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drawings/drawing1.xml" ContentType="application/vnd.openxmlformats-officedocument.drawingml.chartshapes+xml"/>
  <Override PartName="/ppt/notesSlides/notesSlide1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notesSlides/notesSlide20.xml" ContentType="application/vnd.openxmlformats-officedocument.presentationml.notesSlide+xml"/>
  <Override PartName="/ppt/charts/chart18.xml" ContentType="application/vnd.openxmlformats-officedocument.drawingml.chart+xml"/>
  <Override PartName="/ppt/notesSlides/notesSlide21.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notesSlides/notesSlide22.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notesSlides/notesSlide23.xml" ContentType="application/vnd.openxmlformats-officedocument.presentationml.notesSlide+xml"/>
  <Override PartName="/ppt/charts/chart27.xml" ContentType="application/vnd.openxmlformats-officedocument.drawingml.chart+xml"/>
  <Override PartName="/ppt/notesSlides/notesSlide24.xml" ContentType="application/vnd.openxmlformats-officedocument.presentationml.notesSlide+xml"/>
  <Override PartName="/ppt/charts/chart28.xml" ContentType="application/vnd.openxmlformats-officedocument.drawingml.chart+xml"/>
  <Override PartName="/ppt/notesSlides/notesSlide25.xml" ContentType="application/vnd.openxmlformats-officedocument.presentationml.notesSlide+xml"/>
  <Override PartName="/ppt/charts/chart29.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30.xml" ContentType="application/vnd.openxmlformats-officedocument.drawingml.chart+xml"/>
  <Override PartName="/ppt/charts/chart31.xml" ContentType="application/vnd.openxmlformats-officedocument.drawingml.chart+xml"/>
  <Override PartName="/ppt/notesSlides/notesSlide29.xml" ContentType="application/vnd.openxmlformats-officedocument.presentationml.notesSlide+xml"/>
  <Override PartName="/ppt/charts/chart32.xml" ContentType="application/vnd.openxmlformats-officedocument.drawingml.chart+xml"/>
  <Override PartName="/ppt/notesSlides/notesSlide30.xml" ContentType="application/vnd.openxmlformats-officedocument.presentationml.notesSlide+xml"/>
  <Override PartName="/ppt/charts/chart33.xml" ContentType="application/vnd.openxmlformats-officedocument.drawingml.chart+xml"/>
  <Override PartName="/ppt/notesSlides/notesSlide31.xml" ContentType="application/vnd.openxmlformats-officedocument.presentationml.notesSlide+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37.xml" ContentType="application/vnd.openxmlformats-officedocument.drawingml.chart+xml"/>
  <Override PartName="/ppt/charts/chart38.xml" ContentType="application/vnd.openxmlformats-officedocument.drawingml.chart+xml"/>
  <Override PartName="/ppt/notesSlides/notesSlide35.xml" ContentType="application/vnd.openxmlformats-officedocument.presentationml.notesSlide+xml"/>
  <Override PartName="/ppt/charts/chart39.xml" ContentType="application/vnd.openxmlformats-officedocument.drawingml.chart+xml"/>
  <Override PartName="/ppt/notesSlides/notesSlide36.xml" ContentType="application/vnd.openxmlformats-officedocument.presentationml.notesSlide+xml"/>
  <Override PartName="/ppt/charts/chart40.xml" ContentType="application/vnd.openxmlformats-officedocument.drawingml.chart+xml"/>
  <Override PartName="/ppt/notesSlides/notesSlide37.xml" ContentType="application/vnd.openxmlformats-officedocument.presentationml.notesSlide+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44.xml" ContentType="application/vnd.openxmlformats-officedocument.drawingml.chart+xml"/>
  <Override PartName="/ppt/notesSlides/notesSlide41.xml" ContentType="application/vnd.openxmlformats-officedocument.presentationml.notesSlide+xml"/>
  <Override PartName="/ppt/charts/chart45.xml" ContentType="application/vnd.openxmlformats-officedocument.drawingml.chart+xml"/>
  <Override PartName="/ppt/notesSlides/notesSlide42.xml" ContentType="application/vnd.openxmlformats-officedocument.presentationml.notesSlide+xml"/>
  <Override PartName="/ppt/charts/chart46.xml" ContentType="application/vnd.openxmlformats-officedocument.drawingml.chart+xml"/>
  <Override PartName="/ppt/notesSlides/notesSlide43.xml" ContentType="application/vnd.openxmlformats-officedocument.presentationml.notesSlide+xml"/>
  <Override PartName="/ppt/charts/chart4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73"/>
  </p:notesMasterIdLst>
  <p:handoutMasterIdLst>
    <p:handoutMasterId r:id="rId74"/>
  </p:handoutMasterIdLst>
  <p:sldIdLst>
    <p:sldId id="390" r:id="rId5"/>
    <p:sldId id="391" r:id="rId6"/>
    <p:sldId id="392" r:id="rId7"/>
    <p:sldId id="393" r:id="rId8"/>
    <p:sldId id="394" r:id="rId9"/>
    <p:sldId id="395" r:id="rId10"/>
    <p:sldId id="396" r:id="rId11"/>
    <p:sldId id="312" r:id="rId12"/>
    <p:sldId id="313" r:id="rId13"/>
    <p:sldId id="314" r:id="rId14"/>
    <p:sldId id="315" r:id="rId15"/>
    <p:sldId id="316" r:id="rId16"/>
    <p:sldId id="317" r:id="rId17"/>
    <p:sldId id="319" r:id="rId18"/>
    <p:sldId id="320" r:id="rId19"/>
    <p:sldId id="321" r:id="rId20"/>
    <p:sldId id="322" r:id="rId21"/>
    <p:sldId id="323" r:id="rId22"/>
    <p:sldId id="324" r:id="rId23"/>
    <p:sldId id="325"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99" r:id="rId37"/>
    <p:sldId id="400" r:id="rId38"/>
    <p:sldId id="339" r:id="rId39"/>
    <p:sldId id="341" r:id="rId40"/>
    <p:sldId id="342" r:id="rId41"/>
    <p:sldId id="344" r:id="rId42"/>
    <p:sldId id="345" r:id="rId43"/>
    <p:sldId id="347" r:id="rId44"/>
    <p:sldId id="348" r:id="rId45"/>
    <p:sldId id="349" r:id="rId46"/>
    <p:sldId id="350" r:id="rId47"/>
    <p:sldId id="351" r:id="rId48"/>
    <p:sldId id="352" r:id="rId49"/>
    <p:sldId id="386" r:id="rId50"/>
    <p:sldId id="355" r:id="rId51"/>
    <p:sldId id="356" r:id="rId52"/>
    <p:sldId id="357" r:id="rId53"/>
    <p:sldId id="358" r:id="rId54"/>
    <p:sldId id="359" r:id="rId55"/>
    <p:sldId id="360" r:id="rId56"/>
    <p:sldId id="361" r:id="rId57"/>
    <p:sldId id="362" r:id="rId58"/>
    <p:sldId id="363" r:id="rId59"/>
    <p:sldId id="364" r:id="rId60"/>
    <p:sldId id="365" r:id="rId61"/>
    <p:sldId id="367" r:id="rId62"/>
    <p:sldId id="368" r:id="rId63"/>
    <p:sldId id="369" r:id="rId64"/>
    <p:sldId id="371" r:id="rId65"/>
    <p:sldId id="372" r:id="rId66"/>
    <p:sldId id="373" r:id="rId67"/>
    <p:sldId id="375" r:id="rId68"/>
    <p:sldId id="377" r:id="rId69"/>
    <p:sldId id="306" r:id="rId70"/>
    <p:sldId id="397" r:id="rId71"/>
    <p:sldId id="398" r:id="rId72"/>
  </p:sldIdLst>
  <p:sldSz cx="9144000" cy="6858000" type="screen4x3"/>
  <p:notesSz cx="7099300" cy="10234613"/>
  <p:defaultTextStyle>
    <a:defPPr>
      <a:defRPr lang="de-CH"/>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457200" rtl="0" eaLnBrk="1" latinLnBrk="0" hangingPunct="1">
      <a:defRPr sz="2400" b="1" kern="1200">
        <a:solidFill>
          <a:schemeClr val="tx1"/>
        </a:solidFill>
        <a:latin typeface="Arial" charset="0"/>
        <a:ea typeface="+mn-ea"/>
        <a:cs typeface="+mn-cs"/>
      </a:defRPr>
    </a:lvl6pPr>
    <a:lvl7pPr marL="2743200" algn="l" defTabSz="457200" rtl="0" eaLnBrk="1" latinLnBrk="0" hangingPunct="1">
      <a:defRPr sz="2400" b="1" kern="1200">
        <a:solidFill>
          <a:schemeClr val="tx1"/>
        </a:solidFill>
        <a:latin typeface="Arial" charset="0"/>
        <a:ea typeface="+mn-ea"/>
        <a:cs typeface="+mn-cs"/>
      </a:defRPr>
    </a:lvl7pPr>
    <a:lvl8pPr marL="3200400" algn="l" defTabSz="457200" rtl="0" eaLnBrk="1" latinLnBrk="0" hangingPunct="1">
      <a:defRPr sz="2400" b="1" kern="1200">
        <a:solidFill>
          <a:schemeClr val="tx1"/>
        </a:solidFill>
        <a:latin typeface="Arial" charset="0"/>
        <a:ea typeface="+mn-ea"/>
        <a:cs typeface="+mn-cs"/>
      </a:defRPr>
    </a:lvl8pPr>
    <a:lvl9pPr marL="3657600" algn="l" defTabSz="457200" rtl="0" eaLnBrk="1" latinLnBrk="0" hangingPunct="1">
      <a:defRPr sz="2400" b="1"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3888">
          <p15:clr>
            <a:srgbClr val="A4A3A4"/>
          </p15:clr>
        </p15:guide>
        <p15:guide id="2" orient="horz" pos="924">
          <p15:clr>
            <a:srgbClr val="A4A3A4"/>
          </p15:clr>
        </p15:guide>
        <p15:guide id="3" orient="horz" pos="708">
          <p15:clr>
            <a:srgbClr val="A4A3A4"/>
          </p15:clr>
        </p15:guide>
        <p15:guide id="4" orient="horz" pos="436">
          <p15:clr>
            <a:srgbClr val="A4A3A4"/>
          </p15:clr>
        </p15:guide>
        <p15:guide id="5" orient="horz" pos="1186">
          <p15:clr>
            <a:srgbClr val="A4A3A4"/>
          </p15:clr>
        </p15:guide>
        <p15:guide id="6" orient="horz" pos="2341">
          <p15:clr>
            <a:srgbClr val="A4A3A4"/>
          </p15:clr>
        </p15:guide>
        <p15:guide id="7" orient="horz" pos="4201">
          <p15:clr>
            <a:srgbClr val="A4A3A4"/>
          </p15:clr>
        </p15:guide>
        <p15:guide id="8" orient="horz" pos="3088">
          <p15:clr>
            <a:srgbClr val="A4A3A4"/>
          </p15:clr>
        </p15:guide>
        <p15:guide id="9" pos="5478">
          <p15:clr>
            <a:srgbClr val="A4A3A4"/>
          </p15:clr>
        </p15:guide>
        <p15:guide id="10" pos="1536">
          <p15:clr>
            <a:srgbClr val="A4A3A4"/>
          </p15:clr>
        </p15:guide>
        <p15:guide id="11" pos="2971">
          <p15:clr>
            <a:srgbClr val="A4A3A4"/>
          </p15:clr>
        </p15:guide>
        <p15:guide id="12" pos="2835">
          <p15:clr>
            <a:srgbClr val="A4A3A4"/>
          </p15:clr>
        </p15:guide>
        <p15:guide id="13" pos="340">
          <p15:clr>
            <a:srgbClr val="A4A3A4"/>
          </p15:clr>
        </p15:guide>
        <p15:guide id="14" pos="1655">
          <p15:clr>
            <a:srgbClr val="A4A3A4"/>
          </p15:clr>
        </p15:guide>
        <p15:guide id="15" pos="3744">
          <p15:clr>
            <a:srgbClr val="A4A3A4"/>
          </p15:clr>
        </p15:guide>
        <p15:guide id="16" pos="3848">
          <p15:clr>
            <a:srgbClr val="A4A3A4"/>
          </p15:clr>
        </p15:guide>
      </p15:sldGuideLst>
    </p:ext>
    <p:ext uri="{2D200454-40CA-4A62-9FC3-DE9A4176ACB9}">
      <p15:notesGuideLst xmlns:p15="http://schemas.microsoft.com/office/powerpoint/2012/main" xmlns="">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CD4E"/>
    <a:srgbClr val="008000"/>
    <a:srgbClr val="DEA900"/>
    <a:srgbClr val="6682B3"/>
    <a:srgbClr val="A80000"/>
    <a:srgbClr val="F2D059"/>
    <a:srgbClr val="FFF163"/>
    <a:srgbClr val="D28A5A"/>
    <a:srgbClr val="D9925B"/>
    <a:srgbClr val="FBD9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vertBarState="maximized">
    <p:restoredLeft sz="15808" autoAdjust="0"/>
    <p:restoredTop sz="94668" autoAdjust="0"/>
  </p:normalViewPr>
  <p:slideViewPr>
    <p:cSldViewPr showGuides="1">
      <p:cViewPr varScale="1">
        <p:scale>
          <a:sx n="118" d="100"/>
          <a:sy n="118" d="100"/>
        </p:scale>
        <p:origin x="-1422" y="-96"/>
      </p:cViewPr>
      <p:guideLst>
        <p:guide orient="horz" pos="3888"/>
        <p:guide orient="horz" pos="924"/>
        <p:guide orient="horz" pos="708"/>
        <p:guide orient="horz" pos="436"/>
        <p:guide orient="horz" pos="1186"/>
        <p:guide orient="horz" pos="2341"/>
        <p:guide orient="horz" pos="4201"/>
        <p:guide orient="horz" pos="3088"/>
        <p:guide pos="5478"/>
        <p:guide pos="1536"/>
        <p:guide pos="2971"/>
        <p:guide pos="2835"/>
        <p:guide pos="340"/>
        <p:guide pos="1655"/>
        <p:guide pos="3744"/>
        <p:guide pos="3848"/>
      </p:guideLst>
    </p:cSldViewPr>
  </p:slideViewPr>
  <p:outlineViewPr>
    <p:cViewPr>
      <p:scale>
        <a:sx n="33" d="100"/>
        <a:sy n="33" d="100"/>
      </p:scale>
      <p:origin x="0" y="25398"/>
    </p:cViewPr>
  </p:outlineViewPr>
  <p:notesTextViewPr>
    <p:cViewPr>
      <p:scale>
        <a:sx n="300" d="100"/>
        <a:sy n="300" d="100"/>
      </p:scale>
      <p:origin x="0" y="0"/>
    </p:cViewPr>
  </p:notesTextViewPr>
  <p:sorterViewPr>
    <p:cViewPr>
      <p:scale>
        <a:sx n="100" d="100"/>
        <a:sy n="100" d="100"/>
      </p:scale>
      <p:origin x="0" y="3784"/>
    </p:cViewPr>
  </p:sorterViewPr>
  <p:notesViewPr>
    <p:cSldViewPr showGuides="1">
      <p:cViewPr varScale="1">
        <p:scale>
          <a:sx n="48" d="100"/>
          <a:sy n="48" d="100"/>
        </p:scale>
        <p:origin x="-2820" y="-8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Africa: Development of organic agricultural land 2000 to 2013</a:t>
            </a:r>
          </a:p>
          <a:p>
            <a:pPr algn="l">
              <a:defRPr/>
            </a:pPr>
            <a:r>
              <a:rPr lang="de-CH" sz="1200" b="0" dirty="0" smtClean="0">
                <a:effectLst/>
                <a:latin typeface="Calibri" pitchFamily="34" charset="0"/>
              </a:rPr>
              <a:t>Source: FiBL-IFOAM-SOEL 2001-2015</a:t>
            </a:r>
            <a:endParaRPr lang="de-CH" sz="1200" b="0" dirty="0">
              <a:effectLst/>
              <a:latin typeface="Calibri" pitchFamily="34" charset="0"/>
            </a:endParaRPr>
          </a:p>
        </c:rich>
      </c:tx>
      <c:layout>
        <c:manualLayout>
          <c:xMode val="edge"/>
          <c:yMode val="edge"/>
          <c:x val="2.9270799596962827E-2"/>
          <c:y val="2.4160177027514446E-3"/>
        </c:manualLayout>
      </c:layout>
      <c:overlay val="0"/>
    </c:title>
    <c:autoTitleDeleted val="0"/>
    <c:plotArea>
      <c:layout>
        <c:manualLayout>
          <c:layoutTarget val="inner"/>
          <c:xMode val="edge"/>
          <c:yMode val="edge"/>
          <c:x val="0.12857290654575551"/>
          <c:y val="0.20509593302418452"/>
          <c:w val="0.87142709345424452"/>
          <c:h val="0.62947115465100534"/>
        </c:manualLayout>
      </c:layout>
      <c:barChart>
        <c:barDir val="col"/>
        <c:grouping val="clustered"/>
        <c:varyColors val="0"/>
        <c:ser>
          <c:idx val="0"/>
          <c:order val="0"/>
          <c:tx>
            <c:strRef>
              <c:f>Sheet1!$B$1</c:f>
              <c:strCache>
                <c:ptCount val="1"/>
                <c:pt idx="0">
                  <c:v>Hectares</c:v>
                </c:pt>
              </c:strCache>
            </c:strRef>
          </c:tx>
          <c:spPr>
            <a:solidFill>
              <a:srgbClr val="4F81BD"/>
            </a:solidFill>
          </c:spPr>
          <c:invertIfNegative val="0"/>
          <c:dLbls>
            <c:numFmt formatCode="#,##0.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Sheet1!$B$2:$B$15</c:f>
              <c:numCache>
                <c:formatCode>#,##0</c:formatCode>
                <c:ptCount val="14"/>
                <c:pt idx="0">
                  <c:v>52425.5</c:v>
                </c:pt>
                <c:pt idx="1">
                  <c:v>233383</c:v>
                </c:pt>
                <c:pt idx="2">
                  <c:v>316994</c:v>
                </c:pt>
                <c:pt idx="3">
                  <c:v>358332.23</c:v>
                </c:pt>
                <c:pt idx="4">
                  <c:v>513555.25</c:v>
                </c:pt>
                <c:pt idx="5">
                  <c:v>489948.74999999994</c:v>
                </c:pt>
                <c:pt idx="6">
                  <c:v>684803.0399999998</c:v>
                </c:pt>
                <c:pt idx="7">
                  <c:v>862350.84099999967</c:v>
                </c:pt>
                <c:pt idx="8">
                  <c:v>855602.91400000011</c:v>
                </c:pt>
                <c:pt idx="9">
                  <c:v>1026618.6330333335</c:v>
                </c:pt>
                <c:pt idx="10">
                  <c:v>1075797.2882299998</c:v>
                </c:pt>
                <c:pt idx="11">
                  <c:v>1073403.6470343999</c:v>
                </c:pt>
                <c:pt idx="12">
                  <c:v>1149460.8423999995</c:v>
                </c:pt>
                <c:pt idx="13">
                  <c:v>1222373.9284999997</c:v>
                </c:pt>
              </c:numCache>
            </c:numRef>
          </c:val>
        </c:ser>
        <c:dLbls>
          <c:dLblPos val="outEnd"/>
          <c:showLegendKey val="0"/>
          <c:showVal val="1"/>
          <c:showCatName val="0"/>
          <c:showSerName val="0"/>
          <c:showPercent val="0"/>
          <c:showBubbleSize val="0"/>
        </c:dLbls>
        <c:gapWidth val="37"/>
        <c:axId val="250029056"/>
        <c:axId val="234301120"/>
      </c:barChart>
      <c:catAx>
        <c:axId val="250029056"/>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34301120"/>
        <c:crosses val="autoZero"/>
        <c:auto val="1"/>
        <c:lblAlgn val="ctr"/>
        <c:lblOffset val="100"/>
        <c:noMultiLvlLbl val="0"/>
      </c:catAx>
      <c:valAx>
        <c:axId val="234301120"/>
        <c:scaling>
          <c:orientation val="minMax"/>
        </c:scaling>
        <c:delete val="0"/>
        <c:axPos val="l"/>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50029056"/>
        <c:crosses val="autoZero"/>
        <c:crossBetween val="between"/>
        <c:dispUnits>
          <c:builtInUnit val="millions"/>
          <c:dispUnitsLbl>
            <c:layout>
              <c:manualLayout>
                <c:xMode val="edge"/>
                <c:yMode val="edge"/>
                <c:x val="1.5610155996977222E-2"/>
                <c:y val="0.37904920762228861"/>
              </c:manualLayout>
            </c:layout>
            <c:tx>
              <c:rich>
                <a:bodyPr/>
                <a:lstStyle/>
                <a:p>
                  <a:pPr>
                    <a:defRPr/>
                  </a:pPr>
                  <a:r>
                    <a:rPr lang="de-CH" b="0" dirty="0" smtClean="0">
                      <a:latin typeface="Calibri" pitchFamily="34" charset="0"/>
                    </a:rPr>
                    <a:t>Million hectares</a:t>
                  </a:r>
                  <a:endParaRPr lang="de-CH"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Asia: The ten countries with the largest organic area 2013</a:t>
            </a:r>
            <a:endParaRPr lang="en-GB" sz="2000" baseline="0" dirty="0" smtClean="0">
              <a:latin typeface="Calibri" pitchFamily="34" charset="0"/>
            </a:endParaRP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8.2916666666666659E-3"/>
          <c:y val="5.3830880782805837E-3"/>
        </c:manualLayout>
      </c:layout>
      <c:overlay val="0"/>
    </c:title>
    <c:autoTitleDeleted val="0"/>
    <c:plotArea>
      <c:layout>
        <c:manualLayout>
          <c:layoutTarget val="inner"/>
          <c:xMode val="edge"/>
          <c:yMode val="edge"/>
          <c:x val="0.2054323053368329"/>
          <c:y val="0.14014698056516026"/>
          <c:w val="0.55024475065616796"/>
          <c:h val="0.70658293922369808"/>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numFmt formatCode="#,##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Tabelle1!$A$2:$A$11</c:f>
              <c:strCache>
                <c:ptCount val="10"/>
                <c:pt idx="0">
                  <c:v>Azerbaijan</c:v>
                </c:pt>
                <c:pt idx="1">
                  <c:v>Timor-Leste</c:v>
                </c:pt>
                <c:pt idx="2">
                  <c:v>Thailand</c:v>
                </c:pt>
                <c:pt idx="3">
                  <c:v>Saudi Arabia</c:v>
                </c:pt>
                <c:pt idx="4">
                  <c:v>Viet Nam</c:v>
                </c:pt>
                <c:pt idx="5">
                  <c:v>Indonesia</c:v>
                </c:pt>
                <c:pt idx="6">
                  <c:v>Philippines</c:v>
                </c:pt>
                <c:pt idx="7">
                  <c:v>Kazakhstan</c:v>
                </c:pt>
                <c:pt idx="8">
                  <c:v>India</c:v>
                </c:pt>
                <c:pt idx="9">
                  <c:v>China</c:v>
                </c:pt>
              </c:strCache>
            </c:strRef>
          </c:cat>
          <c:val>
            <c:numRef>
              <c:f>Tabelle1!$B$2:$B$11</c:f>
              <c:numCache>
                <c:formatCode>#,##0</c:formatCode>
                <c:ptCount val="10"/>
                <c:pt idx="0">
                  <c:v>23330.799999999999</c:v>
                </c:pt>
                <c:pt idx="1">
                  <c:v>24689.86</c:v>
                </c:pt>
                <c:pt idx="2">
                  <c:v>33839.599999999991</c:v>
                </c:pt>
                <c:pt idx="3">
                  <c:v>36595.03</c:v>
                </c:pt>
                <c:pt idx="4">
                  <c:v>37490</c:v>
                </c:pt>
                <c:pt idx="5">
                  <c:v>65687.650000000009</c:v>
                </c:pt>
                <c:pt idx="6">
                  <c:v>101277.64</c:v>
                </c:pt>
                <c:pt idx="7">
                  <c:v>291203</c:v>
                </c:pt>
                <c:pt idx="8">
                  <c:v>510000</c:v>
                </c:pt>
                <c:pt idx="9">
                  <c:v>2094000</c:v>
                </c:pt>
              </c:numCache>
            </c:numRef>
          </c:val>
        </c:ser>
        <c:dLbls>
          <c:dLblPos val="outEnd"/>
          <c:showLegendKey val="0"/>
          <c:showVal val="1"/>
          <c:showCatName val="0"/>
          <c:showSerName val="0"/>
          <c:showPercent val="0"/>
          <c:showBubbleSize val="0"/>
        </c:dLbls>
        <c:gapWidth val="52"/>
        <c:axId val="255304704"/>
        <c:axId val="254253248"/>
      </c:barChart>
      <c:catAx>
        <c:axId val="25530470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54253248"/>
        <c:crosses val="autoZero"/>
        <c:auto val="1"/>
        <c:lblAlgn val="ctr"/>
        <c:lblOffset val="100"/>
        <c:tickLblSkip val="1"/>
        <c:noMultiLvlLbl val="0"/>
      </c:catAx>
      <c:valAx>
        <c:axId val="254253248"/>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55304704"/>
        <c:crosses val="autoZero"/>
        <c:crossBetween val="between"/>
        <c:majorUnit val="500000"/>
        <c:minorUnit val="100000"/>
      </c:valAx>
    </c:plotArea>
    <c:plotVisOnly val="1"/>
    <c:dispBlanksAs val="gap"/>
    <c:showDLblsOverMax val="0"/>
  </c:chart>
  <c:txPr>
    <a:bodyPr/>
    <a:lstStyle/>
    <a:p>
      <a:pPr>
        <a:defRPr sz="1800"/>
      </a:pPr>
      <a:endParaRPr lang="de-DE"/>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Asia: The countries with the highest share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1.988888888888888E-2"/>
          <c:y val="1.2157287304812829E-2"/>
        </c:manualLayout>
      </c:layout>
      <c:overlay val="0"/>
    </c:title>
    <c:autoTitleDeleted val="0"/>
    <c:plotArea>
      <c:layout>
        <c:manualLayout>
          <c:layoutTarget val="inner"/>
          <c:xMode val="edge"/>
          <c:yMode val="edge"/>
          <c:x val="0.24986264216972878"/>
          <c:y val="0.1967167458461298"/>
          <c:w val="0.66403324584426959"/>
          <c:h val="0.71318272146243566"/>
        </c:manualLayout>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Taiwan</c:v>
                </c:pt>
                <c:pt idx="1">
                  <c:v>United Arab Emirates</c:v>
                </c:pt>
                <c:pt idx="2">
                  <c:v>Sri Lanka</c:v>
                </c:pt>
                <c:pt idx="3">
                  <c:v>Philippines</c:v>
                </c:pt>
                <c:pt idx="4">
                  <c:v>Republic of Korea</c:v>
                </c:pt>
                <c:pt idx="5">
                  <c:v>Bhutan</c:v>
                </c:pt>
                <c:pt idx="6">
                  <c:v>Israel</c:v>
                </c:pt>
                <c:pt idx="7">
                  <c:v>Palestine (2010)</c:v>
                </c:pt>
                <c:pt idx="8">
                  <c:v>Mongolia</c:v>
                </c:pt>
                <c:pt idx="9">
                  <c:v>Timor-Leste</c:v>
                </c:pt>
              </c:strCache>
            </c:strRef>
          </c:cat>
          <c:val>
            <c:numRef>
              <c:f>Tabelle1!$B$2:$B$11</c:f>
              <c:numCache>
                <c:formatCode>0.0%</c:formatCode>
                <c:ptCount val="10"/>
                <c:pt idx="0">
                  <c:v>6.9926446407538286E-3</c:v>
                </c:pt>
                <c:pt idx="1">
                  <c:v>7.2934973637961333E-3</c:v>
                </c:pt>
                <c:pt idx="2">
                  <c:v>7.4777624521072793E-3</c:v>
                </c:pt>
                <c:pt idx="3">
                  <c:v>8.4751163179916326E-3</c:v>
                </c:pt>
                <c:pt idx="4">
                  <c:v>1.1440129449838188E-2</c:v>
                </c:pt>
                <c:pt idx="5">
                  <c:v>1.3265680473372782E-2</c:v>
                </c:pt>
                <c:pt idx="6">
                  <c:v>1.429609644087256E-2</c:v>
                </c:pt>
                <c:pt idx="7">
                  <c:v>1.7256925583921782E-2</c:v>
                </c:pt>
                <c:pt idx="8">
                  <c:v>4.6802052886826824E-2</c:v>
                </c:pt>
                <c:pt idx="9">
                  <c:v>6.5839626666666665E-2</c:v>
                </c:pt>
              </c:numCache>
            </c:numRef>
          </c:val>
        </c:ser>
        <c:dLbls>
          <c:dLblPos val="outEnd"/>
          <c:showLegendKey val="0"/>
          <c:showVal val="1"/>
          <c:showCatName val="0"/>
          <c:showSerName val="0"/>
          <c:showPercent val="0"/>
          <c:showBubbleSize val="0"/>
        </c:dLbls>
        <c:gapWidth val="62"/>
        <c:axId val="255312896"/>
        <c:axId val="255336448"/>
      </c:barChart>
      <c:catAx>
        <c:axId val="255312896"/>
        <c:scaling>
          <c:orientation val="minMax"/>
        </c:scaling>
        <c:delete val="0"/>
        <c:axPos val="l"/>
        <c:numFmt formatCode="General" sourceLinked="0"/>
        <c:majorTickMark val="out"/>
        <c:minorTickMark val="none"/>
        <c:tickLblPos val="nextTo"/>
        <c:spPr>
          <a:ln>
            <a:solidFill>
              <a:srgbClr val="6682B3"/>
            </a:solidFill>
          </a:ln>
        </c:spPr>
        <c:txPr>
          <a:bodyPr/>
          <a:lstStyle/>
          <a:p>
            <a:pPr>
              <a:defRPr>
                <a:latin typeface="Calibri" pitchFamily="34" charset="0"/>
              </a:defRPr>
            </a:pPr>
            <a:endParaRPr lang="de-DE"/>
          </a:p>
        </c:txPr>
        <c:crossAx val="255336448"/>
        <c:crosses val="autoZero"/>
        <c:auto val="1"/>
        <c:lblAlgn val="ctr"/>
        <c:lblOffset val="100"/>
        <c:tickLblSkip val="1"/>
        <c:noMultiLvlLbl val="0"/>
      </c:catAx>
      <c:valAx>
        <c:axId val="255336448"/>
        <c:scaling>
          <c:orientation val="minMax"/>
          <c:max val="7.0000000000000007E-2"/>
        </c:scaling>
        <c:delete val="0"/>
        <c:axPos val="b"/>
        <c:majorGridlines>
          <c:spPr>
            <a:ln>
              <a:solidFill>
                <a:srgbClr val="6682B3"/>
              </a:solidFill>
            </a:ln>
          </c:spPr>
        </c:majorGridlines>
        <c:numFmt formatCode="0%" sourceLinked="0"/>
        <c:majorTickMark val="out"/>
        <c:minorTickMark val="none"/>
        <c:tickLblPos val="nextTo"/>
        <c:spPr>
          <a:ln>
            <a:solidFill>
              <a:srgbClr val="6682B3"/>
            </a:solidFill>
          </a:ln>
        </c:spPr>
        <c:txPr>
          <a:bodyPr/>
          <a:lstStyle/>
          <a:p>
            <a:pPr>
              <a:defRPr>
                <a:latin typeface="Calibri" pitchFamily="34" charset="0"/>
              </a:defRPr>
            </a:pPr>
            <a:endParaRPr lang="de-DE"/>
          </a:p>
        </c:txPr>
        <c:crossAx val="255312896"/>
        <c:crosses val="autoZero"/>
        <c:crossBetween val="between"/>
        <c:majorUnit val="1.0000000000000002E-2"/>
      </c:valAx>
    </c:plotArea>
    <c:plotVisOnly val="1"/>
    <c:dispBlanksAs val="gap"/>
    <c:showDLblsOverMax val="0"/>
  </c:chart>
  <c:txPr>
    <a:bodyPr/>
    <a:lstStyle/>
    <a:p>
      <a:pPr>
        <a:defRPr sz="1800"/>
      </a:pPr>
      <a:endParaRPr lang="de-DE"/>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dirty="0" smtClean="0">
                <a:effectLst/>
                <a:latin typeface="Calibri" pitchFamily="34" charset="0"/>
              </a:rPr>
              <a:t>Asia: Use of agricultural organic land</a:t>
            </a:r>
            <a:r>
              <a:rPr lang="de-CH" sz="2000" baseline="0" dirty="0" smtClean="0">
                <a:effectLst/>
                <a:latin typeface="Calibri" pitchFamily="34" charset="0"/>
              </a:rPr>
              <a:t> 2013</a:t>
            </a:r>
            <a:endParaRPr lang="de-CH" sz="2000" dirty="0" smtClean="0">
              <a:effectLst/>
              <a:latin typeface="Calibri" pitchFamily="34" charset="0"/>
            </a:endParaRPr>
          </a:p>
          <a:p>
            <a:pPr algn="l">
              <a:defRPr/>
            </a:pPr>
            <a:r>
              <a:rPr lang="en-US" sz="1200" b="0" dirty="0" smtClean="0">
                <a:effectLst/>
                <a:latin typeface="Calibri" pitchFamily="34" charset="0"/>
              </a:rPr>
              <a:t>Source: FiBL-IFOAM Survey 2015; based on information from the private sector, certifiers, and governments.</a:t>
            </a:r>
          </a:p>
          <a:p>
            <a:pPr algn="l">
              <a:defRPr/>
            </a:pPr>
            <a:endParaRPr lang="en-US" sz="1200" b="0" dirty="0" smtClean="0">
              <a:effectLst/>
              <a:latin typeface="Calibri" pitchFamily="34" charset="0"/>
            </a:endParaRPr>
          </a:p>
          <a:p>
            <a:pPr algn="l">
              <a:defRPr/>
            </a:pPr>
            <a:r>
              <a:rPr lang="en-US" sz="1800" b="0" dirty="0" smtClean="0">
                <a:effectLst/>
                <a:latin typeface="Calibri" pitchFamily="34" charset="0"/>
              </a:rPr>
              <a:t>Land use types 2013</a:t>
            </a:r>
            <a:endParaRPr lang="en-US" sz="1800" b="0" dirty="0">
              <a:latin typeface="Calibri" pitchFamily="34" charset="0"/>
            </a:endParaRPr>
          </a:p>
        </c:rich>
      </c:tx>
      <c:layout>
        <c:manualLayout>
          <c:xMode val="edge"/>
          <c:yMode val="edge"/>
          <c:x val="1.6067585301837273E-2"/>
          <c:y val="0"/>
        </c:manualLayout>
      </c:layout>
      <c:overlay val="0"/>
    </c:title>
    <c:autoTitleDeleted val="0"/>
    <c:plotArea>
      <c:layout>
        <c:manualLayout>
          <c:layoutTarget val="inner"/>
          <c:xMode val="edge"/>
          <c:yMode val="edge"/>
          <c:x val="0.17083333333333334"/>
          <c:y val="0.23627441984013914"/>
          <c:w val="0.45896341863517054"/>
          <c:h val="0.54050199222428819"/>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DEA900"/>
              </a:solidFill>
              <a:ln>
                <a:solidFill>
                  <a:schemeClr val="bg1"/>
                </a:solidFill>
              </a:ln>
            </c:spPr>
          </c:dPt>
          <c:dPt>
            <c:idx val="1"/>
            <c:bubble3D val="0"/>
            <c:spPr>
              <a:solidFill>
                <a:srgbClr val="A80000"/>
              </a:solidFill>
              <a:ln>
                <a:solidFill>
                  <a:schemeClr val="bg1"/>
                </a:solidFill>
              </a:ln>
            </c:spPr>
          </c:dPt>
          <c:dPt>
            <c:idx val="2"/>
            <c:bubble3D val="0"/>
            <c:spPr>
              <a:solidFill>
                <a:srgbClr val="008000"/>
              </a:solidFill>
              <a:ln>
                <a:solidFill>
                  <a:schemeClr val="bg1"/>
                </a:solidFill>
              </a:ln>
            </c:spPr>
          </c:dPt>
          <c:dPt>
            <c:idx val="3"/>
            <c:bubble3D val="0"/>
            <c:spPr>
              <a:solidFill>
                <a:srgbClr val="A8CD4E"/>
              </a:solidFill>
              <a:ln>
                <a:solidFill>
                  <a:schemeClr val="bg1"/>
                </a:solidFill>
              </a:ln>
            </c:spPr>
          </c:dPt>
          <c:dPt>
            <c:idx val="4"/>
            <c:bubble3D val="0"/>
            <c:spPr>
              <a:solidFill>
                <a:srgbClr val="4F81BD"/>
              </a:solidFill>
              <a:ln>
                <a:solidFill>
                  <a:schemeClr val="bg1"/>
                </a:solidFill>
              </a:ln>
            </c:spPr>
          </c:dPt>
          <c:dLbls>
            <c:dLbl>
              <c:idx val="1"/>
              <c:layout>
                <c:manualLayout>
                  <c:x val="3.1249999999999924E-2"/>
                  <c:y val="-2.9179609853189473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3.9583333333333331E-2"/>
                  <c:y val="3.9600899086471429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8.333333333333337E-2"/>
                  <c:y val="2.0842578466562381E-3"/>
                </c:manualLayout>
              </c:layout>
              <c:dLblPos val="bestFit"/>
              <c:showLegendKey val="0"/>
              <c:showVal val="0"/>
              <c:showCatName val="1"/>
              <c:showSerName val="0"/>
              <c:showPercent val="1"/>
              <c:showBubbleSize val="0"/>
              <c:extLst>
                <c:ext xmlns:c15="http://schemas.microsoft.com/office/drawing/2012/chart" uri="{CE6537A1-D6FC-4f65-9D91-7224C49458BB}"/>
              </c:extLst>
            </c:dLbl>
            <c:numFmt formatCode="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Sheet1!$A$2:$A$6</c:f>
              <c:strCache>
                <c:ptCount val="5"/>
                <c:pt idx="0">
                  <c:v>Arable land crops</c:v>
                </c:pt>
                <c:pt idx="1">
                  <c:v>Permanent crops</c:v>
                </c:pt>
                <c:pt idx="2">
                  <c:v>Permanent grassland</c:v>
                </c:pt>
                <c:pt idx="3">
                  <c:v>Other agricultural land</c:v>
                </c:pt>
                <c:pt idx="4">
                  <c:v>No details</c:v>
                </c:pt>
              </c:strCache>
            </c:strRef>
          </c:cat>
          <c:val>
            <c:numRef>
              <c:f>Sheet1!$B$2:$B$6</c:f>
              <c:numCache>
                <c:formatCode>#,##0</c:formatCode>
                <c:ptCount val="5"/>
                <c:pt idx="0">
                  <c:v>1253249.3541172596</c:v>
                </c:pt>
                <c:pt idx="1">
                  <c:v>388076.67759748601</c:v>
                </c:pt>
                <c:pt idx="2">
                  <c:v>27675.59</c:v>
                </c:pt>
                <c:pt idx="3">
                  <c:v>62970.165000000001</c:v>
                </c:pt>
                <c:pt idx="4">
                  <c:v>1693966.732378514</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en-US" dirty="0" smtClean="0"/>
              <a:t>Key </a:t>
            </a:r>
            <a:r>
              <a:rPr lang="en-US" dirty="0"/>
              <a:t>arable crops</a:t>
            </a:r>
          </a:p>
        </c:rich>
      </c:tx>
      <c:layout>
        <c:manualLayout>
          <c:xMode val="edge"/>
          <c:yMode val="edge"/>
          <c:x val="0.41191119930208125"/>
          <c:y val="2.860057936157278E-2"/>
        </c:manualLayout>
      </c:layout>
      <c:overlay val="0"/>
    </c:title>
    <c:autoTitleDeleted val="0"/>
    <c:plotArea>
      <c:layout>
        <c:manualLayout>
          <c:layoutTarget val="inner"/>
          <c:xMode val="edge"/>
          <c:yMode val="edge"/>
          <c:x val="0.42753173144696127"/>
          <c:y val="0.17856021672906541"/>
          <c:w val="0.44394998916331702"/>
          <c:h val="0.54024928161135244"/>
        </c:manualLayout>
      </c:layout>
      <c:barChart>
        <c:barDir val="bar"/>
        <c:grouping val="clustered"/>
        <c:varyColors val="0"/>
        <c:ser>
          <c:idx val="0"/>
          <c:order val="0"/>
          <c:tx>
            <c:strRef>
              <c:f>Sheet1!$A$1</c:f>
              <c:strCache>
                <c:ptCount val="1"/>
                <c:pt idx="0">
                  <c:v>Asia: Key arable crops</c:v>
                </c:pt>
              </c:strCache>
            </c:strRef>
          </c:tx>
          <c:spPr>
            <a:solidFill>
              <a:srgbClr val="DEA900"/>
            </a:solidFill>
          </c:spPr>
          <c:invertIfNegative val="0"/>
          <c:dLbls>
            <c:numFmt formatCode="#,##0.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Medicinal plants</c:v>
                </c:pt>
                <c:pt idx="1">
                  <c:v>Protein crops</c:v>
                </c:pt>
                <c:pt idx="2">
                  <c:v>Vegetables</c:v>
                </c:pt>
                <c:pt idx="3">
                  <c:v>Oilseeds</c:v>
                </c:pt>
                <c:pt idx="4">
                  <c:v>Cereals</c:v>
                </c:pt>
              </c:strCache>
            </c:strRef>
          </c:cat>
          <c:val>
            <c:numRef>
              <c:f>Sheet1!$B$2:$B$6</c:f>
              <c:numCache>
                <c:formatCode>#,##0</c:formatCode>
                <c:ptCount val="5"/>
                <c:pt idx="0">
                  <c:v>12733.058700000001</c:v>
                </c:pt>
                <c:pt idx="1">
                  <c:v>18724.8</c:v>
                </c:pt>
                <c:pt idx="2">
                  <c:v>66899.041597260031</c:v>
                </c:pt>
                <c:pt idx="3">
                  <c:v>325126.40000000002</c:v>
                </c:pt>
                <c:pt idx="4">
                  <c:v>793568.02948000003</c:v>
                </c:pt>
              </c:numCache>
            </c:numRef>
          </c:val>
        </c:ser>
        <c:dLbls>
          <c:dLblPos val="outEnd"/>
          <c:showLegendKey val="0"/>
          <c:showVal val="1"/>
          <c:showCatName val="0"/>
          <c:showSerName val="0"/>
          <c:showPercent val="0"/>
          <c:showBubbleSize val="0"/>
        </c:dLbls>
        <c:gapWidth val="36"/>
        <c:overlap val="2"/>
        <c:axId val="268304896"/>
        <c:axId val="255340480"/>
      </c:barChart>
      <c:catAx>
        <c:axId val="268304896"/>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55340480"/>
        <c:crosses val="autoZero"/>
        <c:auto val="1"/>
        <c:lblAlgn val="ctr"/>
        <c:lblOffset val="100"/>
        <c:noMultiLvlLbl val="0"/>
      </c:catAx>
      <c:valAx>
        <c:axId val="255340480"/>
        <c:scaling>
          <c:orientation val="minMax"/>
        </c:scaling>
        <c:delete val="0"/>
        <c:axPos val="b"/>
        <c:majorGridlines>
          <c:spPr>
            <a:ln>
              <a:solidFill>
                <a:srgbClr val="4F81BD"/>
              </a:solidFill>
            </a:ln>
          </c:spPr>
        </c:majorGridlines>
        <c:title>
          <c:tx>
            <c:rich>
              <a:bodyPr/>
              <a:lstStyle/>
              <a:p>
                <a:pPr>
                  <a:defRPr/>
                </a:pPr>
                <a:r>
                  <a:rPr lang="de-CH" sz="1600" b="0" dirty="0" smtClean="0">
                    <a:latin typeface="Calibri" pitchFamily="34" charset="0"/>
                  </a:rPr>
                  <a:t>Thousand hectares</a:t>
                </a:r>
                <a:endParaRPr lang="de-CH" sz="1600" b="0" dirty="0">
                  <a:latin typeface="Calibri" pitchFamily="34" charset="0"/>
                </a:endParaRPr>
              </a:p>
            </c:rich>
          </c:tx>
          <c:layout>
            <c:manualLayout>
              <c:xMode val="edge"/>
              <c:yMode val="edge"/>
              <c:x val="0.47602861977084515"/>
              <c:y val="0.83988201819806585"/>
            </c:manualLayout>
          </c:layout>
          <c:overlay val="0"/>
        </c:title>
        <c:numFmt formatCode="#,##0.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8304896"/>
        <c:crosses val="autoZero"/>
        <c:crossBetween val="between"/>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de-CH" sz="1600" dirty="0"/>
              <a:t>Key </a:t>
            </a:r>
            <a:r>
              <a:rPr lang="de-CH" sz="1600" dirty="0" smtClean="0"/>
              <a:t>permanent </a:t>
            </a:r>
            <a:r>
              <a:rPr lang="de-CH" sz="1600" dirty="0"/>
              <a:t>crops</a:t>
            </a:r>
          </a:p>
        </c:rich>
      </c:tx>
      <c:layout>
        <c:manualLayout>
          <c:xMode val="edge"/>
          <c:yMode val="edge"/>
          <c:x val="0.41191119930208125"/>
          <c:y val="2.2319871371100342E-3"/>
        </c:manualLayout>
      </c:layout>
      <c:overlay val="0"/>
    </c:title>
    <c:autoTitleDeleted val="0"/>
    <c:plotArea>
      <c:layout>
        <c:manualLayout>
          <c:layoutTarget val="inner"/>
          <c:xMode val="edge"/>
          <c:yMode val="edge"/>
          <c:x val="0.42544999553783636"/>
          <c:y val="0.15219162450460266"/>
          <c:w val="0.46352408930883826"/>
          <c:h val="0.54024928161135244"/>
        </c:manualLayout>
      </c:layout>
      <c:barChart>
        <c:barDir val="bar"/>
        <c:grouping val="clustered"/>
        <c:varyColors val="0"/>
        <c:ser>
          <c:idx val="0"/>
          <c:order val="0"/>
          <c:tx>
            <c:strRef>
              <c:f>Sheet1!$A$1</c:f>
              <c:strCache>
                <c:ptCount val="1"/>
                <c:pt idx="0">
                  <c:v>Asia: Key permanent crops</c:v>
                </c:pt>
              </c:strCache>
            </c:strRef>
          </c:tx>
          <c:spPr>
            <a:solidFill>
              <a:srgbClr val="A80000"/>
            </a:solidFill>
          </c:spPr>
          <c:invertIfNegative val="0"/>
          <c:dLbls>
            <c:numFmt formatCode="#,##0.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Fruit, trop./subtropical</c:v>
                </c:pt>
                <c:pt idx="1">
                  <c:v>Fruit temperate</c:v>
                </c:pt>
                <c:pt idx="2">
                  <c:v>Tea</c:v>
                </c:pt>
                <c:pt idx="3">
                  <c:v>Coffee</c:v>
                </c:pt>
                <c:pt idx="4">
                  <c:v>Nuts</c:v>
                </c:pt>
              </c:strCache>
            </c:strRef>
          </c:cat>
          <c:val>
            <c:numRef>
              <c:f>Sheet1!$B$2:$B$6</c:f>
              <c:numCache>
                <c:formatCode>#,##0</c:formatCode>
                <c:ptCount val="5"/>
                <c:pt idx="0">
                  <c:v>39894.067221056001</c:v>
                </c:pt>
                <c:pt idx="1">
                  <c:v>39922.306856429997</c:v>
                </c:pt>
                <c:pt idx="2">
                  <c:v>57477.387599999995</c:v>
                </c:pt>
                <c:pt idx="3">
                  <c:v>67597.54561999999</c:v>
                </c:pt>
                <c:pt idx="4">
                  <c:v>74819.434999999998</c:v>
                </c:pt>
              </c:numCache>
            </c:numRef>
          </c:val>
        </c:ser>
        <c:dLbls>
          <c:dLblPos val="outEnd"/>
          <c:showLegendKey val="0"/>
          <c:showVal val="1"/>
          <c:showCatName val="0"/>
          <c:showSerName val="0"/>
          <c:showPercent val="0"/>
          <c:showBubbleSize val="0"/>
        </c:dLbls>
        <c:gapWidth val="36"/>
        <c:overlap val="2"/>
        <c:axId val="255312384"/>
        <c:axId val="255341632"/>
      </c:barChart>
      <c:catAx>
        <c:axId val="255312384"/>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55341632"/>
        <c:crosses val="autoZero"/>
        <c:auto val="1"/>
        <c:lblAlgn val="ctr"/>
        <c:lblOffset val="100"/>
        <c:noMultiLvlLbl val="0"/>
      </c:catAx>
      <c:valAx>
        <c:axId val="255341632"/>
        <c:scaling>
          <c:orientation val="minMax"/>
        </c:scaling>
        <c:delete val="0"/>
        <c:axPos val="b"/>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55312384"/>
        <c:crosses val="autoZero"/>
        <c:crossBetween val="between"/>
        <c:dispUnits>
          <c:builtInUnit val="thousands"/>
          <c:dispUnitsLbl>
            <c:layout>
              <c:manualLayout>
                <c:xMode val="edge"/>
                <c:yMode val="edge"/>
                <c:x val="0.47661689684752695"/>
                <c:y val="0.83460829975317341"/>
              </c:manualLayout>
            </c:layout>
            <c:tx>
              <c:rich>
                <a:bodyPr/>
                <a:lstStyle/>
                <a:p>
                  <a:pPr>
                    <a:defRPr sz="1600" b="0">
                      <a:latin typeface="Calibri" pitchFamily="34" charset="0"/>
                    </a:defRPr>
                  </a:pPr>
                  <a:r>
                    <a:rPr lang="en-US" sz="1600" b="0" dirty="0" smtClean="0">
                      <a:latin typeface="Calibri" pitchFamily="34" charset="0"/>
                    </a:rPr>
                    <a:t>Thousand hectares</a:t>
                  </a:r>
                  <a:endParaRPr lang="en-US" sz="16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rtl="0">
              <a:defRPr sz="2160" b="1" i="0" u="none" strike="noStrike" kern="1200" baseline="0">
                <a:solidFill>
                  <a:srgbClr val="000000"/>
                </a:solidFill>
                <a:latin typeface="+mn-lt"/>
                <a:ea typeface="+mn-ea"/>
                <a:cs typeface="+mn-cs"/>
              </a:defRPr>
            </a:pPr>
            <a:r>
              <a:rPr lang="en-US" sz="2000" b="1" i="0" u="none" strike="noStrike" baseline="0" dirty="0" smtClean="0">
                <a:effectLst/>
                <a:latin typeface="Calibri" pitchFamily="34" charset="0"/>
              </a:rPr>
              <a:t>Europe: The ten countries with the largest organic area 201</a:t>
            </a:r>
            <a:r>
              <a:rPr lang="en-GB" sz="2000" b="1" i="0" u="none" strike="noStrike" baseline="0" dirty="0" smtClean="0">
                <a:effectLst/>
                <a:latin typeface="Calibri" pitchFamily="34" charset="0"/>
              </a:rPr>
              <a:t>3</a:t>
            </a:r>
            <a:r>
              <a:rPr lang="en-GB" sz="1800" b="1" i="0" u="none" strike="noStrike" baseline="0" dirty="0" smtClean="0">
                <a:effectLst/>
                <a:latin typeface="Calibri" pitchFamily="34" charset="0"/>
              </a:rPr>
              <a:t/>
            </a:r>
            <a:br>
              <a:rPr lang="en-GB" sz="1800" b="1" i="0" u="none" strike="noStrike" baseline="0" dirty="0" smtClean="0">
                <a:effectLst/>
                <a:latin typeface="Calibri" pitchFamily="34" charset="0"/>
              </a:rPr>
            </a:br>
            <a:r>
              <a:rPr lang="en-GB" sz="1200" b="0" i="0" baseline="0" dirty="0" smtClean="0">
                <a:effectLst/>
                <a:latin typeface="Calibri" panose="020F0502020204030204" pitchFamily="34" charset="0"/>
              </a:rPr>
              <a:t>Source: </a:t>
            </a:r>
            <a:r>
              <a:rPr lang="de-CH" sz="1200" b="0" i="0" baseline="0" dirty="0" smtClean="0">
                <a:effectLst/>
                <a:latin typeface="Calibri" panose="020F0502020204030204" pitchFamily="34" charset="0"/>
              </a:rPr>
              <a:t>OrganicDataNetwork-FiBL-AMI survey 2015 based on national data sources  and Eurostat</a:t>
            </a:r>
            <a:endParaRPr lang="de-CH" sz="1200" dirty="0">
              <a:effectLst/>
              <a:latin typeface="Calibri" panose="020F0502020204030204" pitchFamily="34" charset="0"/>
            </a:endParaRPr>
          </a:p>
        </c:rich>
      </c:tx>
      <c:layout>
        <c:manualLayout>
          <c:xMode val="edge"/>
          <c:yMode val="edge"/>
          <c:x val="3.5865640202617989E-2"/>
          <c:y val="8.6687105820160571E-4"/>
        </c:manualLayout>
      </c:layout>
      <c:overlay val="0"/>
    </c:title>
    <c:autoTitleDeleted val="0"/>
    <c:plotArea>
      <c:layout>
        <c:manualLayout>
          <c:layoutTarget val="inner"/>
          <c:xMode val="edge"/>
          <c:yMode val="edge"/>
          <c:x val="0.21825601162510477"/>
          <c:y val="0.16750643302240473"/>
          <c:w val="0.56221229198292177"/>
          <c:h val="0.66622927965000811"/>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numFmt formatCode="#,##0" sourceLinked="0"/>
            <c:spPr>
              <a:noFill/>
              <a:ln>
                <a:noFill/>
              </a:ln>
              <a:effectLst/>
            </c:spPr>
            <c:txPr>
              <a:bodyPr/>
              <a:lstStyle/>
              <a:p>
                <a:pPr>
                  <a:defRPr sz="18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Tabelle1!$A$2:$A$11</c:f>
              <c:strCache>
                <c:ptCount val="10"/>
                <c:pt idx="0">
                  <c:v>Turkey</c:v>
                </c:pt>
                <c:pt idx="1">
                  <c:v>Czech Republic</c:v>
                </c:pt>
                <c:pt idx="2">
                  <c:v>Sweden</c:v>
                </c:pt>
                <c:pt idx="3">
                  <c:v>Austria</c:v>
                </c:pt>
                <c:pt idx="4">
                  <c:v>United Kingdom</c:v>
                </c:pt>
                <c:pt idx="5">
                  <c:v>Poland</c:v>
                </c:pt>
                <c:pt idx="6">
                  <c:v>Germany</c:v>
                </c:pt>
                <c:pt idx="7">
                  <c:v>France</c:v>
                </c:pt>
                <c:pt idx="8">
                  <c:v>Italy</c:v>
                </c:pt>
                <c:pt idx="9">
                  <c:v>Spain</c:v>
                </c:pt>
              </c:strCache>
            </c:strRef>
          </c:cat>
          <c:val>
            <c:numRef>
              <c:f>Tabelle1!$B$2:$B$11</c:f>
              <c:numCache>
                <c:formatCode>#,##0</c:formatCode>
                <c:ptCount val="10"/>
                <c:pt idx="0">
                  <c:v>461396</c:v>
                </c:pt>
                <c:pt idx="1">
                  <c:v>474231</c:v>
                </c:pt>
                <c:pt idx="2">
                  <c:v>500996</c:v>
                </c:pt>
                <c:pt idx="3">
                  <c:v>526689</c:v>
                </c:pt>
                <c:pt idx="4">
                  <c:v>567751</c:v>
                </c:pt>
                <c:pt idx="5">
                  <c:v>661956</c:v>
                </c:pt>
                <c:pt idx="6">
                  <c:v>1060669</c:v>
                </c:pt>
                <c:pt idx="7">
                  <c:v>1060756</c:v>
                </c:pt>
                <c:pt idx="8">
                  <c:v>1317177</c:v>
                </c:pt>
                <c:pt idx="9">
                  <c:v>1610129</c:v>
                </c:pt>
              </c:numCache>
            </c:numRef>
          </c:val>
        </c:ser>
        <c:dLbls>
          <c:showLegendKey val="0"/>
          <c:showVal val="0"/>
          <c:showCatName val="0"/>
          <c:showSerName val="0"/>
          <c:showPercent val="0"/>
          <c:showBubbleSize val="0"/>
        </c:dLbls>
        <c:gapWidth val="54"/>
        <c:axId val="268770304"/>
        <c:axId val="254269632"/>
      </c:barChart>
      <c:catAx>
        <c:axId val="268770304"/>
        <c:scaling>
          <c:orientation val="minMax"/>
        </c:scaling>
        <c:delete val="0"/>
        <c:axPos val="l"/>
        <c:numFmt formatCode="General" sourceLinked="0"/>
        <c:majorTickMark val="out"/>
        <c:minorTickMark val="none"/>
        <c:tickLblPos val="nextTo"/>
        <c:spPr>
          <a:ln>
            <a:solidFill>
              <a:srgbClr val="4F81BD"/>
            </a:solidFill>
          </a:ln>
        </c:spPr>
        <c:txPr>
          <a:bodyPr/>
          <a:lstStyle/>
          <a:p>
            <a:pPr>
              <a:defRPr sz="1800">
                <a:latin typeface="Calibri" pitchFamily="34" charset="0"/>
              </a:defRPr>
            </a:pPr>
            <a:endParaRPr lang="de-DE"/>
          </a:p>
        </c:txPr>
        <c:crossAx val="254269632"/>
        <c:crosses val="autoZero"/>
        <c:auto val="1"/>
        <c:lblAlgn val="ctr"/>
        <c:lblOffset val="100"/>
        <c:tickLblSkip val="1"/>
        <c:noMultiLvlLbl val="0"/>
      </c:catAx>
      <c:valAx>
        <c:axId val="254269632"/>
        <c:scaling>
          <c:orientation val="minMax"/>
        </c:scaling>
        <c:delete val="0"/>
        <c:axPos val="b"/>
        <c:majorGridlines>
          <c:spPr>
            <a:ln>
              <a:solidFill>
                <a:srgbClr val="4F81BD"/>
              </a:solidFill>
            </a:ln>
          </c:spPr>
        </c:majorGridlines>
        <c:title>
          <c:tx>
            <c:rich>
              <a:bodyPr/>
              <a:lstStyle/>
              <a:p>
                <a:pPr>
                  <a:defRPr sz="1800"/>
                </a:pPr>
                <a:r>
                  <a:rPr lang="en-GB" sz="1800" b="0" dirty="0" smtClean="0">
                    <a:latin typeface="Calibri" pitchFamily="34" charset="0"/>
                  </a:rPr>
                  <a:t>Hectares</a:t>
                </a:r>
                <a:endParaRPr lang="en-GB" sz="1800" b="0" dirty="0">
                  <a:latin typeface="Calibri" pitchFamily="34" charset="0"/>
                </a:endParaRPr>
              </a:p>
            </c:rich>
          </c:tx>
          <c:layout>
            <c:manualLayout>
              <c:xMode val="edge"/>
              <c:yMode val="edge"/>
              <c:x val="0.44146214927170568"/>
              <c:y val="0.94743730959717931"/>
            </c:manualLayout>
          </c:layout>
          <c:overlay val="0"/>
        </c:title>
        <c:numFmt formatCode="#,##0" sourceLinked="1"/>
        <c:majorTickMark val="out"/>
        <c:minorTickMark val="none"/>
        <c:tickLblPos val="nextTo"/>
        <c:spPr>
          <a:ln>
            <a:solidFill>
              <a:srgbClr val="4F81BD"/>
            </a:solidFill>
          </a:ln>
        </c:spPr>
        <c:txPr>
          <a:bodyPr/>
          <a:lstStyle/>
          <a:p>
            <a:pPr>
              <a:defRPr sz="1800">
                <a:latin typeface="Calibri" pitchFamily="34" charset="0"/>
              </a:defRPr>
            </a:pPr>
            <a:endParaRPr lang="de-DE"/>
          </a:p>
        </c:txPr>
        <c:crossAx val="26877030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a:lstStyle/>
          <a:p>
            <a:pPr algn="l">
              <a:defRPr/>
            </a:pPr>
            <a:r>
              <a:rPr lang="de-CH" sz="2000" b="1" i="0" u="none" strike="noStrike" baseline="0" dirty="0" smtClean="0">
                <a:effectLst/>
                <a:latin typeface="Calibri" panose="020F0502020204030204" pitchFamily="34" charset="0"/>
              </a:rPr>
              <a:t>Europe: Distribution of organically managed agricultural land by country 2013 (Total: 11.5 million hectares)</a:t>
            </a:r>
          </a:p>
          <a:p>
            <a:pPr algn="l">
              <a:defRPr/>
            </a:pPr>
            <a:r>
              <a:rPr lang="en-GB" sz="1200" b="0" i="0" baseline="0" dirty="0" smtClean="0">
                <a:effectLst/>
                <a:latin typeface="Calibri" panose="020F0502020204030204" pitchFamily="34" charset="0"/>
              </a:rPr>
              <a:t>Source: </a:t>
            </a:r>
            <a:r>
              <a:rPr lang="de-CH" sz="1200" b="0" i="0" baseline="0" dirty="0" smtClean="0">
                <a:effectLst/>
                <a:latin typeface="Calibri" panose="020F0502020204030204" pitchFamily="34" charset="0"/>
              </a:rPr>
              <a:t>OrganicDataNetwork Survey 2015 based on national data sources and FiBL-AMI survey 2015</a:t>
            </a:r>
            <a:endParaRPr lang="de-CH" sz="1200" dirty="0">
              <a:effectLst/>
              <a:latin typeface="Calibri" panose="020F0502020204030204" pitchFamily="34" charset="0"/>
            </a:endParaRPr>
          </a:p>
        </c:rich>
      </c:tx>
      <c:layout>
        <c:manualLayout>
          <c:xMode val="edge"/>
          <c:yMode val="edge"/>
          <c:x val="3.938956277585318E-4"/>
          <c:y val="0"/>
        </c:manualLayout>
      </c:layout>
      <c:overlay val="1"/>
    </c:title>
    <c:autoTitleDeleted val="0"/>
    <c:plotArea>
      <c:layout>
        <c:manualLayout>
          <c:layoutTarget val="inner"/>
          <c:xMode val="edge"/>
          <c:yMode val="edge"/>
          <c:x val="0.16972460684671556"/>
          <c:y val="0.28689009385928277"/>
          <c:w val="0.38494549584898363"/>
          <c:h val="0.65833783495358289"/>
        </c:manualLayout>
      </c:layout>
      <c:pieChart>
        <c:varyColors val="1"/>
        <c:ser>
          <c:idx val="0"/>
          <c:order val="0"/>
          <c:tx>
            <c:strRef>
              <c:f>Hoja1!$B$1</c:f>
              <c:strCache>
                <c:ptCount val="1"/>
                <c:pt idx="0">
                  <c:v>Area (ha)</c:v>
                </c:pt>
              </c:strCache>
            </c:strRef>
          </c:tx>
          <c:dPt>
            <c:idx val="0"/>
            <c:bubble3D val="0"/>
            <c:spPr>
              <a:solidFill>
                <a:srgbClr val="6682B3"/>
              </a:solidFill>
              <a:ln>
                <a:solidFill>
                  <a:srgbClr val="FFFFFF"/>
                </a:solidFill>
              </a:ln>
            </c:spPr>
          </c:dPt>
          <c:dPt>
            <c:idx val="1"/>
            <c:bubble3D val="0"/>
            <c:spPr>
              <a:solidFill>
                <a:srgbClr val="6682B3">
                  <a:alpha val="90000"/>
                </a:srgbClr>
              </a:solidFill>
              <a:ln>
                <a:solidFill>
                  <a:srgbClr val="FFFFFF"/>
                </a:solidFill>
              </a:ln>
            </c:spPr>
          </c:dPt>
          <c:dPt>
            <c:idx val="2"/>
            <c:bubble3D val="0"/>
            <c:spPr>
              <a:solidFill>
                <a:srgbClr val="6682B3">
                  <a:alpha val="80000"/>
                </a:srgbClr>
              </a:solidFill>
              <a:ln>
                <a:solidFill>
                  <a:schemeClr val="bg1"/>
                </a:solidFill>
              </a:ln>
            </c:spPr>
          </c:dPt>
          <c:dPt>
            <c:idx val="3"/>
            <c:bubble3D val="0"/>
            <c:spPr>
              <a:solidFill>
                <a:srgbClr val="6682B3">
                  <a:alpha val="70000"/>
                </a:srgbClr>
              </a:solidFill>
              <a:ln>
                <a:solidFill>
                  <a:srgbClr val="FFFFFF"/>
                </a:solidFill>
              </a:ln>
            </c:spPr>
          </c:dPt>
          <c:dPt>
            <c:idx val="4"/>
            <c:bubble3D val="0"/>
            <c:spPr>
              <a:solidFill>
                <a:srgbClr val="6682B3">
                  <a:alpha val="40000"/>
                </a:srgbClr>
              </a:solidFill>
              <a:ln>
                <a:solidFill>
                  <a:srgbClr val="FFFFFF"/>
                </a:solidFill>
              </a:ln>
            </c:spPr>
          </c:dPt>
          <c:dLbls>
            <c:spPr>
              <a:noFill/>
              <a:ln>
                <a:noFill/>
              </a:ln>
              <a:effectLst/>
            </c:spPr>
            <c:dLblPos val="outEnd"/>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Hoja1!$A$2:$A$6</c:f>
              <c:strCache>
                <c:ptCount val="5"/>
                <c:pt idx="0">
                  <c:v>Spain</c:v>
                </c:pt>
                <c:pt idx="1">
                  <c:v>Italy</c:v>
                </c:pt>
                <c:pt idx="2">
                  <c:v>France</c:v>
                </c:pt>
                <c:pt idx="3">
                  <c:v>Germany</c:v>
                </c:pt>
                <c:pt idx="4">
                  <c:v>Rest</c:v>
                </c:pt>
              </c:strCache>
            </c:strRef>
          </c:cat>
          <c:val>
            <c:numRef>
              <c:f>Hoja1!$B$2:$B$6</c:f>
              <c:numCache>
                <c:formatCode>#,##0</c:formatCode>
                <c:ptCount val="5"/>
                <c:pt idx="0">
                  <c:v>1610128.6999999997</c:v>
                </c:pt>
                <c:pt idx="1">
                  <c:v>1317177</c:v>
                </c:pt>
                <c:pt idx="2">
                  <c:v>1060756</c:v>
                </c:pt>
                <c:pt idx="3">
                  <c:v>1060669</c:v>
                </c:pt>
                <c:pt idx="4">
                  <c:v>6412042.0928699989</c:v>
                </c:pt>
              </c:numCache>
            </c:numRef>
          </c:val>
        </c:ser>
        <c:dLbls>
          <c:showLegendKey val="0"/>
          <c:showVal val="0"/>
          <c:showCatName val="0"/>
          <c:showSerName val="0"/>
          <c:showPercent val="0"/>
          <c:showBubbleSize val="0"/>
          <c:showLeaderLines val="1"/>
        </c:dLbls>
        <c:firstSliceAng val="0"/>
      </c:pieChart>
      <c:spPr>
        <a:noFill/>
        <a:ln w="25394">
          <a:noFill/>
        </a:ln>
      </c:spPr>
    </c:plotArea>
    <c:legend>
      <c:legendPos val="r"/>
      <c:overlay val="0"/>
      <c:txPr>
        <a:bodyPr/>
        <a:lstStyle/>
        <a:p>
          <a:pPr>
            <a:defRPr>
              <a:latin typeface="Calibri" pitchFamily="34" charset="0"/>
            </a:defRPr>
          </a:pPr>
          <a:endParaRPr lang="de-DE"/>
        </a:p>
      </c:txPr>
    </c:legend>
    <c:plotVisOnly val="1"/>
    <c:dispBlanksAs val="zero"/>
    <c:showDLblsOverMax val="0"/>
  </c:chart>
  <c:txPr>
    <a:bodyPr/>
    <a:lstStyle/>
    <a:p>
      <a:pPr>
        <a:defRPr sz="1800"/>
      </a:pPr>
      <a:endParaRPr lang="de-DE"/>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a:lstStyle/>
          <a:p>
            <a:pPr algn="l">
              <a:defRPr>
                <a:latin typeface="Calibri" panose="020F0502020204030204" pitchFamily="34" charset="0"/>
              </a:defRPr>
            </a:pPr>
            <a:r>
              <a:rPr lang="en-US" sz="2000" dirty="0">
                <a:latin typeface="Calibri" panose="020F0502020204030204" pitchFamily="34" charset="0"/>
              </a:rPr>
              <a:t>Europe: Distribution of organic farmland </a:t>
            </a:r>
            <a:r>
              <a:rPr lang="en-US" sz="2000" dirty="0" smtClean="0">
                <a:latin typeface="Calibri" panose="020F0502020204030204" pitchFamily="34" charset="0"/>
              </a:rPr>
              <a:t>shares 2013 </a:t>
            </a:r>
            <a:r>
              <a:rPr lang="en-US" sz="1800" dirty="0">
                <a:latin typeface="Calibri" panose="020F0502020204030204" pitchFamily="34" charset="0"/>
              </a:rPr>
              <a:t/>
            </a:r>
            <a:br>
              <a:rPr lang="en-US" sz="1800" dirty="0">
                <a:latin typeface="Calibri" panose="020F0502020204030204" pitchFamily="34" charset="0"/>
              </a:rPr>
            </a:br>
            <a:r>
              <a:rPr lang="en-GB" sz="1200" b="0" dirty="0" smtClean="0">
                <a:latin typeface="Calibri" panose="020F0502020204030204" pitchFamily="34" charset="0"/>
              </a:rPr>
              <a:t>Source</a:t>
            </a:r>
            <a:r>
              <a:rPr lang="en-GB" sz="1200" b="0" dirty="0">
                <a:latin typeface="Calibri" panose="020F0502020204030204" pitchFamily="34" charset="0"/>
              </a:rPr>
              <a:t>: </a:t>
            </a:r>
            <a:r>
              <a:rPr lang="en-GB" sz="1200" b="0" dirty="0" smtClean="0">
                <a:latin typeface="Calibri" panose="020F0502020204030204" pitchFamily="34" charset="0"/>
              </a:rPr>
              <a:t>OrganicDataNetwork-</a:t>
            </a:r>
            <a:r>
              <a:rPr lang="en-US" sz="1200" b="0" dirty="0" smtClean="0">
                <a:latin typeface="Calibri" panose="020F0502020204030204" pitchFamily="34" charset="0"/>
              </a:rPr>
              <a:t>FiBL-AMI  survey 2015</a:t>
            </a:r>
            <a:endParaRPr lang="de-CH" sz="1200" b="0" dirty="0">
              <a:latin typeface="Calibri" panose="020F0502020204030204" pitchFamily="34" charset="0"/>
            </a:endParaRPr>
          </a:p>
        </c:rich>
      </c:tx>
      <c:layout>
        <c:manualLayout>
          <c:xMode val="edge"/>
          <c:yMode val="edge"/>
          <c:x val="6.5777164138138605E-5"/>
          <c:y val="8.0159915876270964E-3"/>
        </c:manualLayout>
      </c:layout>
      <c:overlay val="0"/>
    </c:title>
    <c:autoTitleDeleted val="0"/>
    <c:plotArea>
      <c:layout>
        <c:manualLayout>
          <c:layoutTarget val="inner"/>
          <c:xMode val="edge"/>
          <c:yMode val="edge"/>
          <c:x val="0.29214062627435367"/>
          <c:y val="0.1840153974364396"/>
          <c:w val="0.4288416118447157"/>
          <c:h val="0.60797798134947034"/>
        </c:manualLayout>
      </c:layout>
      <c:pieChart>
        <c:varyColors val="1"/>
        <c:ser>
          <c:idx val="0"/>
          <c:order val="0"/>
          <c:tx>
            <c:strRef>
              <c:f>Sheet1!$B$1</c:f>
              <c:strCache>
                <c:ptCount val="1"/>
                <c:pt idx="0">
                  <c:v>Countries</c:v>
                </c:pt>
              </c:strCache>
            </c:strRef>
          </c:tx>
          <c:spPr>
            <a:solidFill>
              <a:srgbClr val="4F81BD"/>
            </a:solidFill>
            <a:ln w="12700">
              <a:solidFill>
                <a:schemeClr val="bg1"/>
              </a:solidFill>
              <a:round/>
            </a:ln>
            <a:effectLst/>
          </c:spPr>
          <c:dPt>
            <c:idx val="0"/>
            <c:bubble3D val="0"/>
          </c:dPt>
          <c:dPt>
            <c:idx val="1"/>
            <c:bubble3D val="0"/>
            <c:spPr>
              <a:solidFill>
                <a:srgbClr val="4F81BD">
                  <a:alpha val="90000"/>
                </a:srgbClr>
              </a:solidFill>
              <a:ln w="12700">
                <a:solidFill>
                  <a:schemeClr val="bg1"/>
                </a:solidFill>
                <a:round/>
              </a:ln>
              <a:effectLst/>
            </c:spPr>
          </c:dPt>
          <c:dPt>
            <c:idx val="2"/>
            <c:bubble3D val="0"/>
            <c:spPr>
              <a:solidFill>
                <a:srgbClr val="4F81BD">
                  <a:alpha val="80000"/>
                </a:srgbClr>
              </a:solidFill>
              <a:ln w="12700">
                <a:solidFill>
                  <a:schemeClr val="bg1"/>
                </a:solidFill>
                <a:round/>
              </a:ln>
              <a:effectLst/>
            </c:spPr>
          </c:dPt>
          <c:dPt>
            <c:idx val="3"/>
            <c:bubble3D val="0"/>
            <c:spPr>
              <a:solidFill>
                <a:srgbClr val="4F81BD">
                  <a:alpha val="70000"/>
                </a:srgbClr>
              </a:solidFill>
              <a:ln w="12700">
                <a:solidFill>
                  <a:schemeClr val="bg1"/>
                </a:solidFill>
                <a:round/>
              </a:ln>
              <a:effectLst/>
            </c:spPr>
          </c:dPt>
          <c:dPt>
            <c:idx val="4"/>
            <c:bubble3D val="0"/>
            <c:spPr>
              <a:solidFill>
                <a:srgbClr val="4F81BD">
                  <a:alpha val="60000"/>
                </a:srgbClr>
              </a:solidFill>
              <a:ln w="12700">
                <a:solidFill>
                  <a:schemeClr val="bg1"/>
                </a:solidFill>
                <a:round/>
              </a:ln>
              <a:effectLst/>
            </c:spPr>
          </c:dPt>
          <c:dPt>
            <c:idx val="5"/>
            <c:bubble3D val="0"/>
            <c:spPr>
              <a:solidFill>
                <a:srgbClr val="4F81BD">
                  <a:alpha val="50000"/>
                </a:srgbClr>
              </a:solidFill>
              <a:ln w="12700">
                <a:solidFill>
                  <a:schemeClr val="bg1"/>
                </a:solidFill>
                <a:round/>
              </a:ln>
              <a:effectLst/>
            </c:spPr>
          </c:dPt>
          <c:dPt>
            <c:idx val="6"/>
            <c:bubble3D val="0"/>
            <c:spPr>
              <a:solidFill>
                <a:srgbClr val="4F81BD">
                  <a:alpha val="50000"/>
                </a:srgbClr>
              </a:solidFill>
              <a:ln w="12700">
                <a:solidFill>
                  <a:schemeClr val="bg1"/>
                </a:solidFill>
                <a:round/>
              </a:ln>
              <a:effectLst/>
            </c:spPr>
          </c:dPt>
          <c:dPt>
            <c:idx val="7"/>
            <c:bubble3D val="0"/>
            <c:spPr>
              <a:solidFill>
                <a:srgbClr val="4F81BD">
                  <a:alpha val="30000"/>
                </a:srgbClr>
              </a:solidFill>
              <a:ln w="12700">
                <a:solidFill>
                  <a:schemeClr val="bg1"/>
                </a:solidFill>
                <a:round/>
              </a:ln>
              <a:effectLst/>
            </c:spPr>
          </c:dPt>
          <c:dPt>
            <c:idx val="8"/>
            <c:bubble3D val="0"/>
            <c:spPr>
              <a:solidFill>
                <a:srgbClr val="4F81BD">
                  <a:alpha val="20000"/>
                </a:srgbClr>
              </a:solidFill>
              <a:ln w="12700">
                <a:solidFill>
                  <a:schemeClr val="bg1"/>
                </a:solidFill>
                <a:round/>
              </a:ln>
              <a:effectLst/>
            </c:spPr>
          </c:dPt>
          <c:dPt>
            <c:idx val="9"/>
            <c:bubble3D val="0"/>
            <c:spPr>
              <a:solidFill>
                <a:srgbClr val="4F81BD">
                  <a:alpha val="10000"/>
                </a:srgbClr>
              </a:solidFill>
              <a:ln w="12700">
                <a:solidFill>
                  <a:schemeClr val="bg1"/>
                </a:solidFill>
                <a:round/>
              </a:ln>
              <a:effectLst/>
            </c:spPr>
          </c:dPt>
          <c:dPt>
            <c:idx val="10"/>
            <c:bubble3D val="0"/>
            <c:spPr>
              <a:solidFill>
                <a:srgbClr val="4F81BD">
                  <a:alpha val="5000"/>
                </a:srgbClr>
              </a:solidFill>
              <a:ln w="12700">
                <a:solidFill>
                  <a:schemeClr val="bg1"/>
                </a:solidFill>
                <a:round/>
              </a:ln>
              <a:effectLst/>
            </c:spPr>
          </c:dPt>
          <c:dLbls>
            <c:dLbl>
              <c:idx val="0"/>
              <c:tx>
                <c:rich>
                  <a:bodyPr/>
                  <a:lstStyle/>
                  <a:p>
                    <a:r>
                      <a:rPr lang="en-US" sz="1600" dirty="0" smtClean="0">
                        <a:latin typeface="Calibri" panose="020F0502020204030204" pitchFamily="34" charset="0"/>
                      </a:rPr>
                      <a:t>8 countries</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tx>
                <c:rich>
                  <a:bodyPr/>
                  <a:lstStyle/>
                  <a:p>
                    <a:r>
                      <a:rPr lang="en-US" sz="1600" dirty="0" smtClean="0">
                        <a:latin typeface="Calibri" panose="020F0502020204030204" pitchFamily="34" charset="0"/>
                      </a:rPr>
                      <a:t>9 countries</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7722302195694762E-2"/>
                  <c:y val="-0.10420789063915224"/>
                </c:manualLayout>
              </c:layout>
              <c:tx>
                <c:rich>
                  <a:bodyPr/>
                  <a:lstStyle/>
                  <a:p>
                    <a:r>
                      <a:rPr lang="en-US" sz="1600" dirty="0" smtClean="0">
                        <a:latin typeface="Calibri" panose="020F0502020204030204" pitchFamily="34" charset="0"/>
                      </a:rPr>
                      <a:t>16 countries</a:t>
                    </a:r>
                    <a:endParaRPr lang="en-US" dirty="0"/>
                  </a:p>
                </c:rich>
              </c:tx>
              <c:dLblPos val="bestFit"/>
              <c:showLegendKey val="0"/>
              <c:showVal val="1"/>
              <c:showCatName val="0"/>
              <c:showSerName val="0"/>
              <c:showPercent val="0"/>
              <c:showBubbleSize val="0"/>
              <c:extLst>
                <c:ext xmlns:c15="http://schemas.microsoft.com/office/drawing/2012/chart" uri="{CE6537A1-D6FC-4f65-9D91-7224C49458BB}">
                  <c15:layout/>
                </c:ext>
              </c:extLst>
            </c:dLbl>
            <c:dLbl>
              <c:idx val="3"/>
              <c:tx>
                <c:rich>
                  <a:bodyPr/>
                  <a:lstStyle/>
                  <a:p>
                    <a:r>
                      <a:rPr lang="en-US" sz="1600" dirty="0" smtClean="0">
                        <a:latin typeface="Calibri" panose="020F0502020204030204" pitchFamily="34" charset="0"/>
                      </a:rPr>
                      <a:t>11 countries</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4"/>
                <c:pt idx="0">
                  <c:v>More than 10 percent organic land</c:v>
                </c:pt>
                <c:pt idx="1">
                  <c:v>5 to 10 percent organic land</c:v>
                </c:pt>
                <c:pt idx="2">
                  <c:v>1 to 5 percent organic land</c:v>
                </c:pt>
                <c:pt idx="3">
                  <c:v>Less than 1 percent organic land</c:v>
                </c:pt>
              </c:strCache>
            </c:strRef>
          </c:cat>
          <c:val>
            <c:numRef>
              <c:f>Sheet1!$B$2:$B$5</c:f>
              <c:numCache>
                <c:formatCode>#,##0</c:formatCode>
                <c:ptCount val="4"/>
                <c:pt idx="0">
                  <c:v>8</c:v>
                </c:pt>
                <c:pt idx="1">
                  <c:v>9</c:v>
                </c:pt>
                <c:pt idx="2">
                  <c:v>16</c:v>
                </c:pt>
                <c:pt idx="3">
                  <c:v>11</c:v>
                </c:pt>
              </c:numCache>
            </c:numRef>
          </c:val>
        </c:ser>
        <c:dLbls>
          <c:dLblPos val="outEnd"/>
          <c:showLegendKey val="0"/>
          <c:showVal val="1"/>
          <c:showCatName val="0"/>
          <c:showSerName val="0"/>
          <c:showPercent val="0"/>
          <c:showBubbleSize val="0"/>
          <c:showLeaderLines val="0"/>
        </c:dLbls>
        <c:firstSliceAng val="0"/>
      </c:pieChart>
    </c:plotArea>
    <c:legend>
      <c:legendPos val="b"/>
      <c:layout>
        <c:manualLayout>
          <c:xMode val="edge"/>
          <c:yMode val="edge"/>
          <c:x val="5.4047744878534448E-2"/>
          <c:y val="0.81794189310790932"/>
          <c:w val="0.85502637272901505"/>
          <c:h val="0.16602612371683645"/>
        </c:manualLayout>
      </c:layout>
      <c:overlay val="0"/>
      <c:txPr>
        <a:bodyPr/>
        <a:lstStyle/>
        <a:p>
          <a:pPr>
            <a:defRPr sz="1600">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Europe: The countries with the highest share of organic agricultural land 2013</a:t>
            </a:r>
          </a:p>
          <a:p>
            <a:pPr algn="l">
              <a:defRPr/>
            </a:pPr>
            <a:r>
              <a:rPr lang="en-GB" sz="1200" b="0" i="0" baseline="0" dirty="0" smtClean="0">
                <a:effectLst/>
                <a:latin typeface="Calibri" panose="020F0502020204030204" pitchFamily="34" charset="0"/>
              </a:rPr>
              <a:t>Source: </a:t>
            </a:r>
            <a:r>
              <a:rPr lang="de-CH" sz="1200" b="0" i="0" baseline="0" dirty="0" smtClean="0">
                <a:effectLst/>
                <a:latin typeface="Calibri" panose="020F0502020204030204" pitchFamily="34" charset="0"/>
              </a:rPr>
              <a:t>OrganicDataNetwork Survey 2015 based on national data sources and FiBL-AMI survey 2015</a:t>
            </a:r>
            <a:endParaRPr lang="de-CH" sz="1200" dirty="0">
              <a:effectLst/>
              <a:latin typeface="Calibri" panose="020F0502020204030204" pitchFamily="34" charset="0"/>
            </a:endParaRPr>
          </a:p>
        </c:rich>
      </c:tx>
      <c:layout>
        <c:manualLayout>
          <c:xMode val="edge"/>
          <c:yMode val="edge"/>
          <c:x val="2.8222222222222211E-2"/>
          <c:y val="1.2157287304812829E-2"/>
        </c:manualLayout>
      </c:layout>
      <c:overlay val="0"/>
    </c:title>
    <c:autoTitleDeleted val="0"/>
    <c:plotArea>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numFmt formatCode="0.0%" sourceLinked="0"/>
            <c:spPr>
              <a:noFill/>
              <a:ln>
                <a:noFill/>
              </a:ln>
              <a:effectLst/>
            </c:spPr>
            <c:txPr>
              <a:bodyPr/>
              <a:lstStyle/>
              <a:p>
                <a:pPr>
                  <a:defRPr>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Tabelle1!$A$2:$A$11</c:f>
              <c:strCache>
                <c:ptCount val="10"/>
                <c:pt idx="0">
                  <c:v>Slovakia</c:v>
                </c:pt>
                <c:pt idx="1">
                  <c:v>Finland</c:v>
                </c:pt>
                <c:pt idx="2">
                  <c:v>Italy</c:v>
                </c:pt>
                <c:pt idx="3">
                  <c:v>Latvia</c:v>
                </c:pt>
                <c:pt idx="4">
                  <c:v>Czech Republic</c:v>
                </c:pt>
                <c:pt idx="5">
                  <c:v>Switzerland</c:v>
                </c:pt>
                <c:pt idx="6">
                  <c:v>Estonia</c:v>
                </c:pt>
                <c:pt idx="7">
                  <c:v>Sweden</c:v>
                </c:pt>
                <c:pt idx="8">
                  <c:v>Austria</c:v>
                </c:pt>
                <c:pt idx="9">
                  <c:v>Liechtenstein</c:v>
                </c:pt>
              </c:strCache>
            </c:strRef>
          </c:cat>
          <c:val>
            <c:numRef>
              <c:f>Tabelle1!$B$2:$B$11</c:f>
              <c:numCache>
                <c:formatCode>0.0%</c:formatCode>
                <c:ptCount val="10"/>
                <c:pt idx="0">
                  <c:v>8.7945133210234769E-2</c:v>
                </c:pt>
                <c:pt idx="1">
                  <c:v>9.0188101487314098E-2</c:v>
                </c:pt>
                <c:pt idx="2">
                  <c:v>0.102904453125</c:v>
                </c:pt>
                <c:pt idx="3">
                  <c:v>0.11037059471365639</c:v>
                </c:pt>
                <c:pt idx="4">
                  <c:v>0.11160530615693345</c:v>
                </c:pt>
                <c:pt idx="5">
                  <c:v>0.12191476628898552</c:v>
                </c:pt>
                <c:pt idx="6">
                  <c:v>0.16005894179894181</c:v>
                </c:pt>
                <c:pt idx="7">
                  <c:v>0.16338679589866681</c:v>
                </c:pt>
                <c:pt idx="8">
                  <c:v>0.19463157435731807</c:v>
                </c:pt>
                <c:pt idx="9">
                  <c:v>0.30990183258811826</c:v>
                </c:pt>
              </c:numCache>
            </c:numRef>
          </c:val>
        </c:ser>
        <c:dLbls>
          <c:showLegendKey val="0"/>
          <c:showVal val="0"/>
          <c:showCatName val="0"/>
          <c:showSerName val="0"/>
          <c:showPercent val="0"/>
          <c:showBubbleSize val="0"/>
        </c:dLbls>
        <c:gapWidth val="62"/>
        <c:axId val="268769792"/>
        <c:axId val="255334592"/>
      </c:barChart>
      <c:catAx>
        <c:axId val="268769792"/>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55334592"/>
        <c:crosses val="autoZero"/>
        <c:auto val="1"/>
        <c:lblAlgn val="ctr"/>
        <c:lblOffset val="100"/>
        <c:tickLblSkip val="1"/>
        <c:noMultiLvlLbl val="0"/>
      </c:catAx>
      <c:valAx>
        <c:axId val="255334592"/>
        <c:scaling>
          <c:orientation val="minMax"/>
          <c:max val="0.35000000000000003"/>
        </c:scaling>
        <c:delete val="0"/>
        <c:axPos val="b"/>
        <c:majorGridlines>
          <c:spPr>
            <a:ln>
              <a:solidFill>
                <a:srgbClr val="4F81BD"/>
              </a:solidFill>
            </a:ln>
          </c:spPr>
        </c:majorGridlines>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8769792"/>
        <c:crosses val="autoZero"/>
        <c:crossBetween val="between"/>
        <c:majorUnit val="5.000000000000001E-2"/>
      </c:valAx>
    </c:plotArea>
    <c:plotVisOnly val="1"/>
    <c:dispBlanksAs val="gap"/>
    <c:showDLblsOverMax val="0"/>
  </c:chart>
  <c:txPr>
    <a:bodyPr/>
    <a:lstStyle/>
    <a:p>
      <a:pPr>
        <a:defRPr sz="1800"/>
      </a:pPr>
      <a:endParaRPr lang="de-DE"/>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rtl="0">
              <a:defRPr sz="2160" b="1" i="0" u="none" strike="noStrike" kern="1200" baseline="0">
                <a:solidFill>
                  <a:srgbClr val="000000"/>
                </a:solidFill>
                <a:latin typeface="+mn-lt"/>
                <a:ea typeface="+mn-ea"/>
                <a:cs typeface="+mn-cs"/>
              </a:defRPr>
            </a:pPr>
            <a:r>
              <a:rPr lang="en-US" sz="2000" b="1" i="0" u="none" strike="noStrike" baseline="0" dirty="0" smtClean="0">
                <a:effectLst/>
                <a:latin typeface="Calibri" pitchFamily="34" charset="0"/>
              </a:rPr>
              <a:t>Europe: Development of organic agricultural land 1985-2013</a:t>
            </a:r>
          </a:p>
          <a:p>
            <a:pPr algn="l" rtl="0">
              <a:defRPr sz="2160" b="1" i="0" u="none" strike="noStrike" kern="1200" baseline="0">
                <a:solidFill>
                  <a:srgbClr val="000000"/>
                </a:solidFill>
                <a:latin typeface="+mn-lt"/>
                <a:ea typeface="+mn-ea"/>
                <a:cs typeface="+mn-cs"/>
              </a:defRPr>
            </a:pPr>
            <a:r>
              <a:rPr lang="de-CH" sz="1200" b="0" dirty="0" smtClean="0">
                <a:effectLst/>
                <a:latin typeface="Calibri" pitchFamily="34" charset="0"/>
              </a:rPr>
              <a:t>Source: </a:t>
            </a:r>
            <a:r>
              <a:rPr lang="de-CH" sz="1200" b="0" i="0" u="none" strike="noStrike" kern="1200" baseline="0" dirty="0" smtClean="0">
                <a:solidFill>
                  <a:srgbClr val="000000"/>
                </a:solidFill>
                <a:effectLst/>
                <a:latin typeface="Calibri" pitchFamily="34" charset="0"/>
                <a:ea typeface="+mn-ea"/>
                <a:cs typeface="+mn-cs"/>
              </a:rPr>
              <a:t>Lampkin, Nic and FiBL-AMI-OrganicDataNetwork Surveys, </a:t>
            </a:r>
            <a:r>
              <a:rPr lang="de-CH" sz="1200" b="0" i="0" u="none" strike="noStrike" kern="1200" baseline="0" dirty="0" err="1" smtClean="0">
                <a:solidFill>
                  <a:srgbClr val="000000"/>
                </a:solidFill>
                <a:effectLst/>
                <a:latin typeface="Calibri" pitchFamily="34" charset="0"/>
                <a:ea typeface="+mn-ea"/>
                <a:cs typeface="+mn-cs"/>
              </a:rPr>
              <a:t>based</a:t>
            </a:r>
            <a:r>
              <a:rPr lang="de-CH" sz="1200" b="0" i="0" u="none" strike="noStrike" kern="1200" baseline="0" dirty="0" smtClean="0">
                <a:solidFill>
                  <a:srgbClr val="000000"/>
                </a:solidFill>
                <a:effectLst/>
                <a:latin typeface="Calibri" pitchFamily="34" charset="0"/>
                <a:ea typeface="+mn-ea"/>
                <a:cs typeface="+mn-cs"/>
              </a:rPr>
              <a:t> on national </a:t>
            </a:r>
            <a:r>
              <a:rPr lang="de-CH" sz="1200" b="0" i="0" u="none" strike="noStrike" kern="1200" baseline="0" dirty="0" err="1" smtClean="0">
                <a:solidFill>
                  <a:srgbClr val="000000"/>
                </a:solidFill>
                <a:effectLst/>
                <a:latin typeface="Calibri" pitchFamily="34" charset="0"/>
                <a:ea typeface="+mn-ea"/>
                <a:cs typeface="+mn-cs"/>
              </a:rPr>
              <a:t>data</a:t>
            </a:r>
            <a:r>
              <a:rPr lang="de-CH" sz="1200" b="0" i="0" u="none" strike="noStrike" kern="1200" baseline="0" dirty="0" smtClean="0">
                <a:solidFill>
                  <a:srgbClr val="000000"/>
                </a:solidFill>
                <a:effectLst/>
                <a:latin typeface="Calibri" pitchFamily="34" charset="0"/>
                <a:ea typeface="+mn-ea"/>
                <a:cs typeface="+mn-cs"/>
              </a:rPr>
              <a:t> </a:t>
            </a:r>
            <a:r>
              <a:rPr lang="de-CH" sz="1200" b="0" i="0" u="none" strike="noStrike" kern="1200" baseline="0" dirty="0" err="1" smtClean="0">
                <a:solidFill>
                  <a:srgbClr val="000000"/>
                </a:solidFill>
                <a:effectLst/>
                <a:latin typeface="Calibri" pitchFamily="34" charset="0"/>
                <a:ea typeface="+mn-ea"/>
                <a:cs typeface="+mn-cs"/>
              </a:rPr>
              <a:t>sources</a:t>
            </a:r>
            <a:r>
              <a:rPr lang="de-CH" sz="1200" b="0" i="0" u="none" strike="noStrike" kern="1200" baseline="0" dirty="0" smtClean="0">
                <a:solidFill>
                  <a:srgbClr val="000000"/>
                </a:solidFill>
                <a:effectLst/>
                <a:latin typeface="Calibri" pitchFamily="34" charset="0"/>
                <a:ea typeface="+mn-ea"/>
                <a:cs typeface="+mn-cs"/>
              </a:rPr>
              <a:t> and </a:t>
            </a:r>
            <a:r>
              <a:rPr lang="de-CH" sz="1200" b="0" i="0" u="none" strike="noStrike" kern="1200" baseline="0" dirty="0" err="1" smtClean="0">
                <a:solidFill>
                  <a:srgbClr val="000000"/>
                </a:solidFill>
                <a:effectLst/>
                <a:latin typeface="Calibri" pitchFamily="34" charset="0"/>
                <a:ea typeface="+mn-ea"/>
                <a:cs typeface="+mn-cs"/>
              </a:rPr>
              <a:t>Eurostat</a:t>
            </a:r>
            <a:r>
              <a:rPr lang="de-CH" sz="1200" b="0" i="0" u="none" strike="noStrike" kern="1200" baseline="0" dirty="0" smtClean="0">
                <a:solidFill>
                  <a:srgbClr val="000000"/>
                </a:solidFill>
                <a:effectLst/>
                <a:latin typeface="Calibri" pitchFamily="34" charset="0"/>
                <a:ea typeface="+mn-ea"/>
                <a:cs typeface="+mn-cs"/>
              </a:rPr>
              <a:t> </a:t>
            </a:r>
            <a:endParaRPr lang="de-CH" sz="1200" b="0" i="0" u="none" strike="noStrike" kern="1200" baseline="0" dirty="0">
              <a:solidFill>
                <a:srgbClr val="000000"/>
              </a:solidFill>
              <a:effectLst/>
              <a:latin typeface="Calibri" pitchFamily="34" charset="0"/>
              <a:ea typeface="+mn-ea"/>
              <a:cs typeface="+mn-cs"/>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2857290654575551"/>
          <c:y val="0.20509593302418452"/>
          <c:w val="0.87142709345424452"/>
          <c:h val="0.62947115465100534"/>
        </c:manualLayout>
      </c:layout>
      <c:barChart>
        <c:barDir val="col"/>
        <c:grouping val="clustered"/>
        <c:varyColors val="0"/>
        <c:ser>
          <c:idx val="0"/>
          <c:order val="0"/>
          <c:tx>
            <c:strRef>
              <c:f>Sheet1!$B$1</c:f>
              <c:strCache>
                <c:ptCount val="1"/>
                <c:pt idx="0">
                  <c:v>Area [ha]</c:v>
                </c:pt>
              </c:strCache>
            </c:strRef>
          </c:tx>
          <c:spPr>
            <a:solidFill>
              <a:srgbClr val="4F81BD"/>
            </a:solidFill>
          </c:spPr>
          <c:invertIfNegative val="0"/>
          <c:dLbls>
            <c:numFmt formatCode="#,##0.0" sourceLinked="0"/>
            <c:spPr>
              <a:noFill/>
              <a:ln>
                <a:noFill/>
              </a:ln>
              <a:effectLst/>
            </c:spPr>
            <c:txPr>
              <a:bodyPr rot="-5400000" vert="horz" anchor="b" anchorCtr="1"/>
              <a:lstStyle/>
              <a:p>
                <a:pPr>
                  <a:defRPr sz="1600">
                    <a:solidFill>
                      <a:schemeClr val="tx1"/>
                    </a:solidFill>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Sheet1!$A$2:$A$30</c:f>
              <c:numCache>
                <c:formatCode>General</c:formatCode>
                <c:ptCount val="29"/>
                <c:pt idx="0">
                  <c:v>1985</c:v>
                </c:pt>
                <c:pt idx="1">
                  <c:v>1986</c:v>
                </c:pt>
                <c:pt idx="2">
                  <c:v>1987</c:v>
                </c:pt>
                <c:pt idx="3">
                  <c:v>1988</c:v>
                </c:pt>
                <c:pt idx="4">
                  <c:v>1989</c:v>
                </c:pt>
                <c:pt idx="5">
                  <c:v>1990</c:v>
                </c:pt>
                <c:pt idx="6">
                  <c:v>1991</c:v>
                </c:pt>
                <c:pt idx="7">
                  <c:v>1992</c:v>
                </c:pt>
                <c:pt idx="8">
                  <c:v>1993</c:v>
                </c:pt>
                <c:pt idx="9">
                  <c:v>1994</c:v>
                </c:pt>
                <c:pt idx="10">
                  <c:v>1995</c:v>
                </c:pt>
                <c:pt idx="11">
                  <c:v>1996</c:v>
                </c:pt>
                <c:pt idx="12">
                  <c:v>1997</c:v>
                </c:pt>
                <c:pt idx="13">
                  <c:v>1998</c:v>
                </c:pt>
                <c:pt idx="14">
                  <c:v>1999</c:v>
                </c:pt>
                <c:pt idx="15">
                  <c:v>2000</c:v>
                </c:pt>
                <c:pt idx="16">
                  <c:v>2001</c:v>
                </c:pt>
                <c:pt idx="17">
                  <c:v>2002</c:v>
                </c:pt>
                <c:pt idx="18">
                  <c:v>2003</c:v>
                </c:pt>
                <c:pt idx="19">
                  <c:v>2004</c:v>
                </c:pt>
                <c:pt idx="20">
                  <c:v>2005</c:v>
                </c:pt>
                <c:pt idx="21">
                  <c:v>2006</c:v>
                </c:pt>
                <c:pt idx="22">
                  <c:v>2007</c:v>
                </c:pt>
                <c:pt idx="23">
                  <c:v>2008</c:v>
                </c:pt>
                <c:pt idx="24">
                  <c:v>2009</c:v>
                </c:pt>
                <c:pt idx="25">
                  <c:v>2010</c:v>
                </c:pt>
                <c:pt idx="26">
                  <c:v>2011</c:v>
                </c:pt>
                <c:pt idx="27">
                  <c:v>2012</c:v>
                </c:pt>
                <c:pt idx="28">
                  <c:v>2013</c:v>
                </c:pt>
              </c:numCache>
            </c:numRef>
          </c:cat>
          <c:val>
            <c:numRef>
              <c:f>Sheet1!$B$2:$B$30</c:f>
              <c:numCache>
                <c:formatCode>#,##0</c:formatCode>
                <c:ptCount val="29"/>
                <c:pt idx="0">
                  <c:v>100000</c:v>
                </c:pt>
                <c:pt idx="1">
                  <c:v>100000</c:v>
                </c:pt>
                <c:pt idx="2">
                  <c:v>100000</c:v>
                </c:pt>
                <c:pt idx="3">
                  <c:v>200000</c:v>
                </c:pt>
                <c:pt idx="4">
                  <c:v>200000</c:v>
                </c:pt>
                <c:pt idx="5">
                  <c:v>300000</c:v>
                </c:pt>
                <c:pt idx="6">
                  <c:v>500000</c:v>
                </c:pt>
                <c:pt idx="7">
                  <c:v>600000</c:v>
                </c:pt>
                <c:pt idx="8">
                  <c:v>800000</c:v>
                </c:pt>
                <c:pt idx="9">
                  <c:v>1000000</c:v>
                </c:pt>
                <c:pt idx="10">
                  <c:v>1400000</c:v>
                </c:pt>
                <c:pt idx="11">
                  <c:v>1800000</c:v>
                </c:pt>
                <c:pt idx="12">
                  <c:v>2300000</c:v>
                </c:pt>
                <c:pt idx="13">
                  <c:v>2900000</c:v>
                </c:pt>
                <c:pt idx="14">
                  <c:v>3659741.11</c:v>
                </c:pt>
                <c:pt idx="15">
                  <c:v>4463877.22</c:v>
                </c:pt>
                <c:pt idx="16">
                  <c:v>5434878.910000002</c:v>
                </c:pt>
                <c:pt idx="17">
                  <c:v>5805672.8740000008</c:v>
                </c:pt>
                <c:pt idx="18">
                  <c:v>6205498.2700000005</c:v>
                </c:pt>
                <c:pt idx="19">
                  <c:v>6353105.4300000006</c:v>
                </c:pt>
                <c:pt idx="20">
                  <c:v>6762676.709999999</c:v>
                </c:pt>
                <c:pt idx="21">
                  <c:v>7265087.042399995</c:v>
                </c:pt>
                <c:pt idx="22">
                  <c:v>7770018.9147000015</c:v>
                </c:pt>
                <c:pt idx="23">
                  <c:v>8269432.822300002</c:v>
                </c:pt>
                <c:pt idx="24">
                  <c:v>9208438.6112670023</c:v>
                </c:pt>
                <c:pt idx="25">
                  <c:v>10012291.671057055</c:v>
                </c:pt>
                <c:pt idx="26">
                  <c:v>10535640.319579193</c:v>
                </c:pt>
                <c:pt idx="27">
                  <c:v>11135208.069685914</c:v>
                </c:pt>
                <c:pt idx="28">
                  <c:v>11460854.667996109</c:v>
                </c:pt>
              </c:numCache>
            </c:numRef>
          </c:val>
        </c:ser>
        <c:dLbls>
          <c:showLegendKey val="0"/>
          <c:showVal val="0"/>
          <c:showCatName val="0"/>
          <c:showSerName val="0"/>
          <c:showPercent val="0"/>
          <c:showBubbleSize val="0"/>
        </c:dLbls>
        <c:gapWidth val="37"/>
        <c:axId val="269293056"/>
        <c:axId val="255566976"/>
      </c:barChart>
      <c:catAx>
        <c:axId val="269293056"/>
        <c:scaling>
          <c:orientation val="minMax"/>
        </c:scaling>
        <c:delete val="0"/>
        <c:axPos val="b"/>
        <c:numFmt formatCode="General" sourceLinked="1"/>
        <c:majorTickMark val="out"/>
        <c:minorTickMark val="none"/>
        <c:tickLblPos val="nextTo"/>
        <c:spPr>
          <a:ln>
            <a:solidFill>
              <a:srgbClr val="4F81BD"/>
            </a:solidFill>
          </a:ln>
        </c:spPr>
        <c:txPr>
          <a:bodyPr/>
          <a:lstStyle/>
          <a:p>
            <a:pPr>
              <a:defRPr sz="1600">
                <a:latin typeface="Calibri" pitchFamily="34" charset="0"/>
              </a:defRPr>
            </a:pPr>
            <a:endParaRPr lang="de-DE"/>
          </a:p>
        </c:txPr>
        <c:crossAx val="255566976"/>
        <c:crosses val="autoZero"/>
        <c:auto val="1"/>
        <c:lblAlgn val="ctr"/>
        <c:lblOffset val="100"/>
        <c:noMultiLvlLbl val="0"/>
      </c:catAx>
      <c:valAx>
        <c:axId val="255566976"/>
        <c:scaling>
          <c:orientation val="minMax"/>
        </c:scaling>
        <c:delete val="0"/>
        <c:axPos val="l"/>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9293056"/>
        <c:crosses val="autoZero"/>
        <c:crossBetween val="between"/>
        <c:majorUnit val="2500000"/>
        <c:dispUnits>
          <c:builtInUnit val="millions"/>
          <c:dispUnitsLbl>
            <c:layout>
              <c:manualLayout>
                <c:xMode val="edge"/>
                <c:yMode val="edge"/>
                <c:x val="1.5610155996977222E-2"/>
                <c:y val="0.37904920762228861"/>
              </c:manualLayout>
            </c:layout>
            <c:tx>
              <c:rich>
                <a:bodyPr/>
                <a:lstStyle/>
                <a:p>
                  <a:pPr>
                    <a:defRPr/>
                  </a:pPr>
                  <a:r>
                    <a:rPr lang="de-CH" b="0" dirty="0" smtClean="0">
                      <a:latin typeface="Calibri" pitchFamily="34" charset="0"/>
                    </a:rPr>
                    <a:t>Million hectares</a:t>
                  </a:r>
                  <a:endParaRPr lang="de-CH"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Africa: The ten countries with the largest organic area 2013</a:t>
            </a:r>
            <a:endParaRPr lang="en-GB" sz="2000" baseline="0" dirty="0" smtClean="0">
              <a:latin typeface="Calibri" pitchFamily="34" charset="0"/>
            </a:endParaRP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4.3013888888888879E-2"/>
          <c:y val="1.2157287304812829E-2"/>
        </c:manualLayout>
      </c:layout>
      <c:overlay val="0"/>
    </c:title>
    <c:autoTitleDeleted val="0"/>
    <c:plotArea>
      <c:layout>
        <c:manualLayout>
          <c:layoutTarget val="inner"/>
          <c:xMode val="edge"/>
          <c:yMode val="edge"/>
          <c:x val="0.28822419072615929"/>
          <c:y val="0.14014698056516023"/>
          <c:w val="0.66266119860017503"/>
          <c:h val="0.71787327126791844"/>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Tabelle1!$A$2:$A$11</c:f>
              <c:strCache>
                <c:ptCount val="10"/>
                <c:pt idx="0">
                  <c:v>Ghana</c:v>
                </c:pt>
                <c:pt idx="1">
                  <c:v>Madagascar</c:v>
                </c:pt>
                <c:pt idx="2">
                  <c:v>South Africa</c:v>
                </c:pt>
                <c:pt idx="3">
                  <c:v>Dem. Rep.of the Congo</c:v>
                </c:pt>
                <c:pt idx="4">
                  <c:v>Egypt (2012)</c:v>
                </c:pt>
                <c:pt idx="5">
                  <c:v>Tunisia</c:v>
                </c:pt>
                <c:pt idx="6">
                  <c:v>Sudan</c:v>
                </c:pt>
                <c:pt idx="7">
                  <c:v>Ethiopia</c:v>
                </c:pt>
                <c:pt idx="8">
                  <c:v>Tanzania</c:v>
                </c:pt>
                <c:pt idx="9">
                  <c:v>Uganda</c:v>
                </c:pt>
              </c:strCache>
            </c:strRef>
          </c:cat>
          <c:val>
            <c:numRef>
              <c:f>Tabelle1!$B$2:$B$11</c:f>
              <c:numCache>
                <c:formatCode>#,##0</c:formatCode>
                <c:ptCount val="10"/>
                <c:pt idx="0">
                  <c:v>28201.05</c:v>
                </c:pt>
                <c:pt idx="1">
                  <c:v>30264.737199999996</c:v>
                </c:pt>
                <c:pt idx="2">
                  <c:v>37465.616000000002</c:v>
                </c:pt>
                <c:pt idx="3">
                  <c:v>51837.72</c:v>
                </c:pt>
                <c:pt idx="4">
                  <c:v>85801</c:v>
                </c:pt>
                <c:pt idx="5">
                  <c:v>139087</c:v>
                </c:pt>
                <c:pt idx="6">
                  <c:v>141479</c:v>
                </c:pt>
                <c:pt idx="7">
                  <c:v>160987</c:v>
                </c:pt>
                <c:pt idx="8">
                  <c:v>186537.00000000003</c:v>
                </c:pt>
                <c:pt idx="9">
                  <c:v>230232</c:v>
                </c:pt>
              </c:numCache>
            </c:numRef>
          </c:val>
        </c:ser>
        <c:dLbls>
          <c:dLblPos val="outEnd"/>
          <c:showLegendKey val="0"/>
          <c:showVal val="1"/>
          <c:showCatName val="0"/>
          <c:showSerName val="0"/>
          <c:showPercent val="0"/>
          <c:showBubbleSize val="0"/>
        </c:dLbls>
        <c:gapWidth val="52"/>
        <c:axId val="254976000"/>
        <c:axId val="234304000"/>
      </c:barChart>
      <c:catAx>
        <c:axId val="254976000"/>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34304000"/>
        <c:crosses val="autoZero"/>
        <c:auto val="1"/>
        <c:lblAlgn val="ctr"/>
        <c:lblOffset val="100"/>
        <c:tickLblSkip val="1"/>
        <c:noMultiLvlLbl val="0"/>
      </c:catAx>
      <c:valAx>
        <c:axId val="234304000"/>
        <c:scaling>
          <c:orientation val="minMax"/>
          <c:max val="300000"/>
        </c:scaling>
        <c:delete val="0"/>
        <c:axPos val="b"/>
        <c:majorGridlines>
          <c:spPr>
            <a:ln>
              <a:solidFill>
                <a:srgbClr val="4F81BD"/>
              </a:solidFill>
            </a:ln>
          </c:spPr>
        </c:majorGridlines>
        <c:title>
          <c:tx>
            <c:rich>
              <a:bodyPr/>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54976000"/>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lgn="l">
              <a:defRPr/>
            </a:pPr>
            <a:r>
              <a:rPr lang="de-CH" dirty="0" smtClean="0"/>
              <a:t>Europe: Growth of organic farmland</a:t>
            </a:r>
            <a:r>
              <a:rPr lang="de-CH" baseline="0" dirty="0" smtClean="0"/>
              <a:t> by country group 2000-2013</a:t>
            </a:r>
          </a:p>
          <a:p>
            <a:pPr algn="l">
              <a:defRPr/>
            </a:pPr>
            <a:r>
              <a:rPr lang="de-CH" sz="1000" b="0" baseline="0" dirty="0" smtClean="0"/>
              <a:t>Source: Nic Lampkin, FiBL-AMI-OrganicDataNetwork survey</a:t>
            </a:r>
            <a:endParaRPr lang="de-CH" sz="1000" b="0" dirty="0"/>
          </a:p>
        </c:rich>
      </c:tx>
      <c:layout>
        <c:manualLayout>
          <c:xMode val="edge"/>
          <c:yMode val="edge"/>
          <c:x val="0"/>
          <c:y val="4.4072476738276896E-4"/>
        </c:manualLayout>
      </c:layout>
      <c:overlay val="1"/>
    </c:title>
    <c:autoTitleDeleted val="0"/>
    <c:plotArea>
      <c:layout>
        <c:manualLayout>
          <c:layoutTarget val="inner"/>
          <c:xMode val="edge"/>
          <c:yMode val="edge"/>
          <c:x val="0.12857290654575548"/>
          <c:y val="0.24317213899919501"/>
          <c:w val="0.81314988215028994"/>
          <c:h val="0.5913950309460313"/>
        </c:manualLayout>
      </c:layout>
      <c:barChart>
        <c:barDir val="col"/>
        <c:grouping val="stacked"/>
        <c:varyColors val="0"/>
        <c:ser>
          <c:idx val="1"/>
          <c:order val="0"/>
          <c:tx>
            <c:strRef>
              <c:f>Sheet1!$B$1</c:f>
              <c:strCache>
                <c:ptCount val="1"/>
                <c:pt idx="0">
                  <c:v>Europe</c:v>
                </c:pt>
              </c:strCache>
            </c:strRef>
          </c:tx>
          <c:invertIfNegative val="0"/>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Sheet1!$B$2:$B$15</c:f>
            </c:numRef>
          </c:val>
        </c:ser>
        <c:ser>
          <c:idx val="2"/>
          <c:order val="1"/>
          <c:tx>
            <c:strRef>
              <c:f>Sheet1!$C$1</c:f>
              <c:strCache>
                <c:ptCount val="1"/>
                <c:pt idx="0">
                  <c:v>EU-28</c:v>
                </c:pt>
              </c:strCache>
            </c:strRef>
          </c:tx>
          <c:invertIfNegative val="0"/>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Sheet1!$C$2:$C$15</c:f>
            </c:numRef>
          </c:val>
        </c:ser>
        <c:ser>
          <c:idx val="3"/>
          <c:order val="2"/>
          <c:tx>
            <c:strRef>
              <c:f>Sheet1!$D$1</c:f>
              <c:strCache>
                <c:ptCount val="1"/>
                <c:pt idx="0">
                  <c:v>EU-15</c:v>
                </c:pt>
              </c:strCache>
            </c:strRef>
          </c:tx>
          <c:spPr>
            <a:solidFill>
              <a:srgbClr val="4F81BD"/>
            </a:solidFill>
          </c:spPr>
          <c:invertIfNegative val="0"/>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Sheet1!$D$2:$D$15</c:f>
              <c:numCache>
                <c:formatCode>#,##0</c:formatCode>
                <c:ptCount val="14"/>
                <c:pt idx="0">
                  <c:v>3931074</c:v>
                </c:pt>
                <c:pt idx="1">
                  <c:v>4539101.91</c:v>
                </c:pt>
                <c:pt idx="2">
                  <c:v>4861578.7640000004</c:v>
                </c:pt>
                <c:pt idx="3">
                  <c:v>5038830.4399999995</c:v>
                </c:pt>
                <c:pt idx="4">
                  <c:v>5033091.28</c:v>
                </c:pt>
                <c:pt idx="5">
                  <c:v>5257893.7499999981</c:v>
                </c:pt>
                <c:pt idx="6">
                  <c:v>5492964.4123999998</c:v>
                </c:pt>
                <c:pt idx="7">
                  <c:v>5775790.9199999999</c:v>
                </c:pt>
                <c:pt idx="8">
                  <c:v>6154358.580000001</c:v>
                </c:pt>
                <c:pt idx="9">
                  <c:v>6639255.9928599568</c:v>
                </c:pt>
                <c:pt idx="10">
                  <c:v>7088479.0000000009</c:v>
                </c:pt>
                <c:pt idx="11">
                  <c:v>7294960.0779347308</c:v>
                </c:pt>
                <c:pt idx="12">
                  <c:v>7633566.657720238</c:v>
                </c:pt>
                <c:pt idx="13">
                  <c:v>7843967.0981439929</c:v>
                </c:pt>
              </c:numCache>
            </c:numRef>
          </c:val>
        </c:ser>
        <c:ser>
          <c:idx val="4"/>
          <c:order val="3"/>
          <c:tx>
            <c:strRef>
              <c:f>Sheet1!$E$1</c:f>
              <c:strCache>
                <c:ptCount val="1"/>
                <c:pt idx="0">
                  <c:v>EU-13</c:v>
                </c:pt>
              </c:strCache>
            </c:strRef>
          </c:tx>
          <c:spPr>
            <a:solidFill>
              <a:srgbClr val="4F81BD">
                <a:alpha val="80000"/>
              </a:srgbClr>
            </a:solidFill>
          </c:spPr>
          <c:invertIfNegative val="0"/>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Sheet1!$E$2:$E$15</c:f>
              <c:numCache>
                <c:formatCode>#,##0</c:formatCode>
                <c:ptCount val="14"/>
                <c:pt idx="0">
                  <c:v>337054</c:v>
                </c:pt>
                <c:pt idx="1">
                  <c:v>472743.99999999994</c:v>
                </c:pt>
                <c:pt idx="2">
                  <c:v>558518.99999999988</c:v>
                </c:pt>
                <c:pt idx="3">
                  <c:v>670005.69000000006</c:v>
                </c:pt>
                <c:pt idx="4">
                  <c:v>758336.49000000022</c:v>
                </c:pt>
                <c:pt idx="5">
                  <c:v>985531.37999999989</c:v>
                </c:pt>
                <c:pt idx="6">
                  <c:v>1219583.5000000002</c:v>
                </c:pt>
                <c:pt idx="7">
                  <c:v>1373716.22</c:v>
                </c:pt>
                <c:pt idx="8">
                  <c:v>1489295.0000000005</c:v>
                </c:pt>
                <c:pt idx="9">
                  <c:v>1663439.9514070512</c:v>
                </c:pt>
                <c:pt idx="10">
                  <c:v>1961185.8195970508</c:v>
                </c:pt>
                <c:pt idx="11">
                  <c:v>2153943.0602770508</c:v>
                </c:pt>
                <c:pt idx="12">
                  <c:v>2322643.3880299991</c:v>
                </c:pt>
                <c:pt idx="13">
                  <c:v>2389010.2231521043</c:v>
                </c:pt>
              </c:numCache>
            </c:numRef>
          </c:val>
        </c:ser>
        <c:ser>
          <c:idx val="0"/>
          <c:order val="4"/>
          <c:tx>
            <c:strRef>
              <c:f>Sheet1!$F$1</c:f>
              <c:strCache>
                <c:ptCount val="1"/>
                <c:pt idx="0">
                  <c:v>CPC</c:v>
                </c:pt>
              </c:strCache>
            </c:strRef>
          </c:tx>
          <c:spPr>
            <a:solidFill>
              <a:srgbClr val="4F81BD">
                <a:alpha val="60000"/>
              </a:srgbClr>
            </a:solidFill>
          </c:spPr>
          <c:invertIfNegative val="0"/>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Sheet1!$F$2:$F$15</c:f>
              <c:numCache>
                <c:formatCode>#,##0</c:formatCode>
                <c:ptCount val="14"/>
                <c:pt idx="0">
                  <c:v>59649</c:v>
                </c:pt>
                <c:pt idx="1">
                  <c:v>111324</c:v>
                </c:pt>
                <c:pt idx="2">
                  <c:v>58478</c:v>
                </c:pt>
                <c:pt idx="3">
                  <c:v>74673</c:v>
                </c:pt>
                <c:pt idx="4">
                  <c:v>109903.40999999997</c:v>
                </c:pt>
                <c:pt idx="5">
                  <c:v>94968.209999999992</c:v>
                </c:pt>
                <c:pt idx="6">
                  <c:v>127443.13000000006</c:v>
                </c:pt>
                <c:pt idx="7">
                  <c:v>152350.92789999995</c:v>
                </c:pt>
                <c:pt idx="8">
                  <c:v>120158.36999999997</c:v>
                </c:pt>
                <c:pt idx="9">
                  <c:v>346158.71000000014</c:v>
                </c:pt>
                <c:pt idx="10">
                  <c:v>432006.1449999999</c:v>
                </c:pt>
                <c:pt idx="11">
                  <c:v>479119.70066741976</c:v>
                </c:pt>
                <c:pt idx="12">
                  <c:v>546735.26393569249</c:v>
                </c:pt>
                <c:pt idx="13">
                  <c:v>476957.44170000014</c:v>
                </c:pt>
              </c:numCache>
            </c:numRef>
          </c:val>
        </c:ser>
        <c:ser>
          <c:idx val="5"/>
          <c:order val="5"/>
          <c:tx>
            <c:strRef>
              <c:f>Sheet1!$G$1</c:f>
              <c:strCache>
                <c:ptCount val="1"/>
                <c:pt idx="0">
                  <c:v>EFTA</c:v>
                </c:pt>
              </c:strCache>
            </c:strRef>
          </c:tx>
          <c:spPr>
            <a:solidFill>
              <a:schemeClr val="tx1">
                <a:alpha val="20000"/>
              </a:schemeClr>
            </a:solidFill>
          </c:spPr>
          <c:invertIfNegative val="0"/>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Sheet1!$G$2:$G$15</c:f>
              <c:numCache>
                <c:formatCode>#,##0</c:formatCode>
                <c:ptCount val="14"/>
                <c:pt idx="0">
                  <c:v>107359.22</c:v>
                </c:pt>
                <c:pt idx="1">
                  <c:v>126784</c:v>
                </c:pt>
                <c:pt idx="2">
                  <c:v>142172.10999999999</c:v>
                </c:pt>
                <c:pt idx="3">
                  <c:v>154250.14000000001</c:v>
                </c:pt>
                <c:pt idx="4">
                  <c:v>166400.23000000001</c:v>
                </c:pt>
                <c:pt idx="5">
                  <c:v>166178</c:v>
                </c:pt>
                <c:pt idx="6">
                  <c:v>168453</c:v>
                </c:pt>
                <c:pt idx="7">
                  <c:v>172780.8468</c:v>
                </c:pt>
                <c:pt idx="8">
                  <c:v>176537.57229999974</c:v>
                </c:pt>
                <c:pt idx="9">
                  <c:v>178453.45699999994</c:v>
                </c:pt>
                <c:pt idx="10">
                  <c:v>183658.01646000007</c:v>
                </c:pt>
                <c:pt idx="11">
                  <c:v>187840.84070000003</c:v>
                </c:pt>
                <c:pt idx="12">
                  <c:v>190546.97000000006</c:v>
                </c:pt>
                <c:pt idx="13">
                  <c:v>190648.89999999991</c:v>
                </c:pt>
              </c:numCache>
            </c:numRef>
          </c:val>
        </c:ser>
        <c:ser>
          <c:idx val="6"/>
          <c:order val="6"/>
          <c:tx>
            <c:strRef>
              <c:f>Sheet1!$H$1</c:f>
              <c:strCache>
                <c:ptCount val="1"/>
                <c:pt idx="0">
                  <c:v>Other Europe</c:v>
                </c:pt>
              </c:strCache>
            </c:strRef>
          </c:tx>
          <c:spPr>
            <a:solidFill>
              <a:srgbClr val="4F81BD">
                <a:alpha val="40000"/>
              </a:srgbClr>
            </a:solidFill>
          </c:spPr>
          <c:invertIfNegative val="0"/>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Sheet1!$H$2:$H$15</c:f>
              <c:numCache>
                <c:formatCode>#,##0</c:formatCode>
                <c:ptCount val="14"/>
                <c:pt idx="0">
                  <c:v>28741</c:v>
                </c:pt>
                <c:pt idx="1">
                  <c:v>184925</c:v>
                </c:pt>
                <c:pt idx="2">
                  <c:v>184925</c:v>
                </c:pt>
                <c:pt idx="3">
                  <c:v>267739</c:v>
                </c:pt>
                <c:pt idx="4">
                  <c:v>285374.02</c:v>
                </c:pt>
                <c:pt idx="5">
                  <c:v>258105.37</c:v>
                </c:pt>
                <c:pt idx="6">
                  <c:v>256643</c:v>
                </c:pt>
                <c:pt idx="7">
                  <c:v>295380</c:v>
                </c:pt>
                <c:pt idx="8">
                  <c:v>329083.3</c:v>
                </c:pt>
                <c:pt idx="9">
                  <c:v>381130.5</c:v>
                </c:pt>
                <c:pt idx="10">
                  <c:v>346962.69</c:v>
                </c:pt>
                <c:pt idx="11">
                  <c:v>419776.63999999996</c:v>
                </c:pt>
                <c:pt idx="12">
                  <c:v>441715.7900000001</c:v>
                </c:pt>
                <c:pt idx="13">
                  <c:v>560271.00499999989</c:v>
                </c:pt>
              </c:numCache>
            </c:numRef>
          </c:val>
        </c:ser>
        <c:dLbls>
          <c:showLegendKey val="0"/>
          <c:showVal val="0"/>
          <c:showCatName val="0"/>
          <c:showSerName val="0"/>
          <c:showPercent val="0"/>
          <c:showBubbleSize val="0"/>
        </c:dLbls>
        <c:gapWidth val="150"/>
        <c:overlap val="100"/>
        <c:axId val="269463552"/>
        <c:axId val="255569856"/>
      </c:barChart>
      <c:catAx>
        <c:axId val="269463552"/>
        <c:scaling>
          <c:orientation val="minMax"/>
        </c:scaling>
        <c:delete val="0"/>
        <c:axPos val="b"/>
        <c:numFmt formatCode="General" sourceLinked="1"/>
        <c:majorTickMark val="out"/>
        <c:minorTickMark val="none"/>
        <c:tickLblPos val="nextTo"/>
        <c:spPr>
          <a:ln>
            <a:solidFill>
              <a:srgbClr val="4F81BD"/>
            </a:solidFill>
          </a:ln>
        </c:spPr>
        <c:txPr>
          <a:bodyPr/>
          <a:lstStyle/>
          <a:p>
            <a:pPr>
              <a:defRPr sz="1600"/>
            </a:pPr>
            <a:endParaRPr lang="de-DE"/>
          </a:p>
        </c:txPr>
        <c:crossAx val="255569856"/>
        <c:crosses val="autoZero"/>
        <c:auto val="1"/>
        <c:lblAlgn val="ctr"/>
        <c:lblOffset val="100"/>
        <c:noMultiLvlLbl val="0"/>
      </c:catAx>
      <c:valAx>
        <c:axId val="255569856"/>
        <c:scaling>
          <c:orientation val="minMax"/>
        </c:scaling>
        <c:delete val="0"/>
        <c:axPos val="l"/>
        <c:majorGridlines>
          <c:spPr>
            <a:ln>
              <a:solidFill>
                <a:srgbClr val="4F81BD"/>
              </a:solidFill>
            </a:ln>
          </c:spPr>
        </c:majorGridlines>
        <c:title>
          <c:tx>
            <c:rich>
              <a:bodyPr rot="-5400000" vert="horz"/>
              <a:lstStyle/>
              <a:p>
                <a:pPr>
                  <a:defRPr b="0">
                    <a:latin typeface="Calibri" panose="020F0502020204030204" pitchFamily="34" charset="0"/>
                  </a:defRPr>
                </a:pPr>
                <a:r>
                  <a:rPr lang="de-CH" b="0">
                    <a:latin typeface="Calibri" panose="020F0502020204030204" pitchFamily="34" charset="0"/>
                  </a:rPr>
                  <a:t>Million hectares</a:t>
                </a:r>
              </a:p>
            </c:rich>
          </c:tx>
          <c:overlay val="0"/>
        </c:title>
        <c:numFmt formatCode="#,##0.0" sourceLinked="0"/>
        <c:majorTickMark val="out"/>
        <c:minorTickMark val="none"/>
        <c:tickLblPos val="nextTo"/>
        <c:spPr>
          <a:noFill/>
          <a:ln>
            <a:solidFill>
              <a:srgbClr val="4F81BD"/>
            </a:solidFill>
          </a:ln>
        </c:spPr>
        <c:txPr>
          <a:bodyPr/>
          <a:lstStyle/>
          <a:p>
            <a:pPr>
              <a:defRPr sz="1600">
                <a:latin typeface="Calibri" panose="020F0502020204030204" pitchFamily="34" charset="0"/>
              </a:defRPr>
            </a:pPr>
            <a:endParaRPr lang="de-DE"/>
          </a:p>
        </c:txPr>
        <c:crossAx val="269463552"/>
        <c:crosses val="autoZero"/>
        <c:crossBetween val="between"/>
        <c:dispUnits>
          <c:builtInUnit val="millions"/>
        </c:dispUnits>
      </c:valAx>
    </c:plotArea>
    <c:legend>
      <c:legendPos val="b"/>
      <c:layout>
        <c:manualLayout>
          <c:xMode val="edge"/>
          <c:yMode val="edge"/>
          <c:x val="0.17212960096609178"/>
          <c:y val="0.94409440607590156"/>
          <c:w val="0.65574067546733772"/>
          <c:h val="5.5905658344935015E-2"/>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latin typeface="Calibri" panose="020F0502020204030204" pitchFamily="34" charset="0"/>
        </a:defRPr>
      </a:pPr>
      <a:endParaRPr lang="de-DE"/>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latin typeface="Calibri" panose="020F0502020204030204" pitchFamily="34" charset="0"/>
              </a:defRPr>
            </a:pPr>
            <a:r>
              <a:rPr lang="en-US" sz="2000" b="1" dirty="0" smtClean="0">
                <a:latin typeface="Calibri" panose="020F0502020204030204" pitchFamily="34" charset="0"/>
              </a:rPr>
              <a:t>Europe: The 10 countries with the highest</a:t>
            </a:r>
            <a:r>
              <a:rPr lang="en-US" sz="2000" b="1" baseline="0" dirty="0" smtClean="0">
                <a:latin typeface="Calibri" panose="020F0502020204030204" pitchFamily="34" charset="0"/>
              </a:rPr>
              <a:t> growth of organic agricultural land in 2013</a:t>
            </a:r>
          </a:p>
          <a:p>
            <a:pPr algn="l">
              <a:defRPr>
                <a:latin typeface="Calibri" panose="020F0502020204030204" pitchFamily="34" charset="0"/>
              </a:defRPr>
            </a:pPr>
            <a:r>
              <a:rPr lang="en-US" sz="1200" b="0" baseline="0" dirty="0" smtClean="0">
                <a:latin typeface="Calibri" panose="020F0502020204030204" pitchFamily="34" charset="0"/>
              </a:rPr>
              <a:t>Source: </a:t>
            </a:r>
            <a:r>
              <a:rPr lang="en-GB" sz="1200" b="0" i="0" u="none" strike="noStrike" baseline="0" dirty="0" smtClean="0">
                <a:effectLst/>
              </a:rPr>
              <a:t>OrganicDataNetwork – FiBL-AMI survey 2015 based on national data sources</a:t>
            </a:r>
            <a:endParaRPr lang="en-US" sz="1200" b="0" dirty="0">
              <a:latin typeface="Calibri" panose="020F0502020204030204" pitchFamily="34" charset="0"/>
            </a:endParaRPr>
          </a:p>
        </c:rich>
      </c:tx>
      <c:layout>
        <c:manualLayout>
          <c:xMode val="edge"/>
          <c:yMode val="edge"/>
          <c:x val="9.9460422391410407E-3"/>
          <c:y val="2.6990553306342779E-3"/>
        </c:manualLayout>
      </c:layout>
      <c:overlay val="0"/>
    </c:title>
    <c:autoTitleDeleted val="0"/>
    <c:plotArea>
      <c:layout/>
      <c:barChart>
        <c:barDir val="bar"/>
        <c:grouping val="clustered"/>
        <c:varyColors val="0"/>
        <c:ser>
          <c:idx val="0"/>
          <c:order val="0"/>
          <c:tx>
            <c:strRef>
              <c:f>Tabelle1!$B$1</c:f>
              <c:strCache>
                <c:ptCount val="1"/>
                <c:pt idx="0">
                  <c:v>Growth</c:v>
                </c:pt>
              </c:strCache>
            </c:strRef>
          </c:tx>
          <c:spPr>
            <a:solidFill>
              <a:srgbClr val="4F81BD"/>
            </a:solidFill>
          </c:spPr>
          <c:invertIfNegative val="0"/>
          <c:dLbls>
            <c:dLbl>
              <c:idx val="0"/>
              <c:tx>
                <c:rich>
                  <a:bodyPr/>
                  <a:lstStyle/>
                  <a:p>
                    <a:r>
                      <a:rPr lang="en-US" dirty="0" smtClean="0"/>
                      <a:t>+9'683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tx>
                <c:rich>
                  <a:bodyPr/>
                  <a:lstStyle/>
                  <a:p>
                    <a:r>
                      <a:rPr lang="en-US" dirty="0" smtClean="0"/>
                      <a:t>+9'791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tx>
                <c:rich>
                  <a:bodyPr/>
                  <a:lstStyle/>
                  <a:p>
                    <a:r>
                      <a:rPr lang="en-US" dirty="0" smtClean="0"/>
                      <a:t>+16'932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3"/>
              <c:tx>
                <c:rich>
                  <a:bodyPr/>
                  <a:lstStyle/>
                  <a:p>
                    <a:r>
                      <a:rPr lang="en-US" dirty="0" smtClean="0"/>
                      <a:t>+17'150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tx>
                <c:rich>
                  <a:bodyPr/>
                  <a:lstStyle/>
                  <a:p>
                    <a:r>
                      <a:rPr lang="en-US" dirty="0" smtClean="0"/>
                      <a:t>+23'311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5"/>
              <c:tx>
                <c:rich>
                  <a:bodyPr/>
                  <a:lstStyle/>
                  <a:p>
                    <a:r>
                      <a:rPr lang="en-US" dirty="0" smtClean="0"/>
                      <a:t>+26'314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6"/>
              <c:tx>
                <c:rich>
                  <a:bodyPr/>
                  <a:lstStyle/>
                  <a:p>
                    <a:r>
                      <a:rPr lang="en-US" dirty="0" smtClean="0"/>
                      <a:t>+27'815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7"/>
              <c:tx>
                <c:rich>
                  <a:bodyPr/>
                  <a:lstStyle/>
                  <a:p>
                    <a:r>
                      <a:rPr lang="en-US" dirty="0" smtClean="0"/>
                      <a:t>+71'381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8"/>
              <c:tx>
                <c:rich>
                  <a:bodyPr/>
                  <a:lstStyle/>
                  <a:p>
                    <a:r>
                      <a:rPr lang="en-US" dirty="0" smtClean="0"/>
                      <a:t>+120'550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9"/>
              <c:tx>
                <c:rich>
                  <a:bodyPr/>
                  <a:lstStyle/>
                  <a:p>
                    <a:r>
                      <a:rPr lang="en-US" dirty="0" smtClean="0"/>
                      <a:t>+149'815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Hungary</c:v>
                </c:pt>
                <c:pt idx="1">
                  <c:v>Lithuania</c:v>
                </c:pt>
                <c:pt idx="2">
                  <c:v>Spain</c:v>
                </c:pt>
                <c:pt idx="3">
                  <c:v>Bulgaria</c:v>
                </c:pt>
                <c:pt idx="4">
                  <c:v>Sweden</c:v>
                </c:pt>
                <c:pt idx="5">
                  <c:v>Germany</c:v>
                </c:pt>
                <c:pt idx="6">
                  <c:v>France</c:v>
                </c:pt>
                <c:pt idx="7">
                  <c:v>Portugal</c:v>
                </c:pt>
                <c:pt idx="8">
                  <c:v>Ukraine</c:v>
                </c:pt>
                <c:pt idx="9">
                  <c:v>Italy</c:v>
                </c:pt>
              </c:strCache>
            </c:strRef>
          </c:cat>
          <c:val>
            <c:numRef>
              <c:f>Tabelle1!$B$2:$B$11</c:f>
              <c:numCache>
                <c:formatCode>#,##0</c:formatCode>
                <c:ptCount val="10"/>
                <c:pt idx="0">
                  <c:v>9682.9704999999958</c:v>
                </c:pt>
                <c:pt idx="1">
                  <c:v>9790.7799999999988</c:v>
                </c:pt>
                <c:pt idx="2">
                  <c:v>16931.699999999721</c:v>
                </c:pt>
                <c:pt idx="3">
                  <c:v>17150.300999999999</c:v>
                </c:pt>
                <c:pt idx="4">
                  <c:v>23311.200000000012</c:v>
                </c:pt>
                <c:pt idx="5">
                  <c:v>26313.969999999972</c:v>
                </c:pt>
                <c:pt idx="6">
                  <c:v>27815.001786001492</c:v>
                </c:pt>
                <c:pt idx="7">
                  <c:v>71380.640000000014</c:v>
                </c:pt>
                <c:pt idx="8">
                  <c:v>120550</c:v>
                </c:pt>
                <c:pt idx="9">
                  <c:v>149815.00049376045</c:v>
                </c:pt>
              </c:numCache>
            </c:numRef>
          </c:val>
        </c:ser>
        <c:dLbls>
          <c:dLblPos val="outEnd"/>
          <c:showLegendKey val="0"/>
          <c:showVal val="1"/>
          <c:showCatName val="0"/>
          <c:showSerName val="0"/>
          <c:showPercent val="0"/>
          <c:showBubbleSize val="0"/>
        </c:dLbls>
        <c:gapWidth val="65"/>
        <c:axId val="269297664"/>
        <c:axId val="255572736"/>
      </c:barChart>
      <c:catAx>
        <c:axId val="26929766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anose="020F0502020204030204" pitchFamily="34" charset="0"/>
              </a:defRPr>
            </a:pPr>
            <a:endParaRPr lang="de-DE"/>
          </a:p>
        </c:txPr>
        <c:crossAx val="255572736"/>
        <c:crosses val="autoZero"/>
        <c:auto val="1"/>
        <c:lblAlgn val="ctr"/>
        <c:lblOffset val="100"/>
        <c:noMultiLvlLbl val="0"/>
      </c:catAx>
      <c:valAx>
        <c:axId val="255572736"/>
        <c:scaling>
          <c:orientation val="minMax"/>
        </c:scaling>
        <c:delete val="0"/>
        <c:axPos val="b"/>
        <c:majorGridlines>
          <c:spPr>
            <a:ln>
              <a:solidFill>
                <a:srgbClr val="4F81BD"/>
              </a:solidFill>
            </a:ln>
          </c:spPr>
        </c:majorGridlines>
        <c:title>
          <c:tx>
            <c:rich>
              <a:bodyPr/>
              <a:lstStyle/>
              <a:p>
                <a:pPr>
                  <a:defRPr/>
                </a:pPr>
                <a:r>
                  <a:rPr lang="de-CH" b="0" dirty="0" err="1" smtClean="0">
                    <a:latin typeface="Calibri" panose="020F0502020204030204" pitchFamily="34" charset="0"/>
                  </a:rPr>
                  <a:t>Hectares</a:t>
                </a:r>
                <a:endParaRPr lang="de-CH" b="0" dirty="0">
                  <a:latin typeface="Calibri" panose="020F0502020204030204"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anose="020F0502020204030204" pitchFamily="34" charset="0"/>
              </a:defRPr>
            </a:pPr>
            <a:endParaRPr lang="de-DE"/>
          </a:p>
        </c:txPr>
        <c:crossAx val="26929766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Europe</a:t>
            </a:r>
            <a:r>
              <a:rPr lang="de-CH" sz="2000" dirty="0" smtClean="0">
                <a:effectLst/>
                <a:latin typeface="Calibri" pitchFamily="34" charset="0"/>
              </a:rPr>
              <a:t>: Use of agricultural organic </a:t>
            </a:r>
            <a:r>
              <a:rPr lang="de-CH" sz="2000" dirty="0" err="1" smtClean="0">
                <a:effectLst/>
                <a:latin typeface="Calibri" pitchFamily="34" charset="0"/>
              </a:rPr>
              <a:t>land</a:t>
            </a:r>
            <a:r>
              <a:rPr lang="de-CH" sz="2000" baseline="0" dirty="0" smtClean="0">
                <a:effectLst/>
                <a:latin typeface="Calibri" pitchFamily="34" charset="0"/>
              </a:rPr>
              <a:t> 2013</a:t>
            </a:r>
            <a:endParaRPr lang="de-CH" sz="2000" dirty="0" smtClean="0">
              <a:effectLst/>
              <a:latin typeface="Calibri" pitchFamily="34" charset="0"/>
            </a:endParaRPr>
          </a:p>
          <a:p>
            <a:pPr algn="l">
              <a:defRPr/>
            </a:pPr>
            <a:r>
              <a:rPr lang="en-US" sz="1200" b="0" dirty="0" smtClean="0">
                <a:effectLst/>
                <a:latin typeface="Calibri" pitchFamily="34" charset="0"/>
              </a:rPr>
              <a:t>Source: </a:t>
            </a:r>
            <a:r>
              <a:rPr lang="en-GB" sz="1200" b="0" i="0" baseline="0" dirty="0" smtClean="0">
                <a:effectLst/>
                <a:latin typeface="Calibri" panose="020F0502020204030204" pitchFamily="34" charset="0"/>
              </a:rPr>
              <a:t>Source: </a:t>
            </a:r>
            <a:r>
              <a:rPr lang="de-CH" sz="1200" b="0" i="0" baseline="0" dirty="0" smtClean="0">
                <a:effectLst/>
                <a:latin typeface="Calibri" panose="020F0502020204030204" pitchFamily="34" charset="0"/>
              </a:rPr>
              <a:t>OrganicDataNetwork-FiBL-AMI Survey 2015</a:t>
            </a:r>
            <a:endParaRPr lang="en-US" sz="1200" b="0" dirty="0" smtClean="0">
              <a:effectLst/>
              <a:latin typeface="Calibri" pitchFamily="34" charset="0"/>
            </a:endParaRPr>
          </a:p>
          <a:p>
            <a:pPr algn="l">
              <a:defRPr/>
            </a:pPr>
            <a:r>
              <a:rPr lang="en-US" sz="1800" b="0" dirty="0" smtClean="0">
                <a:effectLst/>
                <a:latin typeface="Calibri" pitchFamily="34" charset="0"/>
              </a:rPr>
              <a:t>Land use types 2013</a:t>
            </a:r>
            <a:endParaRPr lang="en-US" sz="1800" b="0" dirty="0">
              <a:latin typeface="Calibri" pitchFamily="34" charset="0"/>
            </a:endParaRPr>
          </a:p>
        </c:rich>
      </c:tx>
      <c:layout>
        <c:manualLayout>
          <c:xMode val="edge"/>
          <c:yMode val="edge"/>
          <c:x val="1.6067585301837273E-2"/>
          <c:y val="0"/>
        </c:manualLayout>
      </c:layout>
      <c:overlay val="0"/>
    </c:title>
    <c:autoTitleDeleted val="0"/>
    <c:plotArea>
      <c:layout>
        <c:manualLayout>
          <c:layoutTarget val="inner"/>
          <c:xMode val="edge"/>
          <c:yMode val="edge"/>
          <c:x val="0.19905889107611549"/>
          <c:y val="0.32828250992983288"/>
          <c:w val="0.48501476377952757"/>
          <c:h val="0.58977582275188423"/>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008000"/>
              </a:solidFill>
              <a:ln>
                <a:solidFill>
                  <a:schemeClr val="bg1"/>
                </a:solidFill>
              </a:ln>
            </c:spPr>
          </c:dPt>
          <c:dPt>
            <c:idx val="1"/>
            <c:bubble3D val="0"/>
            <c:spPr>
              <a:solidFill>
                <a:srgbClr val="DEA900"/>
              </a:solidFill>
              <a:ln>
                <a:solidFill>
                  <a:schemeClr val="bg1"/>
                </a:solidFill>
              </a:ln>
            </c:spPr>
          </c:dPt>
          <c:dPt>
            <c:idx val="2"/>
            <c:bubble3D val="0"/>
            <c:spPr>
              <a:solidFill>
                <a:srgbClr val="C00000"/>
              </a:solidFill>
              <a:ln>
                <a:solidFill>
                  <a:schemeClr val="bg1"/>
                </a:solidFill>
              </a:ln>
            </c:spPr>
          </c:dPt>
          <c:dPt>
            <c:idx val="3"/>
            <c:bubble3D val="0"/>
            <c:spPr>
              <a:solidFill>
                <a:srgbClr val="A8CD4E"/>
              </a:solidFill>
              <a:ln>
                <a:solidFill>
                  <a:schemeClr val="bg1"/>
                </a:solidFill>
              </a:ln>
            </c:spPr>
          </c:dPt>
          <c:dPt>
            <c:idx val="4"/>
            <c:bubble3D val="0"/>
            <c:spPr>
              <a:solidFill>
                <a:srgbClr val="4F81BD"/>
              </a:solidFill>
              <a:ln>
                <a:solidFill>
                  <a:schemeClr val="bg1"/>
                </a:solidFill>
              </a:ln>
            </c:spPr>
          </c:dPt>
          <c:dLbls>
            <c:dLbl>
              <c:idx val="2"/>
              <c:layout>
                <c:manualLayout>
                  <c:x val="-5.2083333333333336E-2"/>
                  <c:y val="7.995205939081941E-2"/>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3.7499999999999999E-2"/>
                  <c:y val="4.3217329400442534E-3"/>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4"/>
              <c:layout>
                <c:manualLayout>
                  <c:x val="7.9166666666666663E-2"/>
                  <c:y val="-4.3217329400443323E-3"/>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15:layout/>
              </c:ext>
            </c:extLst>
          </c:dLbls>
          <c:cat>
            <c:strRef>
              <c:f>Sheet1!$A$2:$A$6</c:f>
              <c:strCache>
                <c:ptCount val="5"/>
                <c:pt idx="0">
                  <c:v>Permanent grassland</c:v>
                </c:pt>
                <c:pt idx="1">
                  <c:v>Arable crops</c:v>
                </c:pt>
                <c:pt idx="2">
                  <c:v>Permanent crops</c:v>
                </c:pt>
                <c:pt idx="3">
                  <c:v>Other agr. land</c:v>
                </c:pt>
                <c:pt idx="4">
                  <c:v>No details</c:v>
                </c:pt>
              </c:strCache>
            </c:strRef>
          </c:cat>
          <c:val>
            <c:numRef>
              <c:f>Sheet1!$B$2:$B$6</c:f>
              <c:numCache>
                <c:formatCode>#,##0</c:formatCode>
                <c:ptCount val="5"/>
                <c:pt idx="0">
                  <c:v>4828810.2834345894</c:v>
                </c:pt>
                <c:pt idx="1">
                  <c:v>4599369.4960405435</c:v>
                </c:pt>
                <c:pt idx="2">
                  <c:v>1296072.9374742399</c:v>
                </c:pt>
                <c:pt idx="3">
                  <c:v>226394.09436842959</c:v>
                </c:pt>
                <c:pt idx="4">
                  <c:v>510125.98155219719</c:v>
                </c:pt>
              </c:numCache>
            </c:numRef>
          </c:val>
        </c:ser>
        <c:dLbls>
          <c:dLblPos val="outEnd"/>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en-US" dirty="0" smtClean="0"/>
              <a:t>Key </a:t>
            </a:r>
            <a:r>
              <a:rPr lang="en-US" dirty="0"/>
              <a:t>arable crops</a:t>
            </a:r>
          </a:p>
        </c:rich>
      </c:tx>
      <c:layout>
        <c:manualLayout>
          <c:xMode val="edge"/>
          <c:yMode val="edge"/>
          <c:x val="0.38588950043802062"/>
          <c:y val="4.5003187975155748E-2"/>
        </c:manualLayout>
      </c:layout>
      <c:overlay val="0"/>
    </c:title>
    <c:autoTitleDeleted val="0"/>
    <c:plotArea>
      <c:layout>
        <c:manualLayout>
          <c:layoutTarget val="inner"/>
          <c:xMode val="edge"/>
          <c:yMode val="edge"/>
          <c:x val="0.38786309717863771"/>
          <c:y val="0.16273905001546374"/>
          <c:w val="0.50226750761755068"/>
          <c:h val="0.54024928161135244"/>
        </c:manualLayout>
      </c:layout>
      <c:barChart>
        <c:barDir val="bar"/>
        <c:grouping val="clustered"/>
        <c:varyColors val="0"/>
        <c:ser>
          <c:idx val="0"/>
          <c:order val="0"/>
          <c:tx>
            <c:strRef>
              <c:f>Sheet1!$A$1</c:f>
              <c:strCache>
                <c:ptCount val="1"/>
                <c:pt idx="0">
                  <c:v>Europe: Key arable crops</c:v>
                </c:pt>
              </c:strCache>
            </c:strRef>
          </c:tx>
          <c:spPr>
            <a:solidFill>
              <a:srgbClr val="DEA900"/>
            </a:solidFill>
          </c:spPr>
          <c:invertIfNegative val="0"/>
          <c:dLbls>
            <c:numFmt formatCode="#,##0.0" sourceLinked="0"/>
            <c:spPr>
              <a:noFill/>
              <a:ln>
                <a:noFill/>
              </a:ln>
              <a:effectLst/>
            </c:spPr>
            <c:txPr>
              <a:bodyPr/>
              <a:lstStyle/>
              <a:p>
                <a:pPr>
                  <a:defRPr sz="16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Vegetables</c:v>
                </c:pt>
                <c:pt idx="1">
                  <c:v>Oilseeds</c:v>
                </c:pt>
                <c:pt idx="2">
                  <c:v>Protein crops</c:v>
                </c:pt>
                <c:pt idx="3">
                  <c:v>Cereals</c:v>
                </c:pt>
                <c:pt idx="4">
                  <c:v>Green fodder</c:v>
                </c:pt>
              </c:strCache>
            </c:strRef>
          </c:cat>
          <c:val>
            <c:numRef>
              <c:f>Sheet1!$B$2:$B$6</c:f>
              <c:numCache>
                <c:formatCode>#,##0</c:formatCode>
                <c:ptCount val="5"/>
                <c:pt idx="0">
                  <c:v>105122.70606354672</c:v>
                </c:pt>
                <c:pt idx="1">
                  <c:v>190419.344055108</c:v>
                </c:pt>
                <c:pt idx="2">
                  <c:v>226946.80929126462</c:v>
                </c:pt>
                <c:pt idx="3">
                  <c:v>1844578.2082334186</c:v>
                </c:pt>
                <c:pt idx="4">
                  <c:v>1910391.2258502108</c:v>
                </c:pt>
              </c:numCache>
            </c:numRef>
          </c:val>
        </c:ser>
        <c:dLbls>
          <c:showLegendKey val="0"/>
          <c:showVal val="0"/>
          <c:showCatName val="0"/>
          <c:showSerName val="0"/>
          <c:showPercent val="0"/>
          <c:showBubbleSize val="0"/>
        </c:dLbls>
        <c:gapWidth val="36"/>
        <c:overlap val="2"/>
        <c:axId val="269474304"/>
        <c:axId val="268282112"/>
      </c:barChart>
      <c:catAx>
        <c:axId val="269474304"/>
        <c:scaling>
          <c:orientation val="minMax"/>
        </c:scaling>
        <c:delete val="0"/>
        <c:axPos val="l"/>
        <c:numFmt formatCode="General"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8282112"/>
        <c:crosses val="autoZero"/>
        <c:auto val="1"/>
        <c:lblAlgn val="ctr"/>
        <c:lblOffset val="100"/>
        <c:noMultiLvlLbl val="0"/>
      </c:catAx>
      <c:valAx>
        <c:axId val="268282112"/>
        <c:scaling>
          <c:orientation val="minMax"/>
          <c:max val="3000000"/>
          <c:min val="0"/>
        </c:scaling>
        <c:delete val="0"/>
        <c:axPos val="b"/>
        <c:majorGridlines>
          <c:spPr>
            <a:ln>
              <a:solidFill>
                <a:srgbClr val="4F81BD"/>
              </a:solidFill>
            </a:ln>
          </c:spPr>
        </c:majorGridlines>
        <c:title>
          <c:tx>
            <c:rich>
              <a:bodyPr/>
              <a:lstStyle/>
              <a:p>
                <a:pPr>
                  <a:defRPr sz="1600"/>
                </a:pPr>
                <a:r>
                  <a:rPr lang="de-CH" sz="1600" b="0" dirty="0" smtClean="0">
                    <a:latin typeface="Calibri" pitchFamily="34" charset="0"/>
                  </a:rPr>
                  <a:t>Thousand hectares</a:t>
                </a:r>
                <a:endParaRPr lang="de-CH" sz="1600" b="0" dirty="0">
                  <a:latin typeface="Calibri" pitchFamily="34" charset="0"/>
                </a:endParaRPr>
              </a:p>
            </c:rich>
          </c:tx>
          <c:layout>
            <c:manualLayout>
              <c:xMode val="edge"/>
              <c:yMode val="edge"/>
              <c:x val="0.42109392216893937"/>
              <c:y val="0.84085137233612484"/>
            </c:manualLayout>
          </c:layout>
          <c:overlay val="0"/>
        </c:title>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9474304"/>
        <c:crosses val="autoZero"/>
        <c:crossBetween val="between"/>
        <c:majorUnit val="1000000"/>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de-CH" sz="1600" dirty="0"/>
              <a:t>Key </a:t>
            </a:r>
            <a:r>
              <a:rPr lang="de-CH" sz="1600" dirty="0" smtClean="0"/>
              <a:t>permanent </a:t>
            </a:r>
            <a:r>
              <a:rPr lang="de-CH" sz="1600" dirty="0"/>
              <a:t>crops</a:t>
            </a:r>
          </a:p>
        </c:rich>
      </c:tx>
      <c:layout>
        <c:manualLayout>
          <c:xMode val="edge"/>
          <c:yMode val="edge"/>
          <c:x val="0.37721560081666705"/>
          <c:y val="2.86004257785171E-2"/>
        </c:manualLayout>
      </c:layout>
      <c:overlay val="0"/>
    </c:title>
    <c:autoTitleDeleted val="0"/>
    <c:plotArea>
      <c:layout>
        <c:manualLayout>
          <c:layoutTarget val="inner"/>
          <c:xMode val="edge"/>
          <c:yMode val="edge"/>
          <c:x val="0.39653706907345393"/>
          <c:y val="0.16273905001546374"/>
          <c:w val="0.42362415105061185"/>
          <c:h val="0.54024928161135244"/>
        </c:manualLayout>
      </c:layout>
      <c:barChart>
        <c:barDir val="bar"/>
        <c:grouping val="clustered"/>
        <c:varyColors val="0"/>
        <c:ser>
          <c:idx val="0"/>
          <c:order val="0"/>
          <c:tx>
            <c:strRef>
              <c:f>Sheet1!$A$1</c:f>
              <c:strCache>
                <c:ptCount val="1"/>
                <c:pt idx="0">
                  <c:v>Europe: Key permanent crops</c:v>
                </c:pt>
              </c:strCache>
            </c:strRef>
          </c:tx>
          <c:spPr>
            <a:solidFill>
              <a:srgbClr val="C00000"/>
            </a:solidFill>
          </c:spPr>
          <c:invertIfNegative val="0"/>
          <c:dLbls>
            <c:numFmt formatCode="#,##0.00" sourceLinked="0"/>
            <c:spPr>
              <a:noFill/>
              <a:ln>
                <a:noFill/>
              </a:ln>
              <a:effectLst/>
            </c:spPr>
            <c:txPr>
              <a:bodyPr/>
              <a:lstStyle/>
              <a:p>
                <a:pPr>
                  <a:defRPr sz="16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Citrus fruit</c:v>
                </c:pt>
                <c:pt idx="1">
                  <c:v>Fruit, temperate</c:v>
                </c:pt>
                <c:pt idx="2">
                  <c:v>Nuts</c:v>
                </c:pt>
                <c:pt idx="3">
                  <c:v>Grapes</c:v>
                </c:pt>
                <c:pt idx="4">
                  <c:v>Olives</c:v>
                </c:pt>
              </c:strCache>
            </c:strRef>
          </c:cat>
          <c:val>
            <c:numRef>
              <c:f>Sheet1!$B$2:$B$6</c:f>
              <c:numCache>
                <c:formatCode>#,##0</c:formatCode>
                <c:ptCount val="5"/>
                <c:pt idx="0">
                  <c:v>37347.446336785695</c:v>
                </c:pt>
                <c:pt idx="1">
                  <c:v>138566.10466536347</c:v>
                </c:pt>
                <c:pt idx="2">
                  <c:v>187515.01237149991</c:v>
                </c:pt>
                <c:pt idx="3">
                  <c:v>258348.32822296489</c:v>
                </c:pt>
                <c:pt idx="4">
                  <c:v>478444.68762441113</c:v>
                </c:pt>
              </c:numCache>
            </c:numRef>
          </c:val>
        </c:ser>
        <c:dLbls>
          <c:showLegendKey val="0"/>
          <c:showVal val="0"/>
          <c:showCatName val="0"/>
          <c:showSerName val="0"/>
          <c:showPercent val="0"/>
          <c:showBubbleSize val="0"/>
        </c:dLbls>
        <c:gapWidth val="36"/>
        <c:overlap val="2"/>
        <c:axId val="270062080"/>
        <c:axId val="268283840"/>
      </c:barChart>
      <c:catAx>
        <c:axId val="270062080"/>
        <c:scaling>
          <c:orientation val="minMax"/>
        </c:scaling>
        <c:delete val="0"/>
        <c:axPos val="l"/>
        <c:numFmt formatCode="General"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8283840"/>
        <c:crosses val="autoZero"/>
        <c:auto val="1"/>
        <c:lblAlgn val="ctr"/>
        <c:lblOffset val="100"/>
        <c:noMultiLvlLbl val="0"/>
      </c:catAx>
      <c:valAx>
        <c:axId val="268283840"/>
        <c:scaling>
          <c:orientation val="minMax"/>
        </c:scaling>
        <c:delete val="0"/>
        <c:axPos val="b"/>
        <c:majorGridlines>
          <c:spPr>
            <a:ln>
              <a:solidFill>
                <a:srgbClr val="4F81BD"/>
              </a:solidFill>
            </a:ln>
          </c:spPr>
        </c:majorGridlines>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70062080"/>
        <c:crosses val="autoZero"/>
        <c:crossBetween val="between"/>
        <c:majorUnit val="200000"/>
        <c:dispUnits>
          <c:builtInUnit val="thousands"/>
          <c:dispUnitsLbl>
            <c:layout>
              <c:manualLayout>
                <c:xMode val="edge"/>
                <c:yMode val="edge"/>
                <c:x val="0.43324739874075929"/>
                <c:y val="0.85178649305942733"/>
              </c:manualLayout>
            </c:layout>
            <c:tx>
              <c:rich>
                <a:bodyPr/>
                <a:lstStyle/>
                <a:p>
                  <a:pPr>
                    <a:defRPr sz="1600" b="0">
                      <a:latin typeface="Calibri" pitchFamily="34" charset="0"/>
                    </a:defRPr>
                  </a:pPr>
                  <a:r>
                    <a:rPr lang="en-US" sz="1600" b="0" dirty="0" smtClean="0">
                      <a:latin typeface="Calibri" pitchFamily="34" charset="0"/>
                    </a:rPr>
                    <a:t>Thousand hectares</a:t>
                  </a:r>
                  <a:endParaRPr lang="en-US" sz="16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Europe and European Union: Market development 2004-2013</a:t>
            </a:r>
          </a:p>
          <a:p>
            <a:pPr algn="l">
              <a:defRPr/>
            </a:pPr>
            <a:r>
              <a:rPr lang="de-CH" sz="1200" b="0" dirty="0" smtClean="0">
                <a:effectLst/>
                <a:latin typeface="Calibri" pitchFamily="34" charset="0"/>
              </a:rPr>
              <a:t>Source: FiBL-AMI</a:t>
            </a:r>
            <a:r>
              <a:rPr lang="de-CH" sz="1200" b="0" baseline="0" dirty="0" smtClean="0">
                <a:effectLst/>
                <a:latin typeface="Calibri" pitchFamily="34" charset="0"/>
              </a:rPr>
              <a:t> Surveys </a:t>
            </a:r>
            <a:r>
              <a:rPr lang="de-CH" sz="1200" b="0" dirty="0" smtClean="0">
                <a:effectLst/>
                <a:latin typeface="Calibri" pitchFamily="34" charset="0"/>
              </a:rPr>
              <a:t>2006-2012, OrganicDataNetwork</a:t>
            </a:r>
            <a:r>
              <a:rPr lang="de-CH" sz="1200" b="0" baseline="0" dirty="0" smtClean="0">
                <a:effectLst/>
                <a:latin typeface="Calibri" pitchFamily="34" charset="0"/>
              </a:rPr>
              <a:t> Surveys 2013-2015</a:t>
            </a:r>
            <a:endParaRPr lang="de-CH" sz="1200" b="0" dirty="0">
              <a:effectLst/>
              <a:latin typeface="Calibri" pitchFamily="34" charset="0"/>
            </a:endParaRPr>
          </a:p>
        </c:rich>
      </c:tx>
      <c:layout>
        <c:manualLayout>
          <c:xMode val="edge"/>
          <c:yMode val="edge"/>
          <c:x val="3.4983491669365575E-2"/>
          <c:y val="1.4496106216508669E-2"/>
        </c:manualLayout>
      </c:layout>
      <c:overlay val="0"/>
    </c:title>
    <c:autoTitleDeleted val="0"/>
    <c:plotArea>
      <c:layout>
        <c:manualLayout>
          <c:layoutTarget val="inner"/>
          <c:xMode val="edge"/>
          <c:yMode val="edge"/>
          <c:x val="0.12857290654575551"/>
          <c:y val="0.20509593302418452"/>
          <c:w val="0.87142709345424452"/>
          <c:h val="0.62947115465100534"/>
        </c:manualLayout>
      </c:layout>
      <c:lineChart>
        <c:grouping val="standard"/>
        <c:varyColors val="0"/>
        <c:ser>
          <c:idx val="0"/>
          <c:order val="0"/>
          <c:tx>
            <c:strRef>
              <c:f>Sheet1!$B$1</c:f>
              <c:strCache>
                <c:ptCount val="1"/>
                <c:pt idx="0">
                  <c:v>Europe</c:v>
                </c:pt>
              </c:strCache>
            </c:strRef>
          </c:tx>
          <c:spPr>
            <a:ln>
              <a:solidFill>
                <a:srgbClr val="4F81BD"/>
              </a:solidFill>
            </a:ln>
          </c:spPr>
          <c:marker>
            <c:symbol val="circle"/>
            <c:size val="5"/>
            <c:spPr>
              <a:solidFill>
                <a:srgbClr val="4F81BD"/>
              </a:solidFill>
            </c:spPr>
          </c:marker>
          <c:dLbls>
            <c:numFmt formatCode="#,##0.0" sourceLinked="0"/>
            <c:spPr>
              <a:noFill/>
              <a:ln>
                <a:noFill/>
              </a:ln>
              <a:effectLst/>
            </c:spPr>
            <c:txPr>
              <a:bodyPr rot="0" vert="horz" anchor="b" anchorCtr="1"/>
              <a:lstStyle/>
              <a:p>
                <a:pPr>
                  <a:defRPr>
                    <a:solidFill>
                      <a:schemeClr val="tx1"/>
                    </a:solidFill>
                    <a:latin typeface="Calibri"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10954.401</c:v>
                </c:pt>
                <c:pt idx="1">
                  <c:v>12052.3317154</c:v>
                </c:pt>
                <c:pt idx="2">
                  <c:v>13473.535228000001</c:v>
                </c:pt>
                <c:pt idx="3">
                  <c:v>15256.399851</c:v>
                </c:pt>
                <c:pt idx="4">
                  <c:v>16991.264952999998</c:v>
                </c:pt>
                <c:pt idx="5">
                  <c:v>18187.184562999999</c:v>
                </c:pt>
                <c:pt idx="6">
                  <c:v>19566.740360600001</c:v>
                </c:pt>
                <c:pt idx="7">
                  <c:v>21449.748055200002</c:v>
                </c:pt>
                <c:pt idx="8">
                  <c:v>22743.0457599</c:v>
                </c:pt>
                <c:pt idx="9">
                  <c:v>24259.821415799997</c:v>
                </c:pt>
              </c:numCache>
            </c:numRef>
          </c:val>
          <c:smooth val="0"/>
        </c:ser>
        <c:ser>
          <c:idx val="1"/>
          <c:order val="1"/>
          <c:tx>
            <c:strRef>
              <c:f>Sheet1!$C$1</c:f>
              <c:strCache>
                <c:ptCount val="1"/>
                <c:pt idx="0">
                  <c:v>European Union</c:v>
                </c:pt>
              </c:strCache>
            </c:strRef>
          </c:tx>
          <c:spPr>
            <a:ln>
              <a:solidFill>
                <a:srgbClr val="4F81BD">
                  <a:alpha val="40000"/>
                </a:srgbClr>
              </a:solidFill>
            </a:ln>
          </c:spPr>
          <c:marker>
            <c:symbol val="circle"/>
            <c:size val="5"/>
            <c:spPr>
              <a:solidFill>
                <a:srgbClr val="4F81BD">
                  <a:alpha val="40000"/>
                </a:srgbClr>
              </a:solidFill>
              <a:ln>
                <a:noFill/>
              </a:ln>
            </c:spPr>
          </c:marker>
          <c:dLbls>
            <c:numFmt formatCode="#,##0.0" sourceLinked="0"/>
            <c:spPr>
              <a:noFill/>
              <a:ln>
                <a:noFill/>
              </a:ln>
              <a:effectLst/>
            </c:spPr>
            <c:txPr>
              <a:bodyPr/>
              <a:lstStyle/>
              <a:p>
                <a:pPr>
                  <a:defRPr>
                    <a:latin typeface="Calibri" pitchFamily="34" charset="0"/>
                  </a:defRPr>
                </a:pPr>
                <a:endParaRPr lang="de-DE"/>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Sheet1!$C$2:$C$11</c:f>
              <c:numCache>
                <c:formatCode>#,##0</c:formatCode>
                <c:ptCount val="10"/>
                <c:pt idx="0">
                  <c:v>10187.08</c:v>
                </c:pt>
                <c:pt idx="1">
                  <c:v>11247.8317154</c:v>
                </c:pt>
                <c:pt idx="2">
                  <c:v>12628.96</c:v>
                </c:pt>
                <c:pt idx="3">
                  <c:v>14335.609999999999</c:v>
                </c:pt>
                <c:pt idx="4">
                  <c:v>15909.409</c:v>
                </c:pt>
                <c:pt idx="5">
                  <c:v>16976.5046</c:v>
                </c:pt>
                <c:pt idx="6">
                  <c:v>18169.015964999999</c:v>
                </c:pt>
                <c:pt idx="7">
                  <c:v>19811.048277000002</c:v>
                </c:pt>
                <c:pt idx="8">
                  <c:v>20886.709000000003</c:v>
                </c:pt>
                <c:pt idx="9">
                  <c:v>22226.958341999998</c:v>
                </c:pt>
              </c:numCache>
            </c:numRef>
          </c:val>
          <c:smooth val="0"/>
        </c:ser>
        <c:dLbls>
          <c:showLegendKey val="0"/>
          <c:showVal val="0"/>
          <c:showCatName val="0"/>
          <c:showSerName val="0"/>
          <c:showPercent val="0"/>
          <c:showBubbleSize val="0"/>
        </c:dLbls>
        <c:marker val="1"/>
        <c:smooth val="0"/>
        <c:axId val="269473280"/>
        <c:axId val="268287296"/>
      </c:lineChart>
      <c:catAx>
        <c:axId val="269473280"/>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68287296"/>
        <c:crosses val="autoZero"/>
        <c:auto val="1"/>
        <c:lblAlgn val="ctr"/>
        <c:lblOffset val="100"/>
        <c:noMultiLvlLbl val="0"/>
      </c:catAx>
      <c:valAx>
        <c:axId val="268287296"/>
        <c:scaling>
          <c:orientation val="minMax"/>
        </c:scaling>
        <c:delete val="0"/>
        <c:axPos val="l"/>
        <c:majorGridlines>
          <c:spPr>
            <a:ln>
              <a:solidFill>
                <a:srgbClr val="4F81BD"/>
              </a:solidFill>
            </a:ln>
          </c:spPr>
        </c:majorGridlines>
        <c:title>
          <c:tx>
            <c:rich>
              <a:bodyPr rot="-5400000" vert="horz"/>
              <a:lstStyle/>
              <a:p>
                <a:pPr>
                  <a:defRPr/>
                </a:pPr>
                <a:r>
                  <a:rPr lang="de-CH" b="0" dirty="0" smtClean="0">
                    <a:latin typeface="Calibri" pitchFamily="34" charset="0"/>
                  </a:rPr>
                  <a:t>Billion euros</a:t>
                </a:r>
                <a:endParaRPr lang="de-CH" b="0" dirty="0">
                  <a:latin typeface="Calibri" pitchFamily="34" charset="0"/>
                </a:endParaRPr>
              </a:p>
            </c:rich>
          </c:tx>
          <c:overlay val="0"/>
        </c:title>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9473280"/>
        <c:crosses val="autoZero"/>
        <c:crossBetween val="between"/>
        <c:dispUnits>
          <c:builtInUnit val="thousands"/>
        </c:dispUnits>
      </c:valAx>
    </c:plotArea>
    <c:legend>
      <c:legendPos val="b"/>
      <c:overlay val="0"/>
      <c:txPr>
        <a:bodyPr/>
        <a:lstStyle/>
        <a:p>
          <a:pPr>
            <a:defRPr>
              <a:latin typeface="Calibri"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European Union: Market development in selected countries 2004-2013</a:t>
            </a:r>
          </a:p>
          <a:p>
            <a:pPr algn="l">
              <a:defRPr/>
            </a:pPr>
            <a:r>
              <a:rPr lang="de-CH" sz="1200" b="0" i="0" baseline="0" dirty="0" smtClean="0">
                <a:effectLst/>
                <a:latin typeface="Calibri" panose="020F0502020204030204" pitchFamily="34" charset="0"/>
              </a:rPr>
              <a:t>Source: AMI, Germany; Agence Bio France, </a:t>
            </a:r>
            <a:r>
              <a:rPr lang="de-CH" sz="1200" b="0" i="0" baseline="0" dirty="0" err="1" smtClean="0">
                <a:effectLst/>
                <a:latin typeface="Calibri" panose="020F0502020204030204" pitchFamily="34" charset="0"/>
              </a:rPr>
              <a:t>AssoBio</a:t>
            </a:r>
            <a:r>
              <a:rPr lang="de-CH" sz="1200" b="0" i="0" baseline="0" dirty="0" smtClean="0">
                <a:effectLst/>
                <a:latin typeface="Calibri" panose="020F0502020204030204" pitchFamily="34" charset="0"/>
              </a:rPr>
              <a:t>, </a:t>
            </a:r>
            <a:r>
              <a:rPr lang="de-CH" sz="1200" b="0" i="0" baseline="0" dirty="0" err="1" smtClean="0">
                <a:effectLst/>
                <a:latin typeface="Calibri" panose="020F0502020204030204" pitchFamily="34" charset="0"/>
              </a:rPr>
              <a:t>Italy</a:t>
            </a:r>
            <a:r>
              <a:rPr lang="de-CH" sz="1200" b="0" i="0" baseline="0" dirty="0" smtClean="0">
                <a:effectLst/>
                <a:latin typeface="Calibri" panose="020F0502020204030204" pitchFamily="34" charset="0"/>
              </a:rPr>
              <a:t>;  LF </a:t>
            </a:r>
            <a:r>
              <a:rPr lang="de-CH" sz="1200" b="0" i="0" baseline="0" dirty="0" err="1" smtClean="0">
                <a:effectLst/>
                <a:latin typeface="Calibri" panose="020F0502020204030204" pitchFamily="34" charset="0"/>
              </a:rPr>
              <a:t>Denmark</a:t>
            </a:r>
            <a:endParaRPr lang="de-CH" sz="1200" dirty="0">
              <a:effectLst/>
              <a:latin typeface="Calibri" panose="020F0502020204030204" pitchFamily="34" charset="0"/>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2857290654575551"/>
          <c:y val="0.20509593302418452"/>
          <c:w val="0.87142709345424452"/>
          <c:h val="0.62947115465100534"/>
        </c:manualLayout>
      </c:layout>
      <c:lineChart>
        <c:grouping val="standard"/>
        <c:varyColors val="0"/>
        <c:ser>
          <c:idx val="1"/>
          <c:order val="0"/>
          <c:tx>
            <c:strRef>
              <c:f>Sheet1!$B$1</c:f>
              <c:strCache>
                <c:ptCount val="1"/>
                <c:pt idx="0">
                  <c:v>Denmark</c:v>
                </c:pt>
              </c:strCache>
            </c:strRef>
          </c:tx>
          <c:spPr>
            <a:ln>
              <a:solidFill>
                <a:srgbClr val="4F81BD">
                  <a:alpha val="40000"/>
                </a:srgbClr>
              </a:solidFill>
            </a:ln>
          </c:spPr>
          <c:marker>
            <c:symbol val="circle"/>
            <c:size val="8"/>
            <c:spPr>
              <a:solidFill>
                <a:srgbClr val="4F81BD">
                  <a:alpha val="40000"/>
                </a:srgbClr>
              </a:solidFill>
              <a:ln>
                <a:noFill/>
              </a:ln>
            </c:spPr>
          </c:marker>
          <c:dLbls>
            <c:dLbl>
              <c:idx val="0"/>
              <c:layout>
                <c:manualLayout>
                  <c:x val="-3.1987589513836408E-2"/>
                  <c:y val="3.01701637413192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3.0559416495735722E-2"/>
                  <c:y val="2.05060929303135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2.9131243477635037E-2"/>
                  <c:y val="2.53381283358164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3.3415762531937149E-2"/>
                  <c:y val="3.74182168495737E-2"/>
                </c:manualLayout>
              </c:layout>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a:lstStyle/>
              <a:p>
                <a:pPr>
                  <a:defRPr sz="1800">
                    <a:latin typeface="Calibri" panose="020F0502020204030204" pitchFamily="34" charset="0"/>
                  </a:defRPr>
                </a:pPr>
                <a:endParaRPr lang="de-DE"/>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General</c:formatCode>
                <c:ptCount val="10"/>
                <c:pt idx="0">
                  <c:v>305</c:v>
                </c:pt>
                <c:pt idx="1">
                  <c:v>383</c:v>
                </c:pt>
                <c:pt idx="2">
                  <c:v>434</c:v>
                </c:pt>
                <c:pt idx="3">
                  <c:v>580</c:v>
                </c:pt>
                <c:pt idx="4">
                  <c:v>724</c:v>
                </c:pt>
                <c:pt idx="5">
                  <c:v>765</c:v>
                </c:pt>
                <c:pt idx="6">
                  <c:v>791</c:v>
                </c:pt>
                <c:pt idx="7">
                  <c:v>881</c:v>
                </c:pt>
                <c:pt idx="8">
                  <c:v>887</c:v>
                </c:pt>
                <c:pt idx="9">
                  <c:v>917</c:v>
                </c:pt>
              </c:numCache>
            </c:numRef>
          </c:val>
          <c:smooth val="0"/>
        </c:ser>
        <c:ser>
          <c:idx val="2"/>
          <c:order val="1"/>
          <c:tx>
            <c:strRef>
              <c:f>Sheet1!$C$1</c:f>
              <c:strCache>
                <c:ptCount val="1"/>
                <c:pt idx="0">
                  <c:v>Belgium</c:v>
                </c:pt>
              </c:strCache>
            </c:strRef>
          </c:tx>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Sheet1!$C$2:$C$11</c:f>
            </c:numRef>
          </c:val>
          <c:smooth val="0"/>
        </c:ser>
        <c:ser>
          <c:idx val="3"/>
          <c:order val="2"/>
          <c:tx>
            <c:strRef>
              <c:f>Sheet1!$D$1</c:f>
              <c:strCache>
                <c:ptCount val="1"/>
                <c:pt idx="0">
                  <c:v>Finland</c:v>
                </c:pt>
              </c:strCache>
            </c:strRef>
          </c:tx>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Sheet1!$D$2:$D$10</c:f>
            </c:numRef>
          </c:val>
          <c:smooth val="0"/>
        </c:ser>
        <c:ser>
          <c:idx val="4"/>
          <c:order val="3"/>
          <c:tx>
            <c:strRef>
              <c:f>Sheet1!$E$1</c:f>
              <c:strCache>
                <c:ptCount val="1"/>
                <c:pt idx="0">
                  <c:v>France</c:v>
                </c:pt>
              </c:strCache>
            </c:strRef>
          </c:tx>
          <c:spPr>
            <a:ln>
              <a:solidFill>
                <a:srgbClr val="4F81BD">
                  <a:alpha val="40000"/>
                </a:srgbClr>
              </a:solidFill>
              <a:prstDash val="dash"/>
            </a:ln>
          </c:spPr>
          <c:marker>
            <c:symbol val="none"/>
          </c:marker>
          <c:dLbls>
            <c:numFmt formatCode="#,##0.0" sourceLinked="0"/>
            <c:spPr>
              <a:noFill/>
              <a:ln>
                <a:noFill/>
              </a:ln>
              <a:effectLst/>
            </c:spPr>
            <c:txPr>
              <a:bodyPr/>
              <a:lstStyle/>
              <a:p>
                <a:pPr>
                  <a:defRPr sz="1800">
                    <a:latin typeface="Calibri" panose="020F0502020204030204"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Sheet1!$E$2:$E$11</c:f>
              <c:numCache>
                <c:formatCode>#,##0</c:formatCode>
                <c:ptCount val="10"/>
                <c:pt idx="0">
                  <c:v>1762</c:v>
                </c:pt>
                <c:pt idx="1">
                  <c:v>1564</c:v>
                </c:pt>
                <c:pt idx="2">
                  <c:v>1700</c:v>
                </c:pt>
                <c:pt idx="3">
                  <c:v>2069</c:v>
                </c:pt>
                <c:pt idx="4">
                  <c:v>2561</c:v>
                </c:pt>
                <c:pt idx="5">
                  <c:v>3056</c:v>
                </c:pt>
                <c:pt idx="6">
                  <c:v>3384</c:v>
                </c:pt>
                <c:pt idx="7">
                  <c:v>3755</c:v>
                </c:pt>
                <c:pt idx="8">
                  <c:v>4004</c:v>
                </c:pt>
                <c:pt idx="9">
                  <c:v>4380</c:v>
                </c:pt>
              </c:numCache>
            </c:numRef>
          </c:val>
          <c:smooth val="0"/>
        </c:ser>
        <c:ser>
          <c:idx val="5"/>
          <c:order val="4"/>
          <c:tx>
            <c:strRef>
              <c:f>Sheet1!$F$1</c:f>
              <c:strCache>
                <c:ptCount val="1"/>
                <c:pt idx="0">
                  <c:v>Germany</c:v>
                </c:pt>
              </c:strCache>
            </c:strRef>
          </c:tx>
          <c:spPr>
            <a:ln>
              <a:solidFill>
                <a:srgbClr val="4F81BD"/>
              </a:solidFill>
            </a:ln>
          </c:spPr>
          <c:marker>
            <c:symbol val="none"/>
          </c:marker>
          <c:dLbls>
            <c:numFmt formatCode="#,##0.0" sourceLinked="0"/>
            <c:spPr>
              <a:noFill/>
              <a:ln>
                <a:noFill/>
              </a:ln>
              <a:effectLst/>
            </c:spPr>
            <c:txPr>
              <a:bodyPr/>
              <a:lstStyle/>
              <a:p>
                <a:pPr>
                  <a:defRPr sz="1800">
                    <a:latin typeface="Calibri" panose="020F0502020204030204"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Sheet1!$F$2:$F$11</c:f>
              <c:numCache>
                <c:formatCode>#,##0</c:formatCode>
                <c:ptCount val="10"/>
                <c:pt idx="0">
                  <c:v>3500</c:v>
                </c:pt>
                <c:pt idx="1">
                  <c:v>3900</c:v>
                </c:pt>
                <c:pt idx="2">
                  <c:v>4600</c:v>
                </c:pt>
                <c:pt idx="3">
                  <c:v>5300</c:v>
                </c:pt>
                <c:pt idx="4">
                  <c:v>5850</c:v>
                </c:pt>
                <c:pt idx="5">
                  <c:v>5800</c:v>
                </c:pt>
                <c:pt idx="6">
                  <c:v>6020</c:v>
                </c:pt>
                <c:pt idx="7">
                  <c:v>6640</c:v>
                </c:pt>
                <c:pt idx="8">
                  <c:v>7040</c:v>
                </c:pt>
                <c:pt idx="9">
                  <c:v>7550</c:v>
                </c:pt>
              </c:numCache>
            </c:numRef>
          </c:val>
          <c:smooth val="0"/>
        </c:ser>
        <c:ser>
          <c:idx val="6"/>
          <c:order val="5"/>
          <c:tx>
            <c:strRef>
              <c:f>Sheet1!$G$1</c:f>
              <c:strCache>
                <c:ptCount val="1"/>
                <c:pt idx="0">
                  <c:v>Italy</c:v>
                </c:pt>
              </c:strCache>
            </c:strRef>
          </c:tx>
          <c:spPr>
            <a:ln>
              <a:solidFill>
                <a:srgbClr val="4F81BD"/>
              </a:solidFill>
            </a:ln>
          </c:spPr>
          <c:marker>
            <c:symbol val="circle"/>
            <c:size val="8"/>
            <c:spPr>
              <a:solidFill>
                <a:srgbClr val="4F81BD"/>
              </a:solidFill>
              <a:ln>
                <a:solidFill>
                  <a:srgbClr val="4F81BD"/>
                </a:solidFill>
              </a:ln>
            </c:spPr>
          </c:marker>
          <c:dLbls>
            <c:dLbl>
              <c:idx val="0"/>
              <c:layout>
                <c:manualLayout>
                  <c:x val="-2.1558327935514054E-2"/>
                  <c:y val="2.82071017984303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numFmt formatCode="#,##0.0" sourceLinked="0"/>
            <c:spPr>
              <a:noFill/>
              <a:ln>
                <a:noFill/>
              </a:ln>
              <a:effectLst/>
            </c:spPr>
            <c:txPr>
              <a:bodyPr/>
              <a:lstStyle/>
              <a:p>
                <a:pPr>
                  <a:defRPr sz="1800">
                    <a:latin typeface="Calibri" panose="020F0502020204030204"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Sheet1!$G$2:$G$11</c:f>
              <c:numCache>
                <c:formatCode>#,##0</c:formatCode>
                <c:ptCount val="10"/>
                <c:pt idx="0">
                  <c:v>1050</c:v>
                </c:pt>
                <c:pt idx="1">
                  <c:v>1050</c:v>
                </c:pt>
                <c:pt idx="2">
                  <c:v>1130</c:v>
                </c:pt>
                <c:pt idx="3">
                  <c:v>1110</c:v>
                </c:pt>
                <c:pt idx="4">
                  <c:v>1190</c:v>
                </c:pt>
                <c:pt idx="5">
                  <c:v>1350</c:v>
                </c:pt>
                <c:pt idx="6">
                  <c:v>1550</c:v>
                </c:pt>
                <c:pt idx="7">
                  <c:v>1720</c:v>
                </c:pt>
                <c:pt idx="8">
                  <c:v>1885</c:v>
                </c:pt>
                <c:pt idx="9">
                  <c:v>2002</c:v>
                </c:pt>
              </c:numCache>
            </c:numRef>
          </c:val>
          <c:smooth val="0"/>
        </c:ser>
        <c:ser>
          <c:idx val="7"/>
          <c:order val="6"/>
          <c:tx>
            <c:strRef>
              <c:f>Sheet1!$H$1</c:f>
              <c:strCache>
                <c:ptCount val="1"/>
                <c:pt idx="0">
                  <c:v>Netherlands</c:v>
                </c:pt>
              </c:strCache>
            </c:strRef>
          </c:tx>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Sheet1!$H$2:$H$10</c:f>
            </c:numRef>
          </c:val>
          <c:smooth val="0"/>
        </c:ser>
        <c:ser>
          <c:idx val="8"/>
          <c:order val="7"/>
          <c:tx>
            <c:strRef>
              <c:f>Sheet1!$I$1</c:f>
              <c:strCache>
                <c:ptCount val="1"/>
                <c:pt idx="0">
                  <c:v>Spain</c:v>
                </c:pt>
              </c:strCache>
            </c:strRef>
          </c:tx>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Sheet1!$I$2:$I$10</c:f>
            </c:numRef>
          </c:val>
          <c:smooth val="0"/>
        </c:ser>
        <c:dLbls>
          <c:showLegendKey val="0"/>
          <c:showVal val="0"/>
          <c:showCatName val="0"/>
          <c:showSerName val="0"/>
          <c:showPercent val="0"/>
          <c:showBubbleSize val="0"/>
        </c:dLbls>
        <c:marker val="1"/>
        <c:smooth val="0"/>
        <c:axId val="269640704"/>
        <c:axId val="268372224"/>
      </c:lineChart>
      <c:catAx>
        <c:axId val="26964070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68372224"/>
        <c:crosses val="autoZero"/>
        <c:auto val="1"/>
        <c:lblAlgn val="ctr"/>
        <c:lblOffset val="100"/>
        <c:noMultiLvlLbl val="0"/>
      </c:catAx>
      <c:valAx>
        <c:axId val="268372224"/>
        <c:scaling>
          <c:orientation val="minMax"/>
        </c:scaling>
        <c:delete val="0"/>
        <c:axPos val="l"/>
        <c:majorGridlines>
          <c:spPr>
            <a:ln>
              <a:solidFill>
                <a:srgbClr val="4F81BD"/>
              </a:solidFill>
            </a:ln>
          </c:spPr>
        </c:majorGridlines>
        <c:title>
          <c:tx>
            <c:rich>
              <a:bodyPr rot="-5400000" vert="horz"/>
              <a:lstStyle/>
              <a:p>
                <a:pPr>
                  <a:defRPr/>
                </a:pPr>
                <a:r>
                  <a:rPr lang="de-CH" b="0" dirty="0" smtClean="0">
                    <a:latin typeface="Calibri" pitchFamily="34" charset="0"/>
                  </a:rPr>
                  <a:t>Billion euros</a:t>
                </a:r>
                <a:endParaRPr lang="de-CH" b="0" dirty="0">
                  <a:latin typeface="Calibri" pitchFamily="34" charset="0"/>
                </a:endParaRPr>
              </a:p>
            </c:rich>
          </c:tx>
          <c:overlay val="0"/>
        </c:title>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9640704"/>
        <c:crosses val="autoZero"/>
        <c:crossBetween val="between"/>
        <c:dispUnits>
          <c:builtInUnit val="thousands"/>
        </c:dispUnits>
      </c:valAx>
    </c:plotArea>
    <c:legend>
      <c:legendPos val="b"/>
      <c:overlay val="0"/>
      <c:txPr>
        <a:bodyPr/>
        <a:lstStyle/>
        <a:p>
          <a:pPr>
            <a:defRPr>
              <a:latin typeface="Calibri"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l"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000000"/>
                </a:solidFill>
                <a:latin typeface="+mn-lt"/>
                <a:ea typeface="+mn-ea"/>
                <a:cs typeface="+mn-cs"/>
              </a:defRPr>
            </a:pPr>
            <a:r>
              <a:rPr lang="en-US" sz="2000" b="1" i="0" u="none" strike="noStrike" baseline="0" dirty="0" smtClean="0">
                <a:effectLst/>
                <a:latin typeface="Calibri" pitchFamily="34" charset="0"/>
              </a:rPr>
              <a:t>Europe: Distribution of organic retail sales 2013 </a:t>
            </a:r>
            <a:br>
              <a:rPr lang="en-US" sz="2000" b="1" i="0" u="none" strike="noStrike" baseline="0" dirty="0" smtClean="0">
                <a:effectLst/>
                <a:latin typeface="Calibri" pitchFamily="34" charset="0"/>
              </a:rPr>
            </a:br>
            <a:r>
              <a:rPr lang="en-US" sz="2000" b="1" i="0" u="none" strike="noStrike" baseline="0" dirty="0" smtClean="0">
                <a:effectLst/>
                <a:latin typeface="Calibri" pitchFamily="34" charset="0"/>
              </a:rPr>
              <a:t>(total sales: 24.3 billion euros)</a:t>
            </a:r>
          </a:p>
          <a:p>
            <a:pPr marL="0" marR="0" indent="0" algn="l"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000000"/>
                </a:solidFill>
                <a:latin typeface="+mn-lt"/>
                <a:ea typeface="+mn-ea"/>
                <a:cs typeface="+mn-cs"/>
              </a:defRPr>
            </a:pPr>
            <a:r>
              <a:rPr lang="en-GB" sz="1200" b="0" i="0" baseline="0" dirty="0" smtClean="0">
                <a:effectLst/>
                <a:latin typeface="Calibri" pitchFamily="34" charset="0"/>
              </a:rPr>
              <a:t>Source: </a:t>
            </a:r>
            <a:r>
              <a:rPr lang="en-US" sz="1200" b="0" i="0" baseline="0" dirty="0" smtClean="0">
                <a:effectLst/>
                <a:latin typeface="Calibri" pitchFamily="34" charset="0"/>
              </a:rPr>
              <a:t>FiBL-AMI Survey 2015</a:t>
            </a:r>
            <a:endParaRPr lang="de-CH" sz="1200" dirty="0" smtClean="0">
              <a:effectLst/>
              <a:latin typeface="Calibri" pitchFamily="34" charset="0"/>
            </a:endParaRPr>
          </a:p>
        </c:rich>
      </c:tx>
      <c:layout>
        <c:manualLayout>
          <c:xMode val="edge"/>
          <c:yMode val="edge"/>
          <c:x val="8.7228555778413458E-3"/>
          <c:y val="1.576824242865698E-2"/>
        </c:manualLayout>
      </c:layout>
      <c:overlay val="0"/>
    </c:title>
    <c:autoTitleDeleted val="0"/>
    <c:plotArea>
      <c:layout>
        <c:manualLayout>
          <c:layoutTarget val="inner"/>
          <c:xMode val="edge"/>
          <c:yMode val="edge"/>
          <c:x val="0.29714022350691194"/>
          <c:y val="0.27219140795619362"/>
          <c:w val="0.4288416118447157"/>
          <c:h val="0.60797798134947034"/>
        </c:manualLayout>
      </c:layout>
      <c:pieChart>
        <c:varyColors val="1"/>
        <c:ser>
          <c:idx val="0"/>
          <c:order val="0"/>
          <c:tx>
            <c:strRef>
              <c:f>Sheet1!$B$1</c:f>
              <c:strCache>
                <c:ptCount val="1"/>
                <c:pt idx="0">
                  <c:v>Retail sales [Mio EUR]</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85000"/>
                </a:srgbClr>
              </a:solidFill>
              <a:ln>
                <a:solidFill>
                  <a:schemeClr val="bg1"/>
                </a:solidFill>
              </a:ln>
            </c:spPr>
          </c:dPt>
          <c:dPt>
            <c:idx val="2"/>
            <c:bubble3D val="0"/>
            <c:spPr>
              <a:solidFill>
                <a:srgbClr val="4F81BD">
                  <a:alpha val="70000"/>
                </a:srgbClr>
              </a:solidFill>
              <a:ln>
                <a:solidFill>
                  <a:schemeClr val="bg1"/>
                </a:solidFill>
              </a:ln>
            </c:spPr>
          </c:dPt>
          <c:dPt>
            <c:idx val="3"/>
            <c:bubble3D val="0"/>
            <c:spPr>
              <a:solidFill>
                <a:srgbClr val="4F81BD">
                  <a:alpha val="55000"/>
                </a:srgbClr>
              </a:solidFill>
              <a:ln>
                <a:solidFill>
                  <a:schemeClr val="bg1"/>
                </a:solidFill>
              </a:ln>
            </c:spPr>
          </c:dPt>
          <c:dPt>
            <c:idx val="4"/>
            <c:bubble3D val="0"/>
            <c:spPr>
              <a:solidFill>
                <a:srgbClr val="4F81BD">
                  <a:alpha val="40000"/>
                </a:srgbClr>
              </a:solidFill>
              <a:ln>
                <a:solidFill>
                  <a:schemeClr val="bg1"/>
                </a:solidFill>
              </a:ln>
            </c:spPr>
          </c:dPt>
          <c:dPt>
            <c:idx val="5"/>
            <c:bubble3D val="0"/>
            <c:spPr>
              <a:solidFill>
                <a:srgbClr val="4F81BD">
                  <a:alpha val="25000"/>
                </a:srgbClr>
              </a:solidFill>
              <a:ln>
                <a:solidFill>
                  <a:schemeClr val="bg1"/>
                </a:solidFill>
              </a:ln>
            </c:spPr>
          </c:dPt>
          <c:dPt>
            <c:idx val="6"/>
            <c:bubble3D val="0"/>
            <c:spPr>
              <a:solidFill>
                <a:srgbClr val="4F81BD">
                  <a:alpha val="10000"/>
                </a:srgbClr>
              </a:solidFill>
              <a:ln>
                <a:solidFill>
                  <a:schemeClr val="bg1"/>
                </a:solidFill>
              </a:ln>
            </c:spPr>
          </c:dPt>
          <c:dLbls>
            <c:dLbl>
              <c:idx val="2"/>
              <c:layout>
                <c:manualLayout>
                  <c:x val="6.4563758788706016E-2"/>
                  <c:y val="0"/>
                </c:manualLayout>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Sheet1!$A$2:$A$8</c:f>
              <c:strCache>
                <c:ptCount val="7"/>
                <c:pt idx="0">
                  <c:v>Germany</c:v>
                </c:pt>
                <c:pt idx="1">
                  <c:v>France</c:v>
                </c:pt>
                <c:pt idx="2">
                  <c:v>United Kingdom</c:v>
                </c:pt>
                <c:pt idx="3">
                  <c:v>Italy</c:v>
                </c:pt>
                <c:pt idx="4">
                  <c:v>Switzerland</c:v>
                </c:pt>
                <c:pt idx="5">
                  <c:v>Austria (2011)</c:v>
                </c:pt>
                <c:pt idx="6">
                  <c:v>Rest</c:v>
                </c:pt>
              </c:strCache>
            </c:strRef>
          </c:cat>
          <c:val>
            <c:numRef>
              <c:f>Sheet1!$B$2:$B$8</c:f>
              <c:numCache>
                <c:formatCode>#,##0</c:formatCode>
                <c:ptCount val="7"/>
                <c:pt idx="0">
                  <c:v>7550</c:v>
                </c:pt>
                <c:pt idx="1">
                  <c:v>4380</c:v>
                </c:pt>
                <c:pt idx="2">
                  <c:v>2065</c:v>
                </c:pt>
                <c:pt idx="3">
                  <c:v>2020</c:v>
                </c:pt>
                <c:pt idx="4">
                  <c:v>1668</c:v>
                </c:pt>
                <c:pt idx="5">
                  <c:v>1065</c:v>
                </c:pt>
                <c:pt idx="6">
                  <c:v>5514</c:v>
                </c:pt>
              </c:numCache>
            </c:numRef>
          </c:val>
        </c:ser>
        <c:dLbls>
          <c:dLblPos val="outEnd"/>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Europe: The ten countries with the largest markets for </a:t>
            </a:r>
          </a:p>
          <a:p>
            <a:pPr algn="l">
              <a:defRPr/>
            </a:pPr>
            <a:r>
              <a:rPr lang="en-US" sz="2000" b="1" i="0" u="none" strike="noStrike" baseline="0" dirty="0" smtClean="0">
                <a:effectLst/>
                <a:latin typeface="Calibri" pitchFamily="34" charset="0"/>
              </a:rPr>
              <a:t>organic food and beverages 2013</a:t>
            </a:r>
          </a:p>
          <a:p>
            <a:pPr algn="l">
              <a:defRPr/>
            </a:pPr>
            <a:r>
              <a:rPr lang="en-GB" sz="1200" b="0" i="0" baseline="0" dirty="0" smtClean="0">
                <a:effectLst/>
                <a:latin typeface="Calibri" panose="020F0502020204030204" pitchFamily="34" charset="0"/>
              </a:rPr>
              <a:t>Source: </a:t>
            </a:r>
            <a:r>
              <a:rPr lang="de-CH" sz="1200" b="0" i="0" baseline="0" dirty="0" smtClean="0">
                <a:effectLst/>
                <a:latin typeface="Calibri" panose="020F0502020204030204" pitchFamily="34" charset="0"/>
              </a:rPr>
              <a:t>OrganicDataNetwork Survey 2015 based on national data sources and FiBL-AMI survey 2015 </a:t>
            </a:r>
            <a:endParaRPr lang="de-CH" sz="1200" dirty="0">
              <a:effectLst/>
              <a:latin typeface="Calibri" panose="020F0502020204030204" pitchFamily="34" charset="0"/>
            </a:endParaRPr>
          </a:p>
        </c:rich>
      </c:tx>
      <c:layout>
        <c:manualLayout>
          <c:xMode val="edge"/>
          <c:yMode val="edge"/>
          <c:x val="2.1007557821484051E-2"/>
          <c:y val="8.6695526059242056E-4"/>
        </c:manualLayout>
      </c:layout>
      <c:overlay val="0"/>
    </c:title>
    <c:autoTitleDeleted val="0"/>
    <c:plotArea>
      <c:layout>
        <c:manualLayout>
          <c:layoutTarget val="inner"/>
          <c:xMode val="edge"/>
          <c:yMode val="edge"/>
          <c:x val="0.24863776798337081"/>
          <c:y val="0.19969836684812797"/>
          <c:w val="0.58383823513644295"/>
          <c:h val="0.66112709698922345"/>
        </c:manualLayout>
      </c:layout>
      <c:barChart>
        <c:barDir val="bar"/>
        <c:grouping val="clustered"/>
        <c:varyColors val="0"/>
        <c:ser>
          <c:idx val="0"/>
          <c:order val="0"/>
          <c:tx>
            <c:strRef>
              <c:f>Tabelle1!$B$1</c:f>
              <c:strCache>
                <c:ptCount val="1"/>
                <c:pt idx="0">
                  <c:v>Retail sales [Mio EUR]</c:v>
                </c:pt>
              </c:strCache>
            </c:strRef>
          </c:tx>
          <c:spPr>
            <a:solidFill>
              <a:srgbClr val="4F81BD"/>
            </a:solidFill>
          </c:spPr>
          <c:invertIfNegative val="0"/>
          <c:dLbls>
            <c:numFmt formatCode="#,##0" sourceLinked="0"/>
            <c:spPr>
              <a:noFill/>
              <a:ln>
                <a:noFill/>
              </a:ln>
              <a:effectLst/>
            </c:spPr>
            <c:txPr>
              <a:bodyPr/>
              <a:lstStyle/>
              <a:p>
                <a:pPr>
                  <a:defRPr>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Tabelle1!$A$2:$A$11</c:f>
              <c:strCache>
                <c:ptCount val="10"/>
                <c:pt idx="0">
                  <c:v>Netherlands</c:v>
                </c:pt>
                <c:pt idx="1">
                  <c:v>Denmark</c:v>
                </c:pt>
                <c:pt idx="2">
                  <c:v>Spain (2012)</c:v>
                </c:pt>
                <c:pt idx="3">
                  <c:v>Sweden</c:v>
                </c:pt>
                <c:pt idx="4">
                  <c:v>Austria (2011)</c:v>
                </c:pt>
                <c:pt idx="5">
                  <c:v>Switzerland</c:v>
                </c:pt>
                <c:pt idx="6">
                  <c:v>Italy</c:v>
                </c:pt>
                <c:pt idx="7">
                  <c:v>United Kingdom</c:v>
                </c:pt>
                <c:pt idx="8">
                  <c:v>France</c:v>
                </c:pt>
                <c:pt idx="9">
                  <c:v>Germany</c:v>
                </c:pt>
              </c:strCache>
            </c:strRef>
          </c:cat>
          <c:val>
            <c:numRef>
              <c:f>Tabelle1!$B$2:$B$11</c:f>
              <c:numCache>
                <c:formatCode>#,##0</c:formatCode>
                <c:ptCount val="10"/>
                <c:pt idx="0">
                  <c:v>840</c:v>
                </c:pt>
                <c:pt idx="1">
                  <c:v>917</c:v>
                </c:pt>
                <c:pt idx="2">
                  <c:v>998</c:v>
                </c:pt>
                <c:pt idx="3">
                  <c:v>1018</c:v>
                </c:pt>
                <c:pt idx="4">
                  <c:v>1065</c:v>
                </c:pt>
                <c:pt idx="5">
                  <c:v>1668</c:v>
                </c:pt>
                <c:pt idx="6">
                  <c:v>2020</c:v>
                </c:pt>
                <c:pt idx="7">
                  <c:v>2065</c:v>
                </c:pt>
                <c:pt idx="8">
                  <c:v>4380</c:v>
                </c:pt>
                <c:pt idx="9">
                  <c:v>7550</c:v>
                </c:pt>
              </c:numCache>
            </c:numRef>
          </c:val>
        </c:ser>
        <c:dLbls>
          <c:showLegendKey val="0"/>
          <c:showVal val="0"/>
          <c:showCatName val="0"/>
          <c:showSerName val="0"/>
          <c:showPercent val="0"/>
          <c:showBubbleSize val="0"/>
        </c:dLbls>
        <c:gapWidth val="34"/>
        <c:axId val="269765120"/>
        <c:axId val="268377408"/>
      </c:barChart>
      <c:catAx>
        <c:axId val="269765120"/>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8377408"/>
        <c:crosses val="autoZero"/>
        <c:auto val="1"/>
        <c:lblAlgn val="ctr"/>
        <c:lblOffset val="100"/>
        <c:tickLblSkip val="1"/>
        <c:noMultiLvlLbl val="0"/>
      </c:catAx>
      <c:valAx>
        <c:axId val="268377408"/>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Million euros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69765120"/>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1200"/>
            </a:pPr>
            <a:r>
              <a:rPr lang="en-US" sz="2000" b="1" i="0" u="none" strike="noStrike" baseline="0" dirty="0" smtClean="0">
                <a:effectLst/>
                <a:latin typeface="Calibri" pitchFamily="34" charset="0"/>
              </a:rPr>
              <a:t>Europe: The countries with the highest per-capita </a:t>
            </a:r>
          </a:p>
          <a:p>
            <a:pPr algn="l">
              <a:defRPr sz="1200"/>
            </a:pPr>
            <a:r>
              <a:rPr lang="en-US" sz="2000" b="1" i="0" u="none" strike="noStrike" baseline="0" dirty="0" smtClean="0">
                <a:effectLst/>
                <a:latin typeface="Calibri" pitchFamily="34" charset="0"/>
              </a:rPr>
              <a:t>consumption adjusted by purchasing power 2013</a:t>
            </a:r>
          </a:p>
          <a:p>
            <a:pPr algn="l">
              <a:defRPr sz="1200"/>
            </a:pPr>
            <a:r>
              <a:rPr lang="en-GB" sz="1200" b="0" baseline="0" dirty="0" smtClean="0">
                <a:latin typeface="Calibri" pitchFamily="34" charset="0"/>
              </a:rPr>
              <a:t>Source: OrganicDataNetwork-</a:t>
            </a:r>
            <a:r>
              <a:rPr lang="en-US" sz="1200" b="0" i="0" u="none" strike="noStrike" baseline="0" dirty="0" smtClean="0">
                <a:effectLst/>
                <a:latin typeface="Calibri" pitchFamily="34" charset="0"/>
              </a:rPr>
              <a:t>FiBL-AMI Survey 2013</a:t>
            </a:r>
            <a:endParaRPr lang="en-GB" sz="1200" b="0" dirty="0">
              <a:latin typeface="Calibri" pitchFamily="34" charset="0"/>
            </a:endParaRPr>
          </a:p>
        </c:rich>
      </c:tx>
      <c:layout>
        <c:manualLayout>
          <c:xMode val="edge"/>
          <c:yMode val="edge"/>
          <c:x val="9.8364630302227567E-3"/>
          <c:y val="0"/>
        </c:manualLayout>
      </c:layout>
      <c:overlay val="0"/>
    </c:title>
    <c:autoTitleDeleted val="0"/>
    <c:plotArea>
      <c:layout>
        <c:manualLayout>
          <c:layoutTarget val="inner"/>
          <c:xMode val="edge"/>
          <c:yMode val="edge"/>
          <c:x val="0.19879717618610962"/>
          <c:y val="0.18766092822869779"/>
          <c:w val="0.72903202003659873"/>
          <c:h val="0.68509525358775747"/>
        </c:manualLayout>
      </c:layout>
      <c:barChart>
        <c:barDir val="bar"/>
        <c:grouping val="clustered"/>
        <c:varyColors val="0"/>
        <c:ser>
          <c:idx val="0"/>
          <c:order val="0"/>
          <c:tx>
            <c:strRef>
              <c:f>Tabelle1!$B$1</c:f>
              <c:strCache>
                <c:ptCount val="1"/>
                <c:pt idx="0">
                  <c:v>Euros per capita</c:v>
                </c:pt>
              </c:strCache>
            </c:strRef>
          </c:tx>
          <c:spPr>
            <a:solidFill>
              <a:srgbClr val="4F81BD">
                <a:alpha val="20000"/>
              </a:srgbClr>
            </a:solidFill>
          </c:spPr>
          <c:invertIfNegative val="0"/>
          <c:cat>
            <c:strRef>
              <c:f>Tabelle1!$A$2:$A$17</c:f>
              <c:strCache>
                <c:ptCount val="16"/>
                <c:pt idx="0">
                  <c:v>Slovenia</c:v>
                </c:pt>
                <c:pt idx="1">
                  <c:v>Norway</c:v>
                </c:pt>
                <c:pt idx="2">
                  <c:v>Croatia</c:v>
                </c:pt>
                <c:pt idx="3">
                  <c:v>Italy</c:v>
                </c:pt>
                <c:pt idx="4">
                  <c:v>Finland</c:v>
                </c:pt>
                <c:pt idx="5">
                  <c:v>Belgium</c:v>
                </c:pt>
                <c:pt idx="6">
                  <c:v>United Kingdom</c:v>
                </c:pt>
                <c:pt idx="7">
                  <c:v>Netherlands</c:v>
                </c:pt>
                <c:pt idx="8">
                  <c:v>France</c:v>
                </c:pt>
                <c:pt idx="9">
                  <c:v>Liechtenstein</c:v>
                </c:pt>
                <c:pt idx="10">
                  <c:v>Sweden</c:v>
                </c:pt>
                <c:pt idx="11">
                  <c:v>Germany</c:v>
                </c:pt>
                <c:pt idx="12">
                  <c:v>Austria</c:v>
                </c:pt>
                <c:pt idx="13">
                  <c:v>Denmark</c:v>
                </c:pt>
                <c:pt idx="14">
                  <c:v>Luxembourg</c:v>
                </c:pt>
                <c:pt idx="15">
                  <c:v>Switzerland</c:v>
                </c:pt>
              </c:strCache>
            </c:strRef>
          </c:cat>
          <c:val>
            <c:numRef>
              <c:f>Tabelle1!$B$2:$B$17</c:f>
              <c:numCache>
                <c:formatCode>#,##0</c:formatCode>
                <c:ptCount val="16"/>
                <c:pt idx="0">
                  <c:v>23.6</c:v>
                </c:pt>
                <c:pt idx="1">
                  <c:v>44.41115259</c:v>
                </c:pt>
                <c:pt idx="2">
                  <c:v>25</c:v>
                </c:pt>
                <c:pt idx="3">
                  <c:v>33.844220800000002</c:v>
                </c:pt>
                <c:pt idx="4">
                  <c:v>39.440350600000002</c:v>
                </c:pt>
                <c:pt idx="5">
                  <c:v>36.10579877</c:v>
                </c:pt>
                <c:pt idx="6">
                  <c:v>32.951467549999997</c:v>
                </c:pt>
                <c:pt idx="7">
                  <c:v>49.912982059999997</c:v>
                </c:pt>
                <c:pt idx="8">
                  <c:v>68.513927289999998</c:v>
                </c:pt>
                <c:pt idx="9">
                  <c:v>129</c:v>
                </c:pt>
                <c:pt idx="10">
                  <c:v>106.49344859999999</c:v>
                </c:pt>
                <c:pt idx="11">
                  <c:v>93.440594059999995</c:v>
                </c:pt>
                <c:pt idx="12">
                  <c:v>127</c:v>
                </c:pt>
                <c:pt idx="13">
                  <c:v>163.49354869999999</c:v>
                </c:pt>
                <c:pt idx="14">
                  <c:v>157</c:v>
                </c:pt>
                <c:pt idx="15">
                  <c:v>209.63987259999999</c:v>
                </c:pt>
              </c:numCache>
            </c:numRef>
          </c:val>
        </c:ser>
        <c:ser>
          <c:idx val="1"/>
          <c:order val="1"/>
          <c:tx>
            <c:strRef>
              <c:f>Tabelle1!$C$1</c:f>
              <c:strCache>
                <c:ptCount val="1"/>
                <c:pt idx="0">
                  <c:v>Euros per capita by purchaing power</c:v>
                </c:pt>
              </c:strCache>
            </c:strRef>
          </c:tx>
          <c:spPr>
            <a:solidFill>
              <a:srgbClr val="4F81BD"/>
            </a:solidFill>
          </c:spPr>
          <c:invertIfNegative val="0"/>
          <c:dLbls>
            <c:numFmt formatCode="#,##0.0" sourceLinked="0"/>
            <c:spPr>
              <a:noFill/>
              <a:ln>
                <a:noFill/>
              </a:ln>
              <a:effectLst/>
            </c:spPr>
            <c:txPr>
              <a:bodyPr/>
              <a:lstStyle/>
              <a:p>
                <a:pPr>
                  <a:defRPr sz="14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Tabelle1!$A$2:$A$17</c:f>
              <c:strCache>
                <c:ptCount val="16"/>
                <c:pt idx="0">
                  <c:v>Slovenia</c:v>
                </c:pt>
                <c:pt idx="1">
                  <c:v>Norway</c:v>
                </c:pt>
                <c:pt idx="2">
                  <c:v>Croatia</c:v>
                </c:pt>
                <c:pt idx="3">
                  <c:v>Italy</c:v>
                </c:pt>
                <c:pt idx="4">
                  <c:v>Finland</c:v>
                </c:pt>
                <c:pt idx="5">
                  <c:v>Belgium</c:v>
                </c:pt>
                <c:pt idx="6">
                  <c:v>United Kingdom</c:v>
                </c:pt>
                <c:pt idx="7">
                  <c:v>Netherlands</c:v>
                </c:pt>
                <c:pt idx="8">
                  <c:v>France</c:v>
                </c:pt>
                <c:pt idx="9">
                  <c:v>Liechtenstein</c:v>
                </c:pt>
                <c:pt idx="10">
                  <c:v>Sweden</c:v>
                </c:pt>
                <c:pt idx="11">
                  <c:v>Germany</c:v>
                </c:pt>
                <c:pt idx="12">
                  <c:v>Austria</c:v>
                </c:pt>
                <c:pt idx="13">
                  <c:v>Denmark</c:v>
                </c:pt>
                <c:pt idx="14">
                  <c:v>Luxembourg</c:v>
                </c:pt>
                <c:pt idx="15">
                  <c:v>Switzerland</c:v>
                </c:pt>
              </c:strCache>
            </c:strRef>
          </c:cat>
          <c:val>
            <c:numRef>
              <c:f>Tabelle1!$C$2:$C$17</c:f>
              <c:numCache>
                <c:formatCode>#,##0</c:formatCode>
                <c:ptCount val="16"/>
                <c:pt idx="0">
                  <c:v>23.83585579</c:v>
                </c:pt>
                <c:pt idx="1">
                  <c:v>25.19294017</c:v>
                </c:pt>
                <c:pt idx="2">
                  <c:v>26.793176450000001</c:v>
                </c:pt>
                <c:pt idx="3">
                  <c:v>27.702316270000001</c:v>
                </c:pt>
                <c:pt idx="4">
                  <c:v>32.017689619999999</c:v>
                </c:pt>
                <c:pt idx="5">
                  <c:v>32.290958529999997</c:v>
                </c:pt>
                <c:pt idx="6">
                  <c:v>32.738391030000003</c:v>
                </c:pt>
                <c:pt idx="7">
                  <c:v>51.461722600000002</c:v>
                </c:pt>
                <c:pt idx="8">
                  <c:v>63.368998320000003</c:v>
                </c:pt>
                <c:pt idx="9">
                  <c:v>83.658491769999998</c:v>
                </c:pt>
                <c:pt idx="10">
                  <c:v>85.051161699999994</c:v>
                </c:pt>
                <c:pt idx="11">
                  <c:v>86.41267139</c:v>
                </c:pt>
                <c:pt idx="12">
                  <c:v>103.91948290000001</c:v>
                </c:pt>
                <c:pt idx="13">
                  <c:v>116.11467519999999</c:v>
                </c:pt>
                <c:pt idx="14">
                  <c:v>132.53866410000001</c:v>
                </c:pt>
                <c:pt idx="15">
                  <c:v>139.48486260000001</c:v>
                </c:pt>
              </c:numCache>
            </c:numRef>
          </c:val>
        </c:ser>
        <c:dLbls>
          <c:showLegendKey val="0"/>
          <c:showVal val="0"/>
          <c:showCatName val="0"/>
          <c:showSerName val="0"/>
          <c:showPercent val="0"/>
          <c:showBubbleSize val="0"/>
        </c:dLbls>
        <c:gapWidth val="34"/>
        <c:axId val="270382592"/>
        <c:axId val="269854976"/>
      </c:barChart>
      <c:catAx>
        <c:axId val="270382592"/>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69854976"/>
        <c:crosses val="autoZero"/>
        <c:auto val="1"/>
        <c:lblAlgn val="ctr"/>
        <c:lblOffset val="100"/>
        <c:tickLblSkip val="1"/>
        <c:noMultiLvlLbl val="0"/>
      </c:catAx>
      <c:valAx>
        <c:axId val="269854976"/>
        <c:scaling>
          <c:orientation val="minMax"/>
        </c:scaling>
        <c:delete val="0"/>
        <c:axPos val="b"/>
        <c:majorGridlines>
          <c:spPr>
            <a:ln>
              <a:solidFill>
                <a:srgbClr val="4F81BD"/>
              </a:solidFill>
            </a:ln>
          </c:spPr>
        </c:majorGridlines>
        <c:title>
          <c:tx>
            <c:rich>
              <a:bodyPr/>
              <a:lstStyle/>
              <a:p>
                <a:pPr>
                  <a:defRPr sz="1800"/>
                </a:pPr>
                <a:r>
                  <a:rPr lang="en-GB" sz="1800" b="0" dirty="0" smtClean="0">
                    <a:latin typeface="Calibri" pitchFamily="34" charset="0"/>
                  </a:rPr>
                  <a:t>Per capita consumption in euros 2013</a:t>
                </a:r>
                <a:endParaRPr lang="en-GB" sz="1800"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70382592"/>
        <c:crosses val="autoZero"/>
        <c:crossBetween val="between"/>
      </c:valAx>
    </c:plotArea>
    <c:legend>
      <c:legendPos val="r"/>
      <c:layout>
        <c:manualLayout>
          <c:xMode val="edge"/>
          <c:yMode val="edge"/>
          <c:x val="0.55556507590697557"/>
          <c:y val="0.6858510506918708"/>
          <c:w val="0.33595103549887378"/>
          <c:h val="9.2596724808024333E-2"/>
        </c:manualLayout>
      </c:layout>
      <c:overlay val="1"/>
      <c:txPr>
        <a:bodyPr/>
        <a:lstStyle/>
        <a:p>
          <a:pPr>
            <a:defRPr sz="1400">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a:lstStyle/>
          <a:p>
            <a:pPr algn="l">
              <a:defRPr/>
            </a:pPr>
            <a:r>
              <a:rPr lang="de-CH" sz="2000" b="1" i="0" u="none" strike="noStrike" baseline="0" dirty="0" smtClean="0">
                <a:effectLst/>
                <a:latin typeface="Calibri" panose="020F0502020204030204" pitchFamily="34" charset="0"/>
              </a:rPr>
              <a:t>Africa: Distribution of organically managed agricultural land by country 2013 </a:t>
            </a:r>
            <a:br>
              <a:rPr lang="de-CH" sz="2000" b="1" i="0" u="none" strike="noStrike" baseline="0" dirty="0" smtClean="0">
                <a:effectLst/>
                <a:latin typeface="Calibri" panose="020F0502020204030204" pitchFamily="34" charset="0"/>
              </a:rPr>
            </a:br>
            <a:r>
              <a:rPr lang="de-CH" sz="120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2.6912274679335081E-2"/>
          <c:y val="1.3285014468810377E-2"/>
        </c:manualLayout>
      </c:layout>
      <c:overlay val="1"/>
    </c:title>
    <c:autoTitleDeleted val="0"/>
    <c:plotArea>
      <c:layout>
        <c:manualLayout>
          <c:layoutTarget val="inner"/>
          <c:xMode val="edge"/>
          <c:yMode val="edge"/>
          <c:x val="0.14569355498712114"/>
          <c:y val="0.27284595345781731"/>
          <c:w val="0.43623779299629944"/>
          <c:h val="0.64029829564771079"/>
        </c:manualLayout>
      </c:layout>
      <c:pieChart>
        <c:varyColors val="1"/>
        <c:ser>
          <c:idx val="0"/>
          <c:order val="0"/>
          <c:tx>
            <c:strRef>
              <c:f>Hoja1!$B$1</c:f>
              <c:strCache>
                <c:ptCount val="1"/>
                <c:pt idx="0">
                  <c:v>Hectares</c:v>
                </c:pt>
              </c:strCache>
            </c:strRef>
          </c:tx>
          <c:dPt>
            <c:idx val="0"/>
            <c:bubble3D val="0"/>
            <c:spPr>
              <a:solidFill>
                <a:srgbClr val="6682B3"/>
              </a:solidFill>
              <a:ln>
                <a:solidFill>
                  <a:srgbClr val="FFFFFF"/>
                </a:solidFill>
              </a:ln>
            </c:spPr>
          </c:dPt>
          <c:dPt>
            <c:idx val="1"/>
            <c:bubble3D val="0"/>
            <c:spPr>
              <a:solidFill>
                <a:srgbClr val="6682B3">
                  <a:alpha val="90000"/>
                </a:srgbClr>
              </a:solidFill>
              <a:ln>
                <a:solidFill>
                  <a:srgbClr val="FFFFFF"/>
                </a:solidFill>
              </a:ln>
            </c:spPr>
          </c:dPt>
          <c:dPt>
            <c:idx val="2"/>
            <c:bubble3D val="0"/>
            <c:spPr>
              <a:solidFill>
                <a:srgbClr val="6682B3">
                  <a:alpha val="80000"/>
                </a:srgbClr>
              </a:solidFill>
              <a:ln>
                <a:solidFill>
                  <a:schemeClr val="bg1"/>
                </a:solidFill>
              </a:ln>
            </c:spPr>
          </c:dPt>
          <c:dPt>
            <c:idx val="3"/>
            <c:bubble3D val="0"/>
            <c:spPr>
              <a:solidFill>
                <a:srgbClr val="6682B3">
                  <a:alpha val="70000"/>
                </a:srgbClr>
              </a:solidFill>
              <a:ln>
                <a:solidFill>
                  <a:srgbClr val="FFFFFF"/>
                </a:solidFill>
              </a:ln>
            </c:spPr>
          </c:dPt>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1"/>
            <c:showBubbleSize val="0"/>
            <c:separator>
</c:separator>
            <c:showLeaderLines val="0"/>
            <c:extLst>
              <c:ext xmlns:c15="http://schemas.microsoft.com/office/drawing/2012/chart" uri="{CE6537A1-D6FC-4f65-9D91-7224C49458BB}"/>
            </c:extLst>
          </c:dLbls>
          <c:cat>
            <c:strRef>
              <c:f>Hoja1!$A$2:$A$5</c:f>
              <c:strCache>
                <c:ptCount val="4"/>
                <c:pt idx="0">
                  <c:v>Uganda</c:v>
                </c:pt>
                <c:pt idx="1">
                  <c:v>Tanzania</c:v>
                </c:pt>
                <c:pt idx="2">
                  <c:v>Ethiopia</c:v>
                </c:pt>
                <c:pt idx="3">
                  <c:v>Rest</c:v>
                </c:pt>
              </c:strCache>
            </c:strRef>
          </c:cat>
          <c:val>
            <c:numRef>
              <c:f>Hoja1!$B$2:$B$5</c:f>
              <c:numCache>
                <c:formatCode>#,##0</c:formatCode>
                <c:ptCount val="4"/>
                <c:pt idx="0">
                  <c:v>230232</c:v>
                </c:pt>
                <c:pt idx="1">
                  <c:v>186537.00000000003</c:v>
                </c:pt>
                <c:pt idx="2">
                  <c:v>160987</c:v>
                </c:pt>
                <c:pt idx="3">
                  <c:v>644617.82849999983</c:v>
                </c:pt>
              </c:numCache>
            </c:numRef>
          </c:val>
        </c:ser>
        <c:dLbls>
          <c:dLblPos val="bestFit"/>
          <c:showLegendKey val="0"/>
          <c:showVal val="1"/>
          <c:showCatName val="0"/>
          <c:showSerName val="0"/>
          <c:showPercent val="0"/>
          <c:showBubbleSize val="0"/>
          <c:showLeaderLines val="0"/>
        </c:dLbls>
        <c:firstSliceAng val="0"/>
      </c:pieChart>
      <c:spPr>
        <a:noFill/>
        <a:ln w="25394">
          <a:noFill/>
        </a:ln>
      </c:spPr>
    </c:plotArea>
    <c:legend>
      <c:legendPos val="r"/>
      <c:layout>
        <c:manualLayout>
          <c:xMode val="edge"/>
          <c:yMode val="edge"/>
          <c:x val="0.77891465980744368"/>
          <c:y val="0.37709060275261314"/>
          <c:w val="0.13660809363765888"/>
          <c:h val="0.2458187944947737"/>
        </c:manualLayout>
      </c:layout>
      <c:overlay val="0"/>
      <c:txPr>
        <a:bodyPr/>
        <a:lstStyle/>
        <a:p>
          <a:pPr>
            <a:defRPr>
              <a:latin typeface="Calibri" pitchFamily="34" charset="0"/>
            </a:defRPr>
          </a:pPr>
          <a:endParaRPr lang="de-DE"/>
        </a:p>
      </c:txPr>
    </c:legend>
    <c:plotVisOnly val="1"/>
    <c:dispBlanksAs val="zero"/>
    <c:showDLblsOverMax val="0"/>
  </c:chart>
  <c:txPr>
    <a:bodyPr/>
    <a:lstStyle/>
    <a:p>
      <a:pPr>
        <a:defRPr sz="1800"/>
      </a:pPr>
      <a:endParaRPr lang="de-DE"/>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a:lstStyle/>
          <a:p>
            <a:pPr algn="l">
              <a:defRPr/>
            </a:pPr>
            <a:r>
              <a:rPr lang="de-CH" sz="2000" b="1" i="0" u="none" strike="noStrike" baseline="0" dirty="0" smtClean="0">
                <a:effectLst/>
                <a:latin typeface="Calibri" panose="020F0502020204030204" pitchFamily="34" charset="0"/>
              </a:rPr>
              <a:t>Latin America/Caribbean: Distribution of organic agricultural land by country 2013 (total: 6.4 million hectares)</a:t>
            </a:r>
          </a:p>
          <a:p>
            <a:pPr algn="l">
              <a:defRPr/>
            </a:pPr>
            <a:r>
              <a:rPr lang="de-CH" sz="120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7.5069769154521306E-4"/>
          <c:y val="0"/>
        </c:manualLayout>
      </c:layout>
      <c:overlay val="1"/>
    </c:title>
    <c:autoTitleDeleted val="0"/>
    <c:plotArea>
      <c:layout>
        <c:manualLayout>
          <c:layoutTarget val="inner"/>
          <c:xMode val="edge"/>
          <c:yMode val="edge"/>
          <c:x val="0.24702115242121933"/>
          <c:y val="0.24977298884463486"/>
          <c:w val="0.37641165179429908"/>
          <c:h val="0.6098767075461895"/>
        </c:manualLayout>
      </c:layout>
      <c:pieChart>
        <c:varyColors val="1"/>
        <c:ser>
          <c:idx val="0"/>
          <c:order val="0"/>
          <c:tx>
            <c:strRef>
              <c:f>Hoja1!$B$1</c:f>
              <c:strCache>
                <c:ptCount val="1"/>
                <c:pt idx="0">
                  <c:v>Area [ha]</c:v>
                </c:pt>
              </c:strCache>
            </c:strRef>
          </c:tx>
          <c:dPt>
            <c:idx val="0"/>
            <c:bubble3D val="0"/>
            <c:spPr>
              <a:solidFill>
                <a:srgbClr val="6682B3"/>
              </a:solidFill>
              <a:ln>
                <a:solidFill>
                  <a:srgbClr val="FFFFFF"/>
                </a:solidFill>
              </a:ln>
            </c:spPr>
          </c:dPt>
          <c:dPt>
            <c:idx val="1"/>
            <c:bubble3D val="0"/>
            <c:spPr>
              <a:solidFill>
                <a:srgbClr val="6682B3">
                  <a:alpha val="80000"/>
                </a:srgbClr>
              </a:solidFill>
              <a:ln>
                <a:solidFill>
                  <a:srgbClr val="FFFFFF"/>
                </a:solidFill>
              </a:ln>
            </c:spPr>
          </c:dPt>
          <c:dPt>
            <c:idx val="2"/>
            <c:bubble3D val="0"/>
            <c:spPr>
              <a:solidFill>
                <a:srgbClr val="6682B3">
                  <a:alpha val="60000"/>
                </a:srgbClr>
              </a:solidFill>
              <a:ln>
                <a:solidFill>
                  <a:schemeClr val="bg1"/>
                </a:solidFill>
              </a:ln>
            </c:spPr>
          </c:dPt>
          <c:dPt>
            <c:idx val="3"/>
            <c:bubble3D val="0"/>
            <c:spPr>
              <a:solidFill>
                <a:srgbClr val="6682B3">
                  <a:alpha val="40000"/>
                </a:srgbClr>
              </a:solidFill>
              <a:ln>
                <a:solidFill>
                  <a:srgbClr val="FFFFFF"/>
                </a:solidFill>
              </a:ln>
            </c:spPr>
          </c:dPt>
          <c:dPt>
            <c:idx val="4"/>
            <c:bubble3D val="0"/>
            <c:spPr>
              <a:solidFill>
                <a:srgbClr val="6682B3">
                  <a:alpha val="20000"/>
                </a:srgbClr>
              </a:solidFill>
            </c:spPr>
          </c:dPt>
          <c:dLbls>
            <c:spPr>
              <a:noFill/>
              <a:ln>
                <a:noFill/>
              </a:ln>
              <a:effectLst/>
            </c:sp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Hoja1!$A$2:$A$6</c:f>
              <c:strCache>
                <c:ptCount val="5"/>
                <c:pt idx="0">
                  <c:v>Argentina</c:v>
                </c:pt>
                <c:pt idx="1">
                  <c:v>Uruguay (2006)</c:v>
                </c:pt>
                <c:pt idx="2">
                  <c:v>Brazil (2012)</c:v>
                </c:pt>
                <c:pt idx="3">
                  <c:v>Mexico</c:v>
                </c:pt>
                <c:pt idx="4">
                  <c:v>Rest</c:v>
                </c:pt>
              </c:strCache>
            </c:strRef>
          </c:cat>
          <c:val>
            <c:numRef>
              <c:f>Hoja1!$B$2:$B$6</c:f>
              <c:numCache>
                <c:formatCode>#,##0</c:formatCode>
                <c:ptCount val="5"/>
                <c:pt idx="0">
                  <c:v>3191255.4000000004</c:v>
                </c:pt>
                <c:pt idx="1">
                  <c:v>930965</c:v>
                </c:pt>
                <c:pt idx="2">
                  <c:v>705233.27</c:v>
                </c:pt>
                <c:pt idx="3">
                  <c:v>501363.64</c:v>
                </c:pt>
                <c:pt idx="4">
                  <c:v>1282819.0060300007</c:v>
                </c:pt>
              </c:numCache>
            </c:numRef>
          </c:val>
        </c:ser>
        <c:dLbls>
          <c:dLblPos val="bestFit"/>
          <c:showLegendKey val="0"/>
          <c:showVal val="1"/>
          <c:showCatName val="0"/>
          <c:showSerName val="0"/>
          <c:showPercent val="0"/>
          <c:showBubbleSize val="0"/>
          <c:showLeaderLines val="0"/>
        </c:dLbls>
        <c:firstSliceAng val="0"/>
      </c:pieChart>
      <c:spPr>
        <a:noFill/>
        <a:ln w="25394">
          <a:noFill/>
        </a:ln>
      </c:spPr>
    </c:plotArea>
    <c:legend>
      <c:legendPos val="r"/>
      <c:overlay val="0"/>
      <c:txPr>
        <a:bodyPr/>
        <a:lstStyle/>
        <a:p>
          <a:pPr>
            <a:defRPr>
              <a:latin typeface="Calibri" pitchFamily="34" charset="0"/>
            </a:defRPr>
          </a:pPr>
          <a:endParaRPr lang="de-DE"/>
        </a:p>
      </c:txPr>
    </c:legend>
    <c:plotVisOnly val="1"/>
    <c:dispBlanksAs val="zero"/>
    <c:showDLblsOverMax val="0"/>
  </c:chart>
  <c:txPr>
    <a:bodyPr/>
    <a:lstStyle/>
    <a:p>
      <a:pPr>
        <a:defRPr sz="1800"/>
      </a:pPr>
      <a:endParaRPr lang="de-DE"/>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Latin America and Caribbean: The ten countries with the </a:t>
            </a:r>
          </a:p>
          <a:p>
            <a:pPr algn="l">
              <a:defRPr/>
            </a:pPr>
            <a:r>
              <a:rPr lang="en-US" sz="2000" b="1" i="0" u="none" strike="noStrike" baseline="0" dirty="0" smtClean="0">
                <a:effectLst/>
                <a:latin typeface="Calibri" pitchFamily="34" charset="0"/>
              </a:rPr>
              <a:t>largest organic area 2013</a:t>
            </a:r>
            <a:endParaRPr lang="en-GB" sz="2000" baseline="0" dirty="0" smtClean="0">
              <a:latin typeface="Calibri" pitchFamily="34" charset="0"/>
            </a:endParaRP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1.064375013390499E-2"/>
          <c:y val="1.2157287304812829E-2"/>
        </c:manualLayout>
      </c:layout>
      <c:overlay val="0"/>
    </c:title>
    <c:autoTitleDeleted val="0"/>
    <c:plotArea>
      <c:layout>
        <c:manualLayout>
          <c:layoutTarget val="inner"/>
          <c:xMode val="edge"/>
          <c:yMode val="edge"/>
          <c:x val="0.30474072460463114"/>
          <c:y val="0.16724377747128921"/>
          <c:w val="0.59750263126811365"/>
          <c:h val="0.70658293922369808"/>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Tabelle1!$A$2:$A$11</c:f>
              <c:strCache>
                <c:ptCount val="10"/>
                <c:pt idx="0">
                  <c:v>Nicaragua (2009)</c:v>
                </c:pt>
                <c:pt idx="1">
                  <c:v>Ecuador</c:v>
                </c:pt>
                <c:pt idx="2">
                  <c:v>Paraguay</c:v>
                </c:pt>
                <c:pt idx="3">
                  <c:v>Dominican Republic</c:v>
                </c:pt>
                <c:pt idx="4">
                  <c:v>Peru</c:v>
                </c:pt>
                <c:pt idx="5">
                  <c:v>Falkland Islands (Malvinas)</c:v>
                </c:pt>
                <c:pt idx="6">
                  <c:v>Mexico</c:v>
                </c:pt>
                <c:pt idx="7">
                  <c:v>Brazil (2012)</c:v>
                </c:pt>
                <c:pt idx="8">
                  <c:v>Uruguay (2006)</c:v>
                </c:pt>
                <c:pt idx="9">
                  <c:v>Argentina</c:v>
                </c:pt>
              </c:strCache>
            </c:strRef>
          </c:cat>
          <c:val>
            <c:numRef>
              <c:f>Tabelle1!$B$2:$B$11</c:f>
              <c:numCache>
                <c:formatCode>#,##0</c:formatCode>
                <c:ptCount val="10"/>
                <c:pt idx="0">
                  <c:v>33621</c:v>
                </c:pt>
                <c:pt idx="1">
                  <c:v>42781.469999999994</c:v>
                </c:pt>
                <c:pt idx="2">
                  <c:v>62274.07</c:v>
                </c:pt>
                <c:pt idx="3">
                  <c:v>180609</c:v>
                </c:pt>
                <c:pt idx="4">
                  <c:v>388448.17999999993</c:v>
                </c:pt>
                <c:pt idx="5">
                  <c:v>403212</c:v>
                </c:pt>
                <c:pt idx="6">
                  <c:v>501363.64</c:v>
                </c:pt>
                <c:pt idx="7">
                  <c:v>705233.27</c:v>
                </c:pt>
                <c:pt idx="8">
                  <c:v>930965</c:v>
                </c:pt>
                <c:pt idx="9">
                  <c:v>3191255.4000000004</c:v>
                </c:pt>
              </c:numCache>
            </c:numRef>
          </c:val>
        </c:ser>
        <c:dLbls>
          <c:dLblPos val="outEnd"/>
          <c:showLegendKey val="0"/>
          <c:showVal val="1"/>
          <c:showCatName val="0"/>
          <c:showSerName val="0"/>
          <c:showPercent val="0"/>
          <c:showBubbleSize val="0"/>
        </c:dLbls>
        <c:gapWidth val="34"/>
        <c:axId val="244660736"/>
        <c:axId val="269988352"/>
      </c:barChart>
      <c:catAx>
        <c:axId val="244660736"/>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9988352"/>
        <c:crosses val="autoZero"/>
        <c:auto val="1"/>
        <c:lblAlgn val="ctr"/>
        <c:lblOffset val="100"/>
        <c:tickLblSkip val="1"/>
        <c:noMultiLvlLbl val="0"/>
      </c:catAx>
      <c:valAx>
        <c:axId val="269988352"/>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44660736"/>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Latin America and Caribbean: The countries with the </a:t>
            </a:r>
          </a:p>
          <a:p>
            <a:pPr algn="l">
              <a:defRPr/>
            </a:pPr>
            <a:r>
              <a:rPr lang="en-US" sz="2000" b="1" i="0" u="none" strike="noStrike" baseline="0" dirty="0" smtClean="0">
                <a:effectLst/>
                <a:latin typeface="Calibri" pitchFamily="34" charset="0"/>
              </a:rPr>
              <a:t>highest share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3.794444444444444E-2"/>
          <c:y val="1.2157287304812829E-2"/>
        </c:manualLayout>
      </c:layout>
      <c:overlay val="0"/>
    </c:title>
    <c:autoTitleDeleted val="0"/>
    <c:plotArea>
      <c:layout>
        <c:manualLayout>
          <c:layoutTarget val="inner"/>
          <c:xMode val="edge"/>
          <c:yMode val="edge"/>
          <c:x val="0.32627230971128607"/>
          <c:y val="0.190761450219148"/>
          <c:w val="0.61323118985126857"/>
          <c:h val="0.69204116935124682"/>
        </c:manualLayout>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Tabelle1!$A$2:$A$11</c:f>
              <c:strCache>
                <c:ptCount val="10"/>
                <c:pt idx="0">
                  <c:v>Martinique (France)</c:v>
                </c:pt>
                <c:pt idx="1">
                  <c:v>Dominica (2011)</c:v>
                </c:pt>
                <c:pt idx="2">
                  <c:v>Belize</c:v>
                </c:pt>
                <c:pt idx="3">
                  <c:v>Peru</c:v>
                </c:pt>
                <c:pt idx="4">
                  <c:v>Argentina</c:v>
                </c:pt>
                <c:pt idx="5">
                  <c:v>Mexico</c:v>
                </c:pt>
                <c:pt idx="6">
                  <c:v>Uruguay (2006)</c:v>
                </c:pt>
                <c:pt idx="7">
                  <c:v>Dominican Republic</c:v>
                </c:pt>
                <c:pt idx="8">
                  <c:v>French Guiana (France)</c:v>
                </c:pt>
                <c:pt idx="9">
                  <c:v>Falkland Islands (Malvinas)</c:v>
                </c:pt>
              </c:strCache>
            </c:strRef>
          </c:cat>
          <c:val>
            <c:numRef>
              <c:f>Tabelle1!$B$2:$B$11</c:f>
              <c:numCache>
                <c:formatCode>0.0%</c:formatCode>
                <c:ptCount val="10"/>
                <c:pt idx="0">
                  <c:v>9.6071428571428575E-3</c:v>
                </c:pt>
                <c:pt idx="1">
                  <c:v>9.7869326530612248E-3</c:v>
                </c:pt>
                <c:pt idx="2">
                  <c:v>1.3039868421052632E-2</c:v>
                </c:pt>
                <c:pt idx="3">
                  <c:v>1.8067357209302321E-2</c:v>
                </c:pt>
                <c:pt idx="4">
                  <c:v>2.2713561565836302E-2</c:v>
                </c:pt>
                <c:pt idx="5">
                  <c:v>2.3319239069767444E-2</c:v>
                </c:pt>
                <c:pt idx="6">
                  <c:v>6.2873303167420819E-2</c:v>
                </c:pt>
                <c:pt idx="7">
                  <c:v>9.2824690342807215E-2</c:v>
                </c:pt>
                <c:pt idx="8">
                  <c:v>0.11903083700440528</c:v>
                </c:pt>
                <c:pt idx="9">
                  <c:v>0.36336862974811879</c:v>
                </c:pt>
              </c:numCache>
            </c:numRef>
          </c:val>
        </c:ser>
        <c:dLbls>
          <c:dLblPos val="outEnd"/>
          <c:showLegendKey val="0"/>
          <c:showVal val="1"/>
          <c:showCatName val="0"/>
          <c:showSerName val="0"/>
          <c:showPercent val="0"/>
          <c:showBubbleSize val="0"/>
        </c:dLbls>
        <c:gapWidth val="62"/>
        <c:axId val="244661248"/>
        <c:axId val="269991232"/>
      </c:barChart>
      <c:catAx>
        <c:axId val="244661248"/>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9991232"/>
        <c:crosses val="autoZero"/>
        <c:auto val="1"/>
        <c:lblAlgn val="ctr"/>
        <c:lblOffset val="100"/>
        <c:tickLblSkip val="1"/>
        <c:noMultiLvlLbl val="0"/>
      </c:catAx>
      <c:valAx>
        <c:axId val="269991232"/>
        <c:scaling>
          <c:orientation val="minMax"/>
          <c:max val="0.4"/>
        </c:scaling>
        <c:delete val="0"/>
        <c:axPos val="b"/>
        <c:majorGridlines>
          <c:spPr>
            <a:ln>
              <a:solidFill>
                <a:srgbClr val="4F81BD"/>
              </a:solidFill>
            </a:ln>
          </c:spPr>
        </c:majorGridlines>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44661248"/>
        <c:crosses val="autoZero"/>
        <c:crossBetween val="between"/>
        <c:majorUnit val="5.000000000000001E-2"/>
      </c:valAx>
    </c:plotArea>
    <c:plotVisOnly val="1"/>
    <c:dispBlanksAs val="gap"/>
    <c:showDLblsOverMax val="0"/>
  </c:chart>
  <c:txPr>
    <a:bodyPr/>
    <a:lstStyle/>
    <a:p>
      <a:pPr>
        <a:defRPr sz="1800"/>
      </a:pPr>
      <a:endParaRPr lang="de-DE"/>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Latin America and Caribbean: Development of organic agricultural land 2000 to 2013</a:t>
            </a:r>
          </a:p>
          <a:p>
            <a:pPr algn="l">
              <a:defRPr/>
            </a:pPr>
            <a:r>
              <a:rPr lang="de-CH" sz="1200" b="0" dirty="0" smtClean="0">
                <a:effectLst/>
                <a:latin typeface="Calibri" pitchFamily="34" charset="0"/>
              </a:rPr>
              <a:t>Source: FiBL-IFOAM-SOEL 2002-2015</a:t>
            </a:r>
            <a:endParaRPr lang="de-CH" sz="1200" b="0" dirty="0">
              <a:effectLst/>
              <a:latin typeface="Calibri" pitchFamily="34" charset="0"/>
            </a:endParaRPr>
          </a:p>
        </c:rich>
      </c:tx>
      <c:layout>
        <c:manualLayout>
          <c:xMode val="edge"/>
          <c:yMode val="edge"/>
          <c:x val="2.9270799596962837E-2"/>
          <c:y val="4.8320354055028892E-3"/>
        </c:manualLayout>
      </c:layout>
      <c:overlay val="0"/>
    </c:title>
    <c:autoTitleDeleted val="0"/>
    <c:plotArea>
      <c:layout>
        <c:manualLayout>
          <c:layoutTarget val="inner"/>
          <c:xMode val="edge"/>
          <c:yMode val="edge"/>
          <c:x val="0.11363657832235778"/>
          <c:y val="0.21717602153794174"/>
          <c:w val="0.87142709345424452"/>
          <c:h val="0.62947115465100534"/>
        </c:manualLayout>
      </c:layout>
      <c:barChart>
        <c:barDir val="col"/>
        <c:grouping val="clustered"/>
        <c:varyColors val="0"/>
        <c:ser>
          <c:idx val="0"/>
          <c:order val="0"/>
          <c:tx>
            <c:strRef>
              <c:f>Sheet1!$B$1</c:f>
              <c:strCache>
                <c:ptCount val="1"/>
                <c:pt idx="0">
                  <c:v>Hectares</c:v>
                </c:pt>
              </c:strCache>
            </c:strRef>
          </c:tx>
          <c:spPr>
            <a:solidFill>
              <a:srgbClr val="4F81BD"/>
            </a:solidFill>
          </c:spPr>
          <c:invertIfNegative val="0"/>
          <c:dLbls>
            <c:numFmt formatCode="#,##0.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Sheet1!$B$2:$B$15</c:f>
              <c:numCache>
                <c:formatCode>#,##0</c:formatCode>
                <c:ptCount val="14"/>
                <c:pt idx="0">
                  <c:v>3910675.8</c:v>
                </c:pt>
                <c:pt idx="1">
                  <c:v>4542906.8</c:v>
                </c:pt>
                <c:pt idx="2">
                  <c:v>5752567.46</c:v>
                </c:pt>
                <c:pt idx="3">
                  <c:v>5958265.2400000002</c:v>
                </c:pt>
                <c:pt idx="4">
                  <c:v>5217409.6499999985</c:v>
                </c:pt>
                <c:pt idx="5">
                  <c:v>5056157.870000001</c:v>
                </c:pt>
                <c:pt idx="6">
                  <c:v>4950559.5839999998</c:v>
                </c:pt>
                <c:pt idx="7">
                  <c:v>5586744.6210143659</c:v>
                </c:pt>
                <c:pt idx="8">
                  <c:v>7238273.1257484667</c:v>
                </c:pt>
                <c:pt idx="9">
                  <c:v>7660292.7251941394</c:v>
                </c:pt>
                <c:pt idx="10">
                  <c:v>7543611.458494137</c:v>
                </c:pt>
                <c:pt idx="11">
                  <c:v>6855456.8611191362</c:v>
                </c:pt>
                <c:pt idx="12">
                  <c:v>6813540.4135191347</c:v>
                </c:pt>
                <c:pt idx="13">
                  <c:v>6611636.3160299901</c:v>
                </c:pt>
              </c:numCache>
            </c:numRef>
          </c:val>
        </c:ser>
        <c:dLbls>
          <c:dLblPos val="outEnd"/>
          <c:showLegendKey val="0"/>
          <c:showVal val="1"/>
          <c:showCatName val="0"/>
          <c:showSerName val="0"/>
          <c:showPercent val="0"/>
          <c:showBubbleSize val="0"/>
        </c:dLbls>
        <c:gapWidth val="37"/>
        <c:axId val="244701184"/>
        <c:axId val="271747328"/>
      </c:barChart>
      <c:catAx>
        <c:axId val="24470118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71747328"/>
        <c:crosses val="autoZero"/>
        <c:auto val="1"/>
        <c:lblAlgn val="ctr"/>
        <c:lblOffset val="100"/>
        <c:noMultiLvlLbl val="0"/>
      </c:catAx>
      <c:valAx>
        <c:axId val="271747328"/>
        <c:scaling>
          <c:orientation val="minMax"/>
          <c:max val="10000000"/>
        </c:scaling>
        <c:delete val="0"/>
        <c:axPos val="l"/>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44701184"/>
        <c:crosses val="autoZero"/>
        <c:crossBetween val="between"/>
        <c:majorUnit val="2500000"/>
        <c:dispUnits>
          <c:builtInUnit val="millions"/>
          <c:dispUnitsLbl>
            <c:layout>
              <c:manualLayout>
                <c:xMode val="edge"/>
                <c:yMode val="edge"/>
                <c:x val="1.5610155996977222E-2"/>
                <c:y val="0.37904920762228861"/>
              </c:manualLayout>
            </c:layout>
            <c:tx>
              <c:rich>
                <a:bodyPr/>
                <a:lstStyle/>
                <a:p>
                  <a:pPr>
                    <a:defRPr/>
                  </a:pPr>
                  <a:r>
                    <a:rPr lang="de-CH" b="0" dirty="0" smtClean="0">
                      <a:latin typeface="Calibri" pitchFamily="34" charset="0"/>
                    </a:rPr>
                    <a:t>Million hectares</a:t>
                  </a:r>
                  <a:endParaRPr lang="de-CH"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Latin America and Caribbean</a:t>
            </a:r>
            <a:r>
              <a:rPr lang="de-CH" sz="2000" dirty="0" smtClean="0">
                <a:effectLst/>
                <a:latin typeface="Calibri" pitchFamily="34" charset="0"/>
              </a:rPr>
              <a:t>: Use of agricultural organic land</a:t>
            </a:r>
            <a:r>
              <a:rPr lang="de-CH" sz="2000" baseline="0" dirty="0" smtClean="0">
                <a:effectLst/>
                <a:latin typeface="Calibri" pitchFamily="34" charset="0"/>
              </a:rPr>
              <a:t> 2013</a:t>
            </a:r>
            <a:endParaRPr lang="de-CH" sz="2000" dirty="0" smtClean="0">
              <a:effectLst/>
              <a:latin typeface="Calibri" pitchFamily="34" charset="0"/>
            </a:endParaRPr>
          </a:p>
          <a:p>
            <a:pPr algn="l">
              <a:defRPr/>
            </a:pPr>
            <a:r>
              <a:rPr lang="en-US" sz="1200" b="0" dirty="0" smtClean="0">
                <a:effectLst/>
                <a:latin typeface="Calibri" pitchFamily="34" charset="0"/>
              </a:rPr>
              <a:t>Source: FiBL-IFOAM Survey 2015; based on information from the private sector, certifiers, and governments.</a:t>
            </a:r>
          </a:p>
          <a:p>
            <a:pPr algn="l">
              <a:defRPr/>
            </a:pPr>
            <a:endParaRPr lang="en-US" sz="1200" b="0" dirty="0" smtClean="0">
              <a:effectLst/>
              <a:latin typeface="Calibri" pitchFamily="34" charset="0"/>
            </a:endParaRPr>
          </a:p>
          <a:p>
            <a:pPr algn="l">
              <a:defRPr/>
            </a:pPr>
            <a:r>
              <a:rPr lang="en-US" sz="1800" b="0" dirty="0" smtClean="0">
                <a:effectLst/>
                <a:latin typeface="Calibri" pitchFamily="34" charset="0"/>
              </a:rPr>
              <a:t>Land use types 2013</a:t>
            </a:r>
            <a:endParaRPr lang="en-US" sz="1800" b="0" dirty="0">
              <a:latin typeface="Calibri" pitchFamily="34" charset="0"/>
            </a:endParaRPr>
          </a:p>
        </c:rich>
      </c:tx>
      <c:layout>
        <c:manualLayout>
          <c:xMode val="edge"/>
          <c:yMode val="edge"/>
          <c:x val="1.6067585301837273E-2"/>
          <c:y val="0"/>
        </c:manualLayout>
      </c:layout>
      <c:overlay val="0"/>
    </c:title>
    <c:autoTitleDeleted val="0"/>
    <c:plotArea>
      <c:layout>
        <c:manualLayout>
          <c:layoutTarget val="inner"/>
          <c:xMode val="edge"/>
          <c:yMode val="edge"/>
          <c:x val="0.21749507874015744"/>
          <c:y val="0.38548890367921218"/>
          <c:w val="0.47291666666666665"/>
          <c:h val="0.42764317272102637"/>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008000"/>
              </a:solidFill>
              <a:ln>
                <a:solidFill>
                  <a:schemeClr val="bg1"/>
                </a:solidFill>
              </a:ln>
            </c:spPr>
          </c:dPt>
          <c:dPt>
            <c:idx val="1"/>
            <c:bubble3D val="0"/>
            <c:spPr>
              <a:solidFill>
                <a:srgbClr val="A80000"/>
              </a:solidFill>
              <a:ln>
                <a:solidFill>
                  <a:schemeClr val="bg1"/>
                </a:solidFill>
              </a:ln>
            </c:spPr>
          </c:dPt>
          <c:dPt>
            <c:idx val="2"/>
            <c:bubble3D val="0"/>
            <c:spPr>
              <a:solidFill>
                <a:srgbClr val="DEA900"/>
              </a:solidFill>
              <a:ln>
                <a:solidFill>
                  <a:schemeClr val="bg1"/>
                </a:solidFill>
              </a:ln>
            </c:spPr>
          </c:dPt>
          <c:dPt>
            <c:idx val="3"/>
            <c:bubble3D val="0"/>
            <c:spPr>
              <a:solidFill>
                <a:srgbClr val="4F81BD"/>
              </a:solidFill>
              <a:ln>
                <a:solidFill>
                  <a:schemeClr val="bg1"/>
                </a:solidFill>
              </a:ln>
            </c:spPr>
          </c:dPt>
          <c:dPt>
            <c:idx val="4"/>
            <c:bubble3D val="0"/>
            <c:spPr>
              <a:solidFill>
                <a:srgbClr val="4F81BD">
                  <a:alpha val="20000"/>
                </a:srgbClr>
              </a:solidFill>
              <a:ln>
                <a:solidFill>
                  <a:schemeClr val="bg1"/>
                </a:solidFill>
              </a:ln>
            </c:spPr>
          </c:dPt>
          <c:dLbls>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Permanent grassland</c:v>
                </c:pt>
                <c:pt idx="1">
                  <c:v>Permanent crops</c:v>
                </c:pt>
                <c:pt idx="2">
                  <c:v>Arable land crops</c:v>
                </c:pt>
                <c:pt idx="3">
                  <c:v>No details</c:v>
                </c:pt>
              </c:strCache>
            </c:strRef>
          </c:cat>
          <c:val>
            <c:numRef>
              <c:f>Sheet1!$B$2:$B$5</c:f>
              <c:numCache>
                <c:formatCode>#,##0</c:formatCode>
                <c:ptCount val="4"/>
                <c:pt idx="0">
                  <c:v>4343102.3158649979</c:v>
                </c:pt>
                <c:pt idx="1">
                  <c:v>845020.31713154004</c:v>
                </c:pt>
                <c:pt idx="2">
                  <c:v>209335.10362310006</c:v>
                </c:pt>
                <c:pt idx="3">
                  <c:v>1214178.57941036</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en-US" dirty="0" smtClean="0"/>
              <a:t>Key </a:t>
            </a:r>
            <a:r>
              <a:rPr lang="en-US" dirty="0"/>
              <a:t>arable crops</a:t>
            </a:r>
          </a:p>
        </c:rich>
      </c:tx>
      <c:layout>
        <c:manualLayout>
          <c:xMode val="edge"/>
          <c:yMode val="edge"/>
          <c:x val="0.37721560081666705"/>
          <c:y val="2.86004257785171E-2"/>
        </c:manualLayout>
      </c:layout>
      <c:overlay val="0"/>
    </c:title>
    <c:autoTitleDeleted val="0"/>
    <c:plotArea>
      <c:layout>
        <c:manualLayout>
          <c:layoutTarget val="inner"/>
          <c:xMode val="edge"/>
          <c:yMode val="edge"/>
          <c:x val="0.38786309717863771"/>
          <c:y val="0.16273905001546374"/>
          <c:w val="0.50177598663900735"/>
          <c:h val="0.54024928161135244"/>
        </c:manualLayout>
      </c:layout>
      <c:barChart>
        <c:barDir val="bar"/>
        <c:grouping val="clustered"/>
        <c:varyColors val="0"/>
        <c:ser>
          <c:idx val="0"/>
          <c:order val="0"/>
          <c:tx>
            <c:strRef>
              <c:f>Sheet1!$A$1</c:f>
              <c:strCache>
                <c:ptCount val="1"/>
                <c:pt idx="0">
                  <c:v>L.A.: Key arable crops</c:v>
                </c:pt>
              </c:strCache>
            </c:strRef>
          </c:tx>
          <c:spPr>
            <a:solidFill>
              <a:srgbClr val="DEA900"/>
            </a:solidFill>
          </c:spPr>
          <c:invertIfNegative val="0"/>
          <c:dLbls>
            <c:numFmt formatCode="#,##0.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Industrial crops</c:v>
                </c:pt>
                <c:pt idx="1">
                  <c:v>Oilseeds</c:v>
                </c:pt>
                <c:pt idx="2">
                  <c:v>Sugarcane</c:v>
                </c:pt>
                <c:pt idx="3">
                  <c:v>Cereals</c:v>
                </c:pt>
                <c:pt idx="4">
                  <c:v>Vegetables</c:v>
                </c:pt>
              </c:strCache>
            </c:strRef>
          </c:cat>
          <c:val>
            <c:numRef>
              <c:f>Sheet1!$B$2:$B$6</c:f>
              <c:numCache>
                <c:formatCode>#,##0</c:formatCode>
                <c:ptCount val="5"/>
                <c:pt idx="0">
                  <c:v>11586.2</c:v>
                </c:pt>
                <c:pt idx="1">
                  <c:v>34523.135199999997</c:v>
                </c:pt>
                <c:pt idx="2">
                  <c:v>35230.650999999998</c:v>
                </c:pt>
                <c:pt idx="3">
                  <c:v>37737.563999999998</c:v>
                </c:pt>
                <c:pt idx="4">
                  <c:v>62732.015084699997</c:v>
                </c:pt>
              </c:numCache>
            </c:numRef>
          </c:val>
        </c:ser>
        <c:dLbls>
          <c:dLblPos val="outEnd"/>
          <c:showLegendKey val="0"/>
          <c:showVal val="1"/>
          <c:showCatName val="0"/>
          <c:showSerName val="0"/>
          <c:showPercent val="0"/>
          <c:showBubbleSize val="0"/>
        </c:dLbls>
        <c:gapWidth val="36"/>
        <c:overlap val="2"/>
        <c:axId val="269180416"/>
        <c:axId val="271751360"/>
      </c:barChart>
      <c:catAx>
        <c:axId val="269180416"/>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71751360"/>
        <c:crosses val="autoZero"/>
        <c:auto val="1"/>
        <c:lblAlgn val="ctr"/>
        <c:lblOffset val="100"/>
        <c:noMultiLvlLbl val="0"/>
      </c:catAx>
      <c:valAx>
        <c:axId val="271751360"/>
        <c:scaling>
          <c:orientation val="minMax"/>
        </c:scaling>
        <c:delete val="0"/>
        <c:axPos val="b"/>
        <c:majorGridlines>
          <c:spPr>
            <a:ln>
              <a:solidFill>
                <a:srgbClr val="4F81BD"/>
              </a:solidFill>
            </a:ln>
          </c:spPr>
        </c:majorGridlines>
        <c:title>
          <c:tx>
            <c:rich>
              <a:bodyPr/>
              <a:lstStyle/>
              <a:p>
                <a:pPr>
                  <a:defRPr/>
                </a:pPr>
                <a:r>
                  <a:rPr lang="de-CH" sz="1600" b="0" dirty="0" smtClean="0">
                    <a:latin typeface="Calibri" pitchFamily="34" charset="0"/>
                  </a:rPr>
                  <a:t>Thousand hectares</a:t>
                </a:r>
                <a:endParaRPr lang="de-CH" sz="1600" b="0" dirty="0">
                  <a:latin typeface="Calibri" pitchFamily="34" charset="0"/>
                </a:endParaRPr>
              </a:p>
            </c:rich>
          </c:tx>
          <c:layout>
            <c:manualLayout>
              <c:xMode val="edge"/>
              <c:yMode val="edge"/>
              <c:x val="0.43844172141164639"/>
              <c:y val="0.83651107739987696"/>
            </c:manualLayout>
          </c:layout>
          <c:overlay val="0"/>
        </c:title>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9180416"/>
        <c:crosses val="autoZero"/>
        <c:crossBetween val="between"/>
        <c:majorUnit val="10000"/>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de-CH" sz="1600" dirty="0"/>
              <a:t>Key </a:t>
            </a:r>
            <a:r>
              <a:rPr lang="de-CH" sz="1600" dirty="0" smtClean="0"/>
              <a:t>permanent </a:t>
            </a:r>
            <a:r>
              <a:rPr lang="de-CH" sz="1600" dirty="0"/>
              <a:t>crops</a:t>
            </a:r>
          </a:p>
        </c:rich>
      </c:tx>
      <c:layout>
        <c:manualLayout>
          <c:xMode val="edge"/>
          <c:yMode val="edge"/>
          <c:x val="0.37721560081666705"/>
          <c:y val="2.86004257785171E-2"/>
        </c:manualLayout>
      </c:layout>
      <c:overlay val="0"/>
    </c:title>
    <c:autoTitleDeleted val="0"/>
    <c:plotArea>
      <c:layout>
        <c:manualLayout>
          <c:layoutTarget val="inner"/>
          <c:xMode val="edge"/>
          <c:yMode val="edge"/>
          <c:x val="0.39653706907345393"/>
          <c:y val="0.16273905001546374"/>
          <c:w val="0.49879794776900926"/>
          <c:h val="0.54024928161135244"/>
        </c:manualLayout>
      </c:layout>
      <c:barChart>
        <c:barDir val="bar"/>
        <c:grouping val="clustered"/>
        <c:varyColors val="0"/>
        <c:ser>
          <c:idx val="0"/>
          <c:order val="0"/>
          <c:tx>
            <c:strRef>
              <c:f>Sheet1!$A$1</c:f>
              <c:strCache>
                <c:ptCount val="1"/>
                <c:pt idx="0">
                  <c:v>L.A.: Key permanent crops</c:v>
                </c:pt>
              </c:strCache>
            </c:strRef>
          </c:tx>
          <c:spPr>
            <a:solidFill>
              <a:srgbClr val="A80000"/>
            </a:solidFill>
          </c:spPr>
          <c:invertIfNegative val="0"/>
          <c:dLbls>
            <c:numFmt formatCode="#,##0.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Citrus fruit</c:v>
                </c:pt>
                <c:pt idx="1">
                  <c:v>Coconut</c:v>
                </c:pt>
                <c:pt idx="2">
                  <c:v>Sub./Tropical fruit</c:v>
                </c:pt>
                <c:pt idx="3">
                  <c:v>Cocoa</c:v>
                </c:pt>
                <c:pt idx="4">
                  <c:v>Coffee</c:v>
                </c:pt>
              </c:strCache>
            </c:strRef>
          </c:cat>
          <c:val>
            <c:numRef>
              <c:f>Sheet1!$B$2:$B$6</c:f>
              <c:numCache>
                <c:formatCode>#,##0</c:formatCode>
                <c:ptCount val="5"/>
                <c:pt idx="0">
                  <c:v>15048.146089599999</c:v>
                </c:pt>
                <c:pt idx="1">
                  <c:v>16809.168160000001</c:v>
                </c:pt>
                <c:pt idx="2">
                  <c:v>117781.5291058</c:v>
                </c:pt>
                <c:pt idx="3">
                  <c:v>204601.41000000003</c:v>
                </c:pt>
                <c:pt idx="4">
                  <c:v>445177.51163613994</c:v>
                </c:pt>
              </c:numCache>
            </c:numRef>
          </c:val>
        </c:ser>
        <c:dLbls>
          <c:dLblPos val="outEnd"/>
          <c:showLegendKey val="0"/>
          <c:showVal val="1"/>
          <c:showCatName val="0"/>
          <c:showSerName val="0"/>
          <c:showPercent val="0"/>
          <c:showBubbleSize val="0"/>
        </c:dLbls>
        <c:gapWidth val="36"/>
        <c:overlap val="2"/>
        <c:axId val="271375360"/>
        <c:axId val="271752512"/>
      </c:barChart>
      <c:catAx>
        <c:axId val="271375360"/>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71752512"/>
        <c:crosses val="autoZero"/>
        <c:auto val="1"/>
        <c:lblAlgn val="ctr"/>
        <c:lblOffset val="100"/>
        <c:noMultiLvlLbl val="0"/>
      </c:catAx>
      <c:valAx>
        <c:axId val="271752512"/>
        <c:scaling>
          <c:orientation val="minMax"/>
        </c:scaling>
        <c:delete val="0"/>
        <c:axPos val="b"/>
        <c:majorGridlines>
          <c:spPr>
            <a:ln>
              <a:solidFill>
                <a:srgbClr val="4F81BD"/>
              </a:solidFill>
            </a:ln>
          </c:spPr>
        </c:majorGridlines>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71375360"/>
        <c:crosses val="autoZero"/>
        <c:crossBetween val="between"/>
        <c:majorUnit val="100000"/>
        <c:minorUnit val="20000"/>
        <c:dispUnits>
          <c:builtInUnit val="thousands"/>
          <c:dispUnitsLbl>
            <c:layout>
              <c:manualLayout>
                <c:xMode val="edge"/>
                <c:yMode val="edge"/>
                <c:x val="0.4361386986145438"/>
                <c:y val="0.86525767590767966"/>
              </c:manualLayout>
            </c:layout>
            <c:tx>
              <c:rich>
                <a:bodyPr/>
                <a:lstStyle/>
                <a:p>
                  <a:pPr>
                    <a:defRPr sz="1600" b="0">
                      <a:latin typeface="Calibri" pitchFamily="34" charset="0"/>
                    </a:defRPr>
                  </a:pPr>
                  <a:r>
                    <a:rPr lang="en-US" sz="1600" b="0" dirty="0" smtClean="0">
                      <a:latin typeface="Calibri" pitchFamily="34" charset="0"/>
                    </a:rPr>
                    <a:t>Thousand hectares</a:t>
                  </a:r>
                  <a:endParaRPr lang="en-US" sz="16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Organic Agriculture in North America 2013</a:t>
            </a:r>
          </a:p>
          <a:p>
            <a:pPr algn="l">
              <a:defRPr/>
            </a:pPr>
            <a:r>
              <a:rPr lang="en-GB" sz="1200" b="0" baseline="0" dirty="0" smtClean="0">
                <a:latin typeface="Calibri" pitchFamily="34" charset="0"/>
              </a:rPr>
              <a:t>Source: COTA and USDA</a:t>
            </a:r>
            <a:endParaRPr lang="en-GB" dirty="0">
              <a:latin typeface="Calibri" pitchFamily="34" charset="0"/>
            </a:endParaRPr>
          </a:p>
        </c:rich>
      </c:tx>
      <c:layout>
        <c:manualLayout>
          <c:xMode val="edge"/>
          <c:yMode val="edge"/>
          <c:x val="1.6485269432007722E-2"/>
          <c:y val="2.5705685757877322E-2"/>
        </c:manualLayout>
      </c:layout>
      <c:overlay val="0"/>
    </c:title>
    <c:autoTitleDeleted val="0"/>
    <c:plotArea>
      <c:layout>
        <c:manualLayout>
          <c:layoutTarget val="inner"/>
          <c:xMode val="edge"/>
          <c:yMode val="edge"/>
          <c:x val="0.29037401272632135"/>
          <c:y val="0.17853410951550963"/>
          <c:w val="0.58474449405253259"/>
          <c:h val="0.6635660062161115"/>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Tabelle1!$A$2:$A$3</c:f>
              <c:strCache>
                <c:ptCount val="2"/>
                <c:pt idx="0">
                  <c:v>Canada</c:v>
                </c:pt>
                <c:pt idx="1">
                  <c:v>United States of America (2011)</c:v>
                </c:pt>
              </c:strCache>
            </c:strRef>
          </c:cat>
          <c:val>
            <c:numRef>
              <c:f>Tabelle1!$B$2:$B$3</c:f>
              <c:numCache>
                <c:formatCode>#,##0</c:formatCode>
                <c:ptCount val="2"/>
                <c:pt idx="0">
                  <c:v>869238.67619999999</c:v>
                </c:pt>
                <c:pt idx="1">
                  <c:v>2178470.983</c:v>
                </c:pt>
              </c:numCache>
            </c:numRef>
          </c:val>
        </c:ser>
        <c:dLbls>
          <c:dLblPos val="outEnd"/>
          <c:showLegendKey val="0"/>
          <c:showVal val="1"/>
          <c:showCatName val="0"/>
          <c:showSerName val="0"/>
          <c:showPercent val="0"/>
          <c:showBubbleSize val="0"/>
        </c:dLbls>
        <c:gapWidth val="34"/>
        <c:axId val="279178752"/>
        <c:axId val="271686400"/>
      </c:barChart>
      <c:catAx>
        <c:axId val="279178752"/>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71686400"/>
        <c:crosses val="autoZero"/>
        <c:auto val="1"/>
        <c:lblAlgn val="ctr"/>
        <c:lblOffset val="100"/>
        <c:tickLblSkip val="1"/>
        <c:noMultiLvlLbl val="0"/>
      </c:catAx>
      <c:valAx>
        <c:axId val="271686400"/>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79178752"/>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anose="020F0502020204030204" pitchFamily="34" charset="0"/>
              </a:rPr>
              <a:t>North America: Distribution of organic agricultural land by country 2013 (Total: 3 million hectares)</a:t>
            </a:r>
          </a:p>
          <a:p>
            <a:pPr algn="l">
              <a:defRPr/>
            </a:pPr>
            <a:r>
              <a:rPr lang="de-CH" sz="1200" b="0" i="0" u="none" strike="noStrike" baseline="0" dirty="0" smtClean="0">
                <a:effectLst/>
                <a:latin typeface="Calibri" panose="020F0502020204030204" pitchFamily="34" charset="0"/>
              </a:rPr>
              <a:t>Source: </a:t>
            </a:r>
            <a:r>
              <a:rPr lang="en-GB" sz="1200" b="0" i="0" baseline="0" dirty="0" smtClean="0">
                <a:effectLst/>
                <a:latin typeface="Calibri" panose="020F0502020204030204" pitchFamily="34" charset="0"/>
              </a:rPr>
              <a:t>COTA and USDA</a:t>
            </a:r>
            <a:endParaRPr lang="en-GB" sz="1200" dirty="0">
              <a:effectLst/>
              <a:latin typeface="Calibri" panose="020F0502020204030204" pitchFamily="34" charset="0"/>
            </a:endParaRPr>
          </a:p>
        </c:rich>
      </c:tx>
      <c:layout>
        <c:manualLayout>
          <c:xMode val="edge"/>
          <c:yMode val="edge"/>
          <c:x val="3.3614297850741701E-2"/>
          <c:y val="1.3507953472368347E-2"/>
        </c:manualLayout>
      </c:layout>
      <c:overlay val="1"/>
    </c:title>
    <c:autoTitleDeleted val="0"/>
    <c:plotArea>
      <c:layout>
        <c:manualLayout>
          <c:layoutTarget val="inner"/>
          <c:xMode val="edge"/>
          <c:yMode val="edge"/>
          <c:x val="0.16659247176846359"/>
          <c:y val="0.26737061658489508"/>
          <c:w val="0.42451810791273192"/>
          <c:h val="0.64761613870718249"/>
        </c:manualLayout>
      </c:layout>
      <c:pieChart>
        <c:varyColors val="1"/>
        <c:ser>
          <c:idx val="0"/>
          <c:order val="0"/>
          <c:tx>
            <c:strRef>
              <c:f>Sheet1!$B$1</c:f>
              <c:strCache>
                <c:ptCount val="1"/>
                <c:pt idx="0">
                  <c:v>Area [Million ha]</c:v>
                </c:pt>
              </c:strCache>
            </c:strRef>
          </c:tx>
          <c:spPr>
            <a:solidFill>
              <a:srgbClr val="6682B3"/>
            </a:solidFill>
            <a:ln>
              <a:solidFill>
                <a:schemeClr val="bg1"/>
              </a:solidFill>
            </a:ln>
          </c:spPr>
          <c:dPt>
            <c:idx val="1"/>
            <c:bubble3D val="0"/>
            <c:spPr>
              <a:solidFill>
                <a:srgbClr val="6682B3">
                  <a:alpha val="80000"/>
                </a:srgbClr>
              </a:solidFill>
              <a:ln>
                <a:solidFill>
                  <a:schemeClr val="bg1"/>
                </a:solidFill>
              </a:ln>
            </c:spPr>
          </c:dPt>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showLeaderLines val="1"/>
            <c:extLst>
              <c:ext xmlns:c15="http://schemas.microsoft.com/office/drawing/2012/chart" uri="{CE6537A1-D6FC-4f65-9D91-7224C49458BB}"/>
            </c:extLst>
          </c:dLbls>
          <c:cat>
            <c:strRef>
              <c:f>Sheet1!$A$2:$A$3</c:f>
              <c:strCache>
                <c:ptCount val="2"/>
                <c:pt idx="0">
                  <c:v>United States (2011)</c:v>
                </c:pt>
                <c:pt idx="1">
                  <c:v>Canada</c:v>
                </c:pt>
              </c:strCache>
            </c:strRef>
          </c:cat>
          <c:val>
            <c:numRef>
              <c:f>Sheet1!$B$2:$B$3</c:f>
              <c:numCache>
                <c:formatCode>#,##0</c:formatCode>
                <c:ptCount val="2"/>
                <c:pt idx="0">
                  <c:v>2.2000000000000002</c:v>
                </c:pt>
                <c:pt idx="1">
                  <c:v>0.9</c:v>
                </c:pt>
              </c:numCache>
            </c:numRef>
          </c:val>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63506730935600575"/>
          <c:y val="0.40626464137181245"/>
          <c:w val="0.29116456056690487"/>
          <c:h val="0.13985909656029838"/>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North America: Organic share of total organic agricultural </a:t>
            </a:r>
          </a:p>
          <a:p>
            <a:pPr algn="l">
              <a:defRPr/>
            </a:pPr>
            <a:r>
              <a:rPr lang="en-US" sz="2000" b="1" i="0" u="none" strike="noStrike" baseline="0" dirty="0" smtClean="0">
                <a:effectLst/>
                <a:latin typeface="Calibri" pitchFamily="34" charset="0"/>
              </a:rPr>
              <a:t>Land 2013</a:t>
            </a:r>
          </a:p>
          <a:p>
            <a:pPr algn="l">
              <a:defRPr/>
            </a:pPr>
            <a:r>
              <a:rPr lang="en-GB" sz="1200" b="0" baseline="0" dirty="0" smtClean="0">
                <a:latin typeface="Calibri" pitchFamily="34" charset="0"/>
              </a:rPr>
              <a:t>Source: COTA and USDA</a:t>
            </a:r>
            <a:endParaRPr lang="en-GB" dirty="0">
              <a:latin typeface="Calibri" pitchFamily="34" charset="0"/>
            </a:endParaRPr>
          </a:p>
        </c:rich>
      </c:tx>
      <c:layout>
        <c:manualLayout>
          <c:xMode val="edge"/>
          <c:yMode val="edge"/>
          <c:x val="1.988888888888888E-2"/>
          <c:y val="1.2157287304812829E-2"/>
        </c:manualLayout>
      </c:layout>
      <c:overlay val="0"/>
    </c:title>
    <c:autoTitleDeleted val="0"/>
    <c:plotArea>
      <c:layout>
        <c:manualLayout>
          <c:layoutTarget val="inner"/>
          <c:xMode val="edge"/>
          <c:yMode val="edge"/>
          <c:x val="0.34971008311461066"/>
          <c:y val="0.190761450219148"/>
          <c:w val="0.61719269466316706"/>
          <c:h val="0.72139603266621988"/>
        </c:manualLayout>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Tabelle1!$A$2:$A$3</c:f>
              <c:strCache>
                <c:ptCount val="2"/>
                <c:pt idx="0">
                  <c:v>United States of America (2011)</c:v>
                </c:pt>
                <c:pt idx="1">
                  <c:v>Canada</c:v>
                </c:pt>
              </c:strCache>
            </c:strRef>
          </c:cat>
          <c:val>
            <c:numRef>
              <c:f>Tabelle1!$B$2:$B$3</c:f>
              <c:numCache>
                <c:formatCode>0.0%</c:formatCode>
                <c:ptCount val="2"/>
                <c:pt idx="0">
                  <c:v>6.3791105124560814E-3</c:v>
                </c:pt>
                <c:pt idx="1">
                  <c:v>1.2858560298816568E-2</c:v>
                </c:pt>
              </c:numCache>
            </c:numRef>
          </c:val>
        </c:ser>
        <c:dLbls>
          <c:dLblPos val="outEnd"/>
          <c:showLegendKey val="0"/>
          <c:showVal val="1"/>
          <c:showCatName val="0"/>
          <c:showSerName val="0"/>
          <c:showPercent val="0"/>
          <c:showBubbleSize val="0"/>
        </c:dLbls>
        <c:gapWidth val="62"/>
        <c:axId val="279153664"/>
        <c:axId val="269873088"/>
      </c:barChart>
      <c:catAx>
        <c:axId val="27915366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69873088"/>
        <c:crosses val="autoZero"/>
        <c:auto val="1"/>
        <c:lblAlgn val="ctr"/>
        <c:lblOffset val="100"/>
        <c:tickLblSkip val="1"/>
        <c:noMultiLvlLbl val="0"/>
      </c:catAx>
      <c:valAx>
        <c:axId val="269873088"/>
        <c:scaling>
          <c:orientation val="minMax"/>
          <c:max val="1.4000000000000002E-2"/>
        </c:scaling>
        <c:delete val="0"/>
        <c:axPos val="b"/>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79153664"/>
        <c:crosses val="autoZero"/>
        <c:crossBetween val="between"/>
        <c:majorUnit val="2.0000000000000005E-3"/>
      </c:valAx>
    </c:plotArea>
    <c:plotVisOnly val="1"/>
    <c:dispBlanksAs val="gap"/>
    <c:showDLblsOverMax val="0"/>
  </c:chart>
  <c:txPr>
    <a:bodyPr/>
    <a:lstStyle/>
    <a:p>
      <a:pPr>
        <a:defRPr sz="1800"/>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Africa: The countries with the highest share of </a:t>
            </a:r>
          </a:p>
          <a:p>
            <a:pPr algn="l">
              <a:defRPr/>
            </a:pPr>
            <a:r>
              <a:rPr lang="en-US" sz="2000" b="1" i="0" u="none" strike="noStrike" baseline="0" dirty="0" smtClean="0">
                <a:effectLst/>
                <a:latin typeface="Calibri" pitchFamily="34" charset="0"/>
              </a:rPr>
              <a:t>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0"/>
          <c:y val="3.0143136783345961E-4"/>
        </c:manualLayout>
      </c:layout>
      <c:overlay val="0"/>
    </c:title>
    <c:autoTitleDeleted val="0"/>
    <c:plotArea>
      <c:layout>
        <c:manualLayout>
          <c:layoutTarget val="inner"/>
          <c:xMode val="edge"/>
          <c:yMode val="edge"/>
          <c:x val="0.34057090935262152"/>
          <c:y val="0.17800873250313551"/>
          <c:w val="0.63230100039584003"/>
          <c:h val="0.73218445760079398"/>
        </c:manualLayout>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numFmt formatCode="0.0%" sourceLinked="0"/>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Rwanda</c:v>
                </c:pt>
                <c:pt idx="1">
                  <c:v>Dem. Rep. of the Congo</c:v>
                </c:pt>
                <c:pt idx="2">
                  <c:v>Ethiopia (2012)</c:v>
                </c:pt>
                <c:pt idx="3">
                  <c:v>Tanzania</c:v>
                </c:pt>
                <c:pt idx="4">
                  <c:v>Tunisia</c:v>
                </c:pt>
                <c:pt idx="5">
                  <c:v>Réunion (France)</c:v>
                </c:pt>
                <c:pt idx="6">
                  <c:v>Uganda</c:v>
                </c:pt>
                <c:pt idx="7">
                  <c:v>Comoros (2011)</c:v>
                </c:pt>
                <c:pt idx="8">
                  <c:v>Egypt (2012)</c:v>
                </c:pt>
                <c:pt idx="9">
                  <c:v>Sao Tome and Principe (2012)</c:v>
                </c:pt>
              </c:strCache>
            </c:strRef>
          </c:cat>
          <c:val>
            <c:numRef>
              <c:f>Tabelle1!$B$2:$B$11</c:f>
              <c:numCache>
                <c:formatCode>0.0%</c:formatCode>
                <c:ptCount val="10"/>
                <c:pt idx="0">
                  <c:v>1.8522599999999999E-3</c:v>
                </c:pt>
                <c:pt idx="1">
                  <c:v>2.3090298440979957E-3</c:v>
                </c:pt>
                <c:pt idx="2">
                  <c:v>4.5115909536754201E-3</c:v>
                </c:pt>
                <c:pt idx="3">
                  <c:v>5.254563380281691E-3</c:v>
                </c:pt>
                <c:pt idx="4">
                  <c:v>1.3809273232724385E-2</c:v>
                </c:pt>
                <c:pt idx="5">
                  <c:v>1.4874999999999999E-2</c:v>
                </c:pt>
                <c:pt idx="6">
                  <c:v>1.6E-2</c:v>
                </c:pt>
                <c:pt idx="7">
                  <c:v>1.7044387096774194E-2</c:v>
                </c:pt>
                <c:pt idx="8">
                  <c:v>2.3300000000000001E-2</c:v>
                </c:pt>
                <c:pt idx="9">
                  <c:v>7.2332142857142859E-2</c:v>
                </c:pt>
              </c:numCache>
            </c:numRef>
          </c:val>
        </c:ser>
        <c:dLbls>
          <c:dLblPos val="outEnd"/>
          <c:showLegendKey val="0"/>
          <c:showVal val="1"/>
          <c:showCatName val="0"/>
          <c:showSerName val="0"/>
          <c:showPercent val="0"/>
          <c:showBubbleSize val="0"/>
        </c:dLbls>
        <c:gapWidth val="62"/>
        <c:axId val="254526464"/>
        <c:axId val="254926848"/>
      </c:barChart>
      <c:catAx>
        <c:axId val="25452646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54926848"/>
        <c:crosses val="autoZero"/>
        <c:auto val="1"/>
        <c:lblAlgn val="ctr"/>
        <c:lblOffset val="100"/>
        <c:tickLblSkip val="1"/>
        <c:noMultiLvlLbl val="0"/>
      </c:catAx>
      <c:valAx>
        <c:axId val="254926848"/>
        <c:scaling>
          <c:orientation val="minMax"/>
          <c:max val="8.0000000000000016E-2"/>
        </c:scaling>
        <c:delete val="0"/>
        <c:axPos val="b"/>
        <c:majorGridlines>
          <c:spPr>
            <a:ln>
              <a:solidFill>
                <a:srgbClr val="4F81BD"/>
              </a:solidFill>
            </a:ln>
          </c:spPr>
        </c:majorGridlines>
        <c:numFmt formatCode="0%" sourceLinked="0"/>
        <c:majorTickMark val="out"/>
        <c:minorTickMark val="none"/>
        <c:tickLblPos val="nextTo"/>
        <c:txPr>
          <a:bodyPr/>
          <a:lstStyle/>
          <a:p>
            <a:pPr>
              <a:defRPr>
                <a:latin typeface="Calibri" pitchFamily="34" charset="0"/>
              </a:defRPr>
            </a:pPr>
            <a:endParaRPr lang="de-DE"/>
          </a:p>
        </c:txPr>
        <c:crossAx val="254526464"/>
        <c:crosses val="autoZero"/>
        <c:crossBetween val="between"/>
        <c:majorUnit val="2.0000000000000004E-2"/>
      </c:valAx>
      <c:spPr>
        <a:noFill/>
        <a:ln>
          <a:noFill/>
        </a:ln>
      </c:spPr>
    </c:plotArea>
    <c:plotVisOnly val="1"/>
    <c:dispBlanksAs val="gap"/>
    <c:showDLblsOverMax val="0"/>
  </c:chart>
  <c:txPr>
    <a:bodyPr/>
    <a:lstStyle/>
    <a:p>
      <a:pPr>
        <a:defRPr sz="1800"/>
      </a:pPr>
      <a:endParaRPr lang="de-DE"/>
    </a:p>
  </c:txPr>
  <c:externalData r:id="rId1">
    <c:autoUpdate val="0"/>
  </c:externalData>
  <c:userShapes r:id="rId2"/>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l"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000000"/>
                </a:solidFill>
                <a:latin typeface="+mn-lt"/>
                <a:ea typeface="+mn-ea"/>
                <a:cs typeface="+mn-cs"/>
              </a:defRPr>
            </a:pPr>
            <a:r>
              <a:rPr lang="en-US" sz="2000" b="1" i="0" u="none" strike="noStrike" baseline="0" dirty="0" smtClean="0">
                <a:effectLst/>
                <a:latin typeface="Calibri" pitchFamily="34" charset="0"/>
              </a:rPr>
              <a:t>North America: Development of organic agricultural land 2000-2013</a:t>
            </a:r>
          </a:p>
          <a:p>
            <a:pPr marL="0" marR="0" indent="0" algn="l"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000000"/>
                </a:solidFill>
                <a:latin typeface="+mn-lt"/>
                <a:ea typeface="+mn-ea"/>
                <a:cs typeface="+mn-cs"/>
              </a:defRPr>
            </a:pPr>
            <a:r>
              <a:rPr lang="de-CH" sz="1200" b="0" dirty="0" smtClean="0">
                <a:effectLst/>
                <a:latin typeface="Calibri" pitchFamily="34" charset="0"/>
              </a:rPr>
              <a:t>Source: </a:t>
            </a:r>
            <a:r>
              <a:rPr lang="en-GB" sz="1200" b="0" i="0" baseline="0" dirty="0" smtClean="0">
                <a:effectLst/>
                <a:latin typeface="Calibri" pitchFamily="34" charset="0"/>
              </a:rPr>
              <a:t>COG-COTA and USDA</a:t>
            </a:r>
            <a:endParaRPr lang="de-CH" sz="1200" dirty="0" smtClean="0">
              <a:effectLst/>
              <a:latin typeface="Calibri" pitchFamily="34" charset="0"/>
            </a:endParaRPr>
          </a:p>
        </c:rich>
      </c:tx>
      <c:layout>
        <c:manualLayout>
          <c:xMode val="edge"/>
          <c:yMode val="edge"/>
          <c:x val="2.0701761488358714E-2"/>
          <c:y val="4.8320354055028892E-3"/>
        </c:manualLayout>
      </c:layout>
      <c:overlay val="0"/>
    </c:title>
    <c:autoTitleDeleted val="0"/>
    <c:plotArea>
      <c:layout>
        <c:manualLayout>
          <c:layoutTarget val="inner"/>
          <c:xMode val="edge"/>
          <c:yMode val="edge"/>
          <c:x val="0.12857290654575551"/>
          <c:y val="0.20509593302418452"/>
          <c:w val="0.8316219030031109"/>
          <c:h val="0.62947115465100534"/>
        </c:manualLayout>
      </c:layout>
      <c:barChart>
        <c:barDir val="col"/>
        <c:grouping val="clustered"/>
        <c:varyColors val="0"/>
        <c:ser>
          <c:idx val="0"/>
          <c:order val="0"/>
          <c:tx>
            <c:strRef>
              <c:f>Sheet1!$B$1</c:f>
              <c:strCache>
                <c:ptCount val="1"/>
                <c:pt idx="0">
                  <c:v>Hectares</c:v>
                </c:pt>
              </c:strCache>
            </c:strRef>
          </c:tx>
          <c:spPr>
            <a:solidFill>
              <a:srgbClr val="4F81BD"/>
            </a:solidFill>
          </c:spPr>
          <c:invertIfNegative val="0"/>
          <c:dLbls>
            <c:numFmt formatCode="#,##0.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Sheet1!$B$2:$B$15</c:f>
              <c:numCache>
                <c:formatCode>#,##0</c:formatCode>
                <c:ptCount val="14"/>
                <c:pt idx="0">
                  <c:v>1058951</c:v>
                </c:pt>
                <c:pt idx="1">
                  <c:v>1278122</c:v>
                </c:pt>
                <c:pt idx="2">
                  <c:v>1257936</c:v>
                </c:pt>
                <c:pt idx="3">
                  <c:v>1405154</c:v>
                </c:pt>
                <c:pt idx="4">
                  <c:v>1721063.4300000002</c:v>
                </c:pt>
                <c:pt idx="5">
                  <c:v>2219643.2028099997</c:v>
                </c:pt>
                <c:pt idx="6">
                  <c:v>1792571.7009056562</c:v>
                </c:pt>
                <c:pt idx="7">
                  <c:v>2292357.0026973947</c:v>
                </c:pt>
                <c:pt idx="8">
                  <c:v>2577502.3674488291</c:v>
                </c:pt>
                <c:pt idx="9">
                  <c:v>2652624.3674488286</c:v>
                </c:pt>
                <c:pt idx="10">
                  <c:v>2472678.997448829</c:v>
                </c:pt>
                <c:pt idx="11">
                  <c:v>3019686.9786199997</c:v>
                </c:pt>
                <c:pt idx="12">
                  <c:v>3012354.2646266338</c:v>
                </c:pt>
                <c:pt idx="13">
                  <c:v>3047709.6591999987</c:v>
                </c:pt>
              </c:numCache>
            </c:numRef>
          </c:val>
        </c:ser>
        <c:dLbls>
          <c:dLblPos val="outEnd"/>
          <c:showLegendKey val="0"/>
          <c:showVal val="1"/>
          <c:showCatName val="0"/>
          <c:showSerName val="0"/>
          <c:showPercent val="0"/>
          <c:showBubbleSize val="0"/>
        </c:dLbls>
        <c:gapWidth val="37"/>
        <c:axId val="279368192"/>
        <c:axId val="269875968"/>
      </c:barChart>
      <c:catAx>
        <c:axId val="279368192"/>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69875968"/>
        <c:crosses val="autoZero"/>
        <c:auto val="1"/>
        <c:lblAlgn val="ctr"/>
        <c:lblOffset val="100"/>
        <c:noMultiLvlLbl val="0"/>
      </c:catAx>
      <c:valAx>
        <c:axId val="269875968"/>
        <c:scaling>
          <c:orientation val="minMax"/>
        </c:scaling>
        <c:delete val="0"/>
        <c:axPos val="l"/>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79368192"/>
        <c:crosses val="autoZero"/>
        <c:crossBetween val="between"/>
        <c:dispUnits>
          <c:builtInUnit val="millions"/>
          <c:dispUnitsLbl>
            <c:layout>
              <c:manualLayout>
                <c:xMode val="edge"/>
                <c:yMode val="edge"/>
                <c:x val="1.5610155996977222E-2"/>
                <c:y val="0.37904920762228861"/>
              </c:manualLayout>
            </c:layout>
            <c:tx>
              <c:rich>
                <a:bodyPr/>
                <a:lstStyle/>
                <a:p>
                  <a:pPr>
                    <a:defRPr/>
                  </a:pPr>
                  <a:r>
                    <a:rPr lang="de-CH" b="0" dirty="0" smtClean="0">
                      <a:latin typeface="Calibri" pitchFamily="34" charset="0"/>
                    </a:rPr>
                    <a:t>Million hectares</a:t>
                  </a:r>
                  <a:endParaRPr lang="de-CH"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North America: Land use in organic agriculture 2013</a:t>
            </a:r>
          </a:p>
          <a:p>
            <a:pPr algn="l">
              <a:defRPr/>
            </a:pPr>
            <a:r>
              <a:rPr lang="en-US" sz="1200" b="0" dirty="0" smtClean="0">
                <a:effectLst/>
                <a:latin typeface="Calibri" pitchFamily="34" charset="0"/>
              </a:rPr>
              <a:t>Source: COTA and USDA</a:t>
            </a:r>
          </a:p>
          <a:p>
            <a:pPr algn="l">
              <a:defRPr/>
            </a:pPr>
            <a:endParaRPr lang="en-US" sz="1200" b="0" dirty="0" smtClean="0">
              <a:effectLst/>
              <a:latin typeface="Calibri" pitchFamily="34" charset="0"/>
            </a:endParaRPr>
          </a:p>
          <a:p>
            <a:pPr algn="l">
              <a:defRPr/>
            </a:pPr>
            <a:endParaRPr lang="en-US" sz="1200" b="0" dirty="0" smtClean="0">
              <a:effectLst/>
              <a:latin typeface="Calibri" pitchFamily="34" charset="0"/>
            </a:endParaRPr>
          </a:p>
          <a:p>
            <a:pPr algn="l">
              <a:defRPr/>
            </a:pPr>
            <a:r>
              <a:rPr lang="en-US" sz="1800" b="0" dirty="0" smtClean="0">
                <a:effectLst/>
                <a:latin typeface="Calibri" pitchFamily="34" charset="0"/>
              </a:rPr>
              <a:t>Land use types 2013</a:t>
            </a:r>
            <a:endParaRPr lang="en-US" sz="1800" b="0" dirty="0">
              <a:latin typeface="Calibri" pitchFamily="34" charset="0"/>
            </a:endParaRPr>
          </a:p>
        </c:rich>
      </c:tx>
      <c:layout>
        <c:manualLayout>
          <c:xMode val="edge"/>
          <c:yMode val="edge"/>
          <c:x val="1.6067585301837273E-2"/>
          <c:y val="0"/>
        </c:manualLayout>
      </c:layout>
      <c:overlay val="0"/>
    </c:title>
    <c:autoTitleDeleted val="0"/>
    <c:plotArea>
      <c:layout>
        <c:manualLayout>
          <c:layoutTarget val="inner"/>
          <c:xMode val="edge"/>
          <c:yMode val="edge"/>
          <c:x val="0.26114689265302127"/>
          <c:y val="0.36807168774287741"/>
          <c:w val="0.33400351923725591"/>
          <c:h val="0.43174546092134169"/>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008000"/>
              </a:solidFill>
              <a:ln>
                <a:solidFill>
                  <a:schemeClr val="bg1"/>
                </a:solidFill>
              </a:ln>
            </c:spPr>
          </c:dPt>
          <c:dPt>
            <c:idx val="1"/>
            <c:bubble3D val="0"/>
            <c:spPr>
              <a:solidFill>
                <a:srgbClr val="DEA900"/>
              </a:solidFill>
              <a:ln>
                <a:solidFill>
                  <a:schemeClr val="bg1"/>
                </a:solidFill>
              </a:ln>
            </c:spPr>
          </c:dPt>
          <c:dPt>
            <c:idx val="2"/>
            <c:bubble3D val="0"/>
            <c:spPr>
              <a:solidFill>
                <a:srgbClr val="A80000"/>
              </a:solidFill>
              <a:ln>
                <a:solidFill>
                  <a:schemeClr val="bg1"/>
                </a:solidFill>
              </a:ln>
            </c:spPr>
          </c:dPt>
          <c:dPt>
            <c:idx val="3"/>
            <c:bubble3D val="0"/>
            <c:spPr>
              <a:solidFill>
                <a:srgbClr val="A8CD4E"/>
              </a:solidFill>
              <a:ln>
                <a:solidFill>
                  <a:schemeClr val="bg1"/>
                </a:solidFill>
              </a:ln>
            </c:spPr>
          </c:dPt>
          <c:dPt>
            <c:idx val="4"/>
            <c:bubble3D val="0"/>
            <c:spPr>
              <a:solidFill>
                <a:srgbClr val="4F81BD"/>
              </a:solidFill>
              <a:ln>
                <a:solidFill>
                  <a:schemeClr val="bg1"/>
                </a:solidFill>
              </a:ln>
            </c:spPr>
          </c:dPt>
          <c:dLbls>
            <c:dLbl>
              <c:idx val="0"/>
              <c:layout>
                <c:manualLayout>
                  <c:x val="-2.8125108566102518E-2"/>
                  <c:y val="-1.3633338342959055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1"/>
              <c:layout>
                <c:manualLayout>
                  <c:x val="5.0976759276060782E-2"/>
                  <c:y val="1.1361115285799143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1.757750079897731E-3"/>
                  <c:y val="7.0438914771954603E-2"/>
                </c:manualLayout>
              </c:layout>
              <c:spPr>
                <a:noFill/>
                <a:ln>
                  <a:noFill/>
                </a:ln>
                <a:effectLst/>
              </c:spPr>
              <c:txPr>
                <a:bodyPr wrap="square" lIns="38100" tIns="19050" rIns="38100" bIns="19050" anchor="ctr">
                  <a:noAutofit/>
                </a:bodyPr>
                <a:lstStyle/>
                <a:p>
                  <a:pPr>
                    <a:defRPr sz="1600">
                      <a:latin typeface="Calibri" panose="020F0502020204030204" pitchFamily="34" charset="0"/>
                    </a:defRPr>
                  </a:pPr>
                  <a:endParaRPr lang="de-DE"/>
                </a:p>
              </c:txPr>
              <c:dLblPos val="bestFit"/>
              <c:showLegendKey val="0"/>
              <c:showVal val="0"/>
              <c:showCatName val="1"/>
              <c:showSerName val="0"/>
              <c:showPercent val="1"/>
              <c:showBubbleSize val="0"/>
              <c:extLst>
                <c:ext xmlns:c15="http://schemas.microsoft.com/office/drawing/2012/chart" uri="{CE6537A1-D6FC-4f65-9D91-7224C49458BB}">
                  <c15:layout>
                    <c:manualLayout>
                      <c:w val="0.14850057322902127"/>
                      <c:h val="0.16146417044177744"/>
                    </c:manualLayout>
                  </c15:layout>
                </c:ext>
              </c:extLst>
            </c:dLbl>
            <c:dLbl>
              <c:idx val="4"/>
              <c:layout>
                <c:manualLayout>
                  <c:x val="5.976585570296785E-2"/>
                  <c:y val="-9.0888922286393135E-3"/>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Arable land crops</c:v>
                </c:pt>
                <c:pt idx="1">
                  <c:v>Permanent grassland</c:v>
                </c:pt>
                <c:pt idx="2">
                  <c:v>Other agr. land</c:v>
                </c:pt>
                <c:pt idx="3">
                  <c:v>Permanent crops</c:v>
                </c:pt>
                <c:pt idx="4">
                  <c:v>No details</c:v>
                </c:pt>
              </c:strCache>
            </c:strRef>
          </c:cat>
          <c:val>
            <c:numRef>
              <c:f>Sheet1!$B$2:$B$6</c:f>
              <c:numCache>
                <c:formatCode>#,##0</c:formatCode>
                <c:ptCount val="5"/>
                <c:pt idx="0">
                  <c:v>1321654.0635700002</c:v>
                </c:pt>
                <c:pt idx="1">
                  <c:v>1050097.1606725</c:v>
                </c:pt>
                <c:pt idx="2">
                  <c:v>219957.00599999999</c:v>
                </c:pt>
                <c:pt idx="3">
                  <c:v>67089.374499999991</c:v>
                </c:pt>
                <c:pt idx="4">
                  <c:v>388912.05445750023</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en-GB" dirty="0" smtClean="0"/>
              <a:t>Key </a:t>
            </a:r>
            <a:r>
              <a:rPr lang="en-GB" dirty="0"/>
              <a:t>arable crops</a:t>
            </a:r>
          </a:p>
        </c:rich>
      </c:tx>
      <c:layout>
        <c:manualLayout>
          <c:xMode val="edge"/>
          <c:yMode val="edge"/>
          <c:x val="0.37721560081666705"/>
          <c:y val="2.86004257785171E-2"/>
        </c:manualLayout>
      </c:layout>
      <c:overlay val="0"/>
    </c:title>
    <c:autoTitleDeleted val="0"/>
    <c:plotArea>
      <c:layout>
        <c:manualLayout>
          <c:layoutTarget val="inner"/>
          <c:xMode val="edge"/>
          <c:yMode val="edge"/>
          <c:x val="0.38786309717863771"/>
          <c:y val="0.16273905001546374"/>
          <c:w val="0.50177598663900735"/>
          <c:h val="0.54024928161135244"/>
        </c:manualLayout>
      </c:layout>
      <c:barChart>
        <c:barDir val="bar"/>
        <c:grouping val="clustered"/>
        <c:varyColors val="0"/>
        <c:ser>
          <c:idx val="0"/>
          <c:order val="0"/>
          <c:tx>
            <c:strRef>
              <c:f>Sheet1!$A$1</c:f>
              <c:strCache>
                <c:ptCount val="1"/>
                <c:pt idx="0">
                  <c:v>North America: Key arable crops</c:v>
                </c:pt>
              </c:strCache>
            </c:strRef>
          </c:tx>
          <c:spPr>
            <a:solidFill>
              <a:srgbClr val="DEA900"/>
            </a:solidFill>
          </c:spPr>
          <c:invertIfNegative val="0"/>
          <c:dLbls>
            <c:numFmt formatCode="#,##0.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Protein crops</c:v>
                </c:pt>
                <c:pt idx="1">
                  <c:v>Vegetables</c:v>
                </c:pt>
                <c:pt idx="2">
                  <c:v>Oilseeds</c:v>
                </c:pt>
                <c:pt idx="3">
                  <c:v>Green fodder</c:v>
                </c:pt>
                <c:pt idx="4">
                  <c:v>Cereals</c:v>
                </c:pt>
              </c:strCache>
            </c:strRef>
          </c:cat>
          <c:val>
            <c:numRef>
              <c:f>Sheet1!$B$2:$B$6</c:f>
              <c:numCache>
                <c:formatCode>#,##0</c:formatCode>
                <c:ptCount val="5"/>
                <c:pt idx="0">
                  <c:v>47752.66951</c:v>
                </c:pt>
                <c:pt idx="1">
                  <c:v>63214.488939999996</c:v>
                </c:pt>
                <c:pt idx="2">
                  <c:v>103656.57225999999</c:v>
                </c:pt>
                <c:pt idx="3">
                  <c:v>462059.09026750003</c:v>
                </c:pt>
                <c:pt idx="4">
                  <c:v>624649.05144000007</c:v>
                </c:pt>
              </c:numCache>
            </c:numRef>
          </c:val>
        </c:ser>
        <c:dLbls>
          <c:dLblPos val="outEnd"/>
          <c:showLegendKey val="0"/>
          <c:showVal val="1"/>
          <c:showCatName val="0"/>
          <c:showSerName val="0"/>
          <c:showPercent val="0"/>
          <c:showBubbleSize val="0"/>
        </c:dLbls>
        <c:gapWidth val="36"/>
        <c:overlap val="2"/>
        <c:axId val="268234752"/>
        <c:axId val="271272768"/>
      </c:barChart>
      <c:catAx>
        <c:axId val="268234752"/>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71272768"/>
        <c:crosses val="autoZero"/>
        <c:auto val="1"/>
        <c:lblAlgn val="ctr"/>
        <c:lblOffset val="100"/>
        <c:noMultiLvlLbl val="0"/>
      </c:catAx>
      <c:valAx>
        <c:axId val="271272768"/>
        <c:scaling>
          <c:orientation val="minMax"/>
        </c:scaling>
        <c:delete val="0"/>
        <c:axPos val="b"/>
        <c:majorGridlines>
          <c:spPr>
            <a:ln>
              <a:solidFill>
                <a:srgbClr val="4F81BD"/>
              </a:solidFill>
            </a:ln>
          </c:spPr>
        </c:majorGridlines>
        <c:title>
          <c:tx>
            <c:rich>
              <a:bodyPr/>
              <a:lstStyle/>
              <a:p>
                <a:pPr>
                  <a:defRPr/>
                </a:pPr>
                <a:r>
                  <a:rPr lang="de-CH" sz="1600" b="0" dirty="0" smtClean="0">
                    <a:latin typeface="Calibri" pitchFamily="34" charset="0"/>
                  </a:rPr>
                  <a:t>Thousand hectares</a:t>
                </a:r>
                <a:endParaRPr lang="de-CH" sz="1600" b="0" dirty="0">
                  <a:latin typeface="Calibri" pitchFamily="34" charset="0"/>
                </a:endParaRPr>
              </a:p>
            </c:rich>
          </c:tx>
          <c:layout>
            <c:manualLayout>
              <c:xMode val="edge"/>
              <c:yMode val="edge"/>
              <c:x val="0.45289822078056902"/>
              <c:y val="0.84172122861603904"/>
            </c:manualLayout>
          </c:layout>
          <c:overlay val="0"/>
        </c:title>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8234752"/>
        <c:crosses val="autoZero"/>
        <c:crossBetween val="between"/>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de-CH" sz="1600" dirty="0"/>
              <a:t>Key </a:t>
            </a:r>
            <a:r>
              <a:rPr lang="de-CH" sz="1600" dirty="0" smtClean="0"/>
              <a:t>permanent </a:t>
            </a:r>
            <a:r>
              <a:rPr lang="de-CH" sz="1600" dirty="0"/>
              <a:t>crops</a:t>
            </a:r>
          </a:p>
        </c:rich>
      </c:tx>
      <c:layout>
        <c:manualLayout>
          <c:xMode val="edge"/>
          <c:yMode val="edge"/>
          <c:x val="0.37721560081666705"/>
          <c:y val="2.86004257785171E-2"/>
        </c:manualLayout>
      </c:layout>
      <c:overlay val="0"/>
    </c:title>
    <c:autoTitleDeleted val="0"/>
    <c:plotArea>
      <c:layout>
        <c:manualLayout>
          <c:layoutTarget val="inner"/>
          <c:xMode val="edge"/>
          <c:yMode val="edge"/>
          <c:x val="0.39653706907345393"/>
          <c:y val="0.16273905001546374"/>
          <c:w val="0.51614574701171634"/>
          <c:h val="0.54024928161135244"/>
        </c:manualLayout>
      </c:layout>
      <c:barChart>
        <c:barDir val="bar"/>
        <c:grouping val="clustered"/>
        <c:varyColors val="0"/>
        <c:ser>
          <c:idx val="0"/>
          <c:order val="0"/>
          <c:tx>
            <c:strRef>
              <c:f>Sheet1!$B$1</c:f>
              <c:strCache>
                <c:ptCount val="1"/>
                <c:pt idx="0">
                  <c:v>Area [ha]</c:v>
                </c:pt>
              </c:strCache>
            </c:strRef>
          </c:tx>
          <c:spPr>
            <a:solidFill>
              <a:srgbClr val="A80000"/>
            </a:solidFill>
          </c:spPr>
          <c:invertIfNegative val="0"/>
          <c:dLbls>
            <c:numFmt formatCode="#,##0.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Citrus fruit</c:v>
                </c:pt>
                <c:pt idx="1">
                  <c:v>Berries</c:v>
                </c:pt>
                <c:pt idx="2">
                  <c:v>Nuts</c:v>
                </c:pt>
                <c:pt idx="3">
                  <c:v>Grapes</c:v>
                </c:pt>
                <c:pt idx="4">
                  <c:v>Temperate fruit</c:v>
                </c:pt>
              </c:strCache>
            </c:strRef>
          </c:cat>
          <c:val>
            <c:numRef>
              <c:f>Sheet1!$B$2:$B$6</c:f>
              <c:numCache>
                <c:formatCode>#,##0</c:formatCode>
                <c:ptCount val="5"/>
                <c:pt idx="0">
                  <c:v>7527.5576799999999</c:v>
                </c:pt>
                <c:pt idx="1">
                  <c:v>8067.5858099999996</c:v>
                </c:pt>
                <c:pt idx="2">
                  <c:v>9462.5512999999992</c:v>
                </c:pt>
                <c:pt idx="3">
                  <c:v>15994.14876</c:v>
                </c:pt>
                <c:pt idx="4">
                  <c:v>19320.730950000005</c:v>
                </c:pt>
              </c:numCache>
            </c:numRef>
          </c:val>
        </c:ser>
        <c:dLbls>
          <c:dLblPos val="outEnd"/>
          <c:showLegendKey val="0"/>
          <c:showVal val="1"/>
          <c:showCatName val="0"/>
          <c:showSerName val="0"/>
          <c:showPercent val="0"/>
          <c:showBubbleSize val="0"/>
        </c:dLbls>
        <c:gapWidth val="36"/>
        <c:overlap val="2"/>
        <c:axId val="268236800"/>
        <c:axId val="271273920"/>
      </c:barChart>
      <c:catAx>
        <c:axId val="268236800"/>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71273920"/>
        <c:crosses val="autoZero"/>
        <c:auto val="1"/>
        <c:lblAlgn val="ctr"/>
        <c:lblOffset val="100"/>
        <c:noMultiLvlLbl val="0"/>
      </c:catAx>
      <c:valAx>
        <c:axId val="271273920"/>
        <c:scaling>
          <c:orientation val="minMax"/>
        </c:scaling>
        <c:delete val="0"/>
        <c:axPos val="b"/>
        <c:majorGridlines>
          <c:spPr>
            <a:ln>
              <a:solidFill>
                <a:srgbClr val="4F81BD"/>
              </a:solidFill>
            </a:ln>
          </c:spPr>
        </c:majorGridlines>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68236800"/>
        <c:crosses val="autoZero"/>
        <c:crossBetween val="between"/>
        <c:majorUnit val="10000"/>
        <c:dispUnits>
          <c:builtInUnit val="thousands"/>
          <c:dispUnitsLbl>
            <c:layout>
              <c:manualLayout>
                <c:xMode val="edge"/>
                <c:yMode val="edge"/>
                <c:x val="0.38409530088642252"/>
                <c:y val="0.85375903650455842"/>
              </c:manualLayout>
            </c:layout>
            <c:tx>
              <c:rich>
                <a:bodyPr/>
                <a:lstStyle/>
                <a:p>
                  <a:pPr>
                    <a:defRPr sz="1600" b="0">
                      <a:latin typeface="Calibri" pitchFamily="34" charset="0"/>
                    </a:defRPr>
                  </a:pPr>
                  <a:r>
                    <a:rPr lang="en-US" sz="1600" b="0" dirty="0" smtClean="0">
                      <a:latin typeface="Calibri" pitchFamily="34" charset="0"/>
                    </a:rPr>
                    <a:t>Thousand hectares</a:t>
                  </a:r>
                  <a:endParaRPr lang="en-US" sz="16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Oceania: Organic agricultural land by country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2.7561871093145392E-2"/>
          <c:y val="1.441535371365691E-2"/>
        </c:manualLayout>
      </c:layout>
      <c:overlay val="0"/>
    </c:title>
    <c:autoTitleDeleted val="0"/>
    <c:plotArea>
      <c:layout>
        <c:manualLayout>
          <c:layoutTarget val="inner"/>
          <c:xMode val="edge"/>
          <c:yMode val="edge"/>
          <c:x val="0.29726682790231285"/>
          <c:y val="0.16498571106244514"/>
          <c:w val="0.63267542922581255"/>
          <c:h val="0.70658293922369808"/>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Tabelle1!$A$2:$A$12</c:f>
              <c:strCache>
                <c:ptCount val="11"/>
                <c:pt idx="0">
                  <c:v>Cook Islands (2012)</c:v>
                </c:pt>
                <c:pt idx="1">
                  <c:v>Niue (2012)</c:v>
                </c:pt>
                <c:pt idx="2">
                  <c:v>Tonga</c:v>
                </c:pt>
                <c:pt idx="3">
                  <c:v>Solomon Islands (2012)</c:v>
                </c:pt>
                <c:pt idx="4">
                  <c:v>Fiji</c:v>
                </c:pt>
                <c:pt idx="5">
                  <c:v>French Polynesia</c:v>
                </c:pt>
                <c:pt idx="6">
                  <c:v>Vanuatu</c:v>
                </c:pt>
                <c:pt idx="7">
                  <c:v>Papua New Guinea</c:v>
                </c:pt>
                <c:pt idx="8">
                  <c:v>Samoa (2012)</c:v>
                </c:pt>
                <c:pt idx="9">
                  <c:v>New Zealand (2012)</c:v>
                </c:pt>
                <c:pt idx="10">
                  <c:v>Australia</c:v>
                </c:pt>
              </c:strCache>
            </c:strRef>
          </c:cat>
          <c:val>
            <c:numRef>
              <c:f>Tabelle1!$B$2:$B$12</c:f>
              <c:numCache>
                <c:formatCode>#,##0</c:formatCode>
                <c:ptCount val="11"/>
                <c:pt idx="0">
                  <c:v>20</c:v>
                </c:pt>
                <c:pt idx="1">
                  <c:v>61.3</c:v>
                </c:pt>
                <c:pt idx="2">
                  <c:v>398</c:v>
                </c:pt>
                <c:pt idx="3">
                  <c:v>1307</c:v>
                </c:pt>
                <c:pt idx="4">
                  <c:v>2164</c:v>
                </c:pt>
                <c:pt idx="5">
                  <c:v>2469</c:v>
                </c:pt>
                <c:pt idx="6">
                  <c:v>4106.2</c:v>
                </c:pt>
                <c:pt idx="7">
                  <c:v>20939</c:v>
                </c:pt>
                <c:pt idx="8">
                  <c:v>33515</c:v>
                </c:pt>
                <c:pt idx="9">
                  <c:v>106753</c:v>
                </c:pt>
                <c:pt idx="10">
                  <c:v>17150000.000000004</c:v>
                </c:pt>
              </c:numCache>
            </c:numRef>
          </c:val>
        </c:ser>
        <c:dLbls>
          <c:dLblPos val="outEnd"/>
          <c:showLegendKey val="0"/>
          <c:showVal val="1"/>
          <c:showCatName val="0"/>
          <c:showSerName val="0"/>
          <c:showPercent val="0"/>
          <c:showBubbleSize val="0"/>
        </c:dLbls>
        <c:gapWidth val="34"/>
        <c:axId val="280507904"/>
        <c:axId val="271281536"/>
      </c:barChart>
      <c:catAx>
        <c:axId val="28050790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71281536"/>
        <c:crosses val="autoZero"/>
        <c:auto val="1"/>
        <c:lblAlgn val="ctr"/>
        <c:lblOffset val="100"/>
        <c:tickLblSkip val="1"/>
        <c:noMultiLvlLbl val="0"/>
      </c:catAx>
      <c:valAx>
        <c:axId val="271281536"/>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8050790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Oceania: Development of organic agricultural land 2000-2013</a:t>
            </a:r>
          </a:p>
          <a:p>
            <a:pPr algn="l">
              <a:defRPr/>
            </a:pPr>
            <a:r>
              <a:rPr lang="de-CH" sz="1200" b="0" dirty="0" smtClean="0">
                <a:effectLst/>
                <a:latin typeface="Calibri" pitchFamily="34" charset="0"/>
              </a:rPr>
              <a:t>Source: FiBL-IFOAM-SOEL 2002-2015</a:t>
            </a:r>
            <a:endParaRPr lang="de-CH" sz="1200" b="0" dirty="0">
              <a:effectLst/>
              <a:latin typeface="Calibri" pitchFamily="34" charset="0"/>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2857290654575551"/>
          <c:y val="0.20509593302418452"/>
          <c:w val="0.87142709345424452"/>
          <c:h val="0.62947115465100534"/>
        </c:manualLayout>
      </c:layout>
      <c:barChart>
        <c:barDir val="col"/>
        <c:grouping val="clustered"/>
        <c:varyColors val="0"/>
        <c:ser>
          <c:idx val="0"/>
          <c:order val="0"/>
          <c:tx>
            <c:strRef>
              <c:f>Sheet1!$B$1</c:f>
              <c:strCache>
                <c:ptCount val="1"/>
                <c:pt idx="0">
                  <c:v>Series 1</c:v>
                </c:pt>
              </c:strCache>
            </c:strRef>
          </c:tx>
          <c:spPr>
            <a:solidFill>
              <a:srgbClr val="4F81BD"/>
            </a:solidFill>
          </c:spPr>
          <c:invertIfNegative val="0"/>
          <c:dLbls>
            <c:numFmt formatCode="#,##0.00" sourceLinked="0"/>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Sheet1!$B$2:$B$15</c:f>
              <c:numCache>
                <c:formatCode>#,##0</c:formatCode>
                <c:ptCount val="14"/>
                <c:pt idx="0">
                  <c:v>5310157</c:v>
                </c:pt>
                <c:pt idx="1">
                  <c:v>5310157</c:v>
                </c:pt>
                <c:pt idx="2">
                  <c:v>6252546</c:v>
                </c:pt>
                <c:pt idx="3">
                  <c:v>11300563</c:v>
                </c:pt>
                <c:pt idx="4">
                  <c:v>12175472</c:v>
                </c:pt>
                <c:pt idx="5">
                  <c:v>11813754</c:v>
                </c:pt>
                <c:pt idx="6">
                  <c:v>12431820</c:v>
                </c:pt>
                <c:pt idx="7">
                  <c:v>12074550</c:v>
                </c:pt>
                <c:pt idx="8">
                  <c:v>12110667</c:v>
                </c:pt>
                <c:pt idx="9">
                  <c:v>12152105.800000001</c:v>
                </c:pt>
                <c:pt idx="10">
                  <c:v>12145031.4</c:v>
                </c:pt>
                <c:pt idx="11">
                  <c:v>12185840.779999999</c:v>
                </c:pt>
                <c:pt idx="12">
                  <c:v>12164315.540000001</c:v>
                </c:pt>
                <c:pt idx="13">
                  <c:v>17321732.500000004</c:v>
                </c:pt>
              </c:numCache>
            </c:numRef>
          </c:val>
        </c:ser>
        <c:dLbls>
          <c:dLblPos val="outEnd"/>
          <c:showLegendKey val="0"/>
          <c:showVal val="1"/>
          <c:showCatName val="0"/>
          <c:showSerName val="0"/>
          <c:showPercent val="0"/>
          <c:showBubbleSize val="0"/>
        </c:dLbls>
        <c:gapWidth val="37"/>
        <c:axId val="280323584"/>
        <c:axId val="271284416"/>
      </c:barChart>
      <c:catAx>
        <c:axId val="28032358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71284416"/>
        <c:crosses val="autoZero"/>
        <c:auto val="1"/>
        <c:lblAlgn val="ctr"/>
        <c:lblOffset val="100"/>
        <c:noMultiLvlLbl val="0"/>
      </c:catAx>
      <c:valAx>
        <c:axId val="271284416"/>
        <c:scaling>
          <c:orientation val="minMax"/>
        </c:scaling>
        <c:delete val="0"/>
        <c:axPos val="l"/>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80323584"/>
        <c:crosses val="autoZero"/>
        <c:crossBetween val="between"/>
        <c:dispUnits>
          <c:builtInUnit val="millions"/>
          <c:dispUnitsLbl>
            <c:layout>
              <c:manualLayout>
                <c:xMode val="edge"/>
                <c:yMode val="edge"/>
                <c:x val="1.5610155996977222E-2"/>
                <c:y val="0.37904920762228861"/>
              </c:manualLayout>
            </c:layout>
            <c:tx>
              <c:rich>
                <a:bodyPr/>
                <a:lstStyle/>
                <a:p>
                  <a:pPr>
                    <a:defRPr/>
                  </a:pPr>
                  <a:r>
                    <a:rPr lang="de-CH" b="0" dirty="0" smtClean="0">
                      <a:latin typeface="Calibri" pitchFamily="34" charset="0"/>
                    </a:rPr>
                    <a:t>Million</a:t>
                  </a:r>
                  <a:r>
                    <a:rPr lang="de-CH" b="0" baseline="0" dirty="0" smtClean="0">
                      <a:latin typeface="Calibri" pitchFamily="34" charset="0"/>
                    </a:rPr>
                    <a:t> </a:t>
                  </a:r>
                  <a:r>
                    <a:rPr lang="de-CH" b="0" dirty="0" smtClean="0">
                      <a:latin typeface="Calibri" pitchFamily="34" charset="0"/>
                    </a:rPr>
                    <a:t>hectares</a:t>
                  </a:r>
                  <a:endParaRPr lang="de-CH"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Oceania: Share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2.8222222222222211E-2"/>
          <c:y val="1.2157287304812829E-2"/>
        </c:manualLayout>
      </c:layout>
      <c:overlay val="0"/>
    </c:title>
    <c:autoTitleDeleted val="0"/>
    <c:plotArea>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Tabelle1!$A$2:$A$12</c:f>
              <c:strCache>
                <c:ptCount val="11"/>
                <c:pt idx="0">
                  <c:v>Fiji</c:v>
                </c:pt>
                <c:pt idx="1">
                  <c:v>Cook Islands (2012)</c:v>
                </c:pt>
                <c:pt idx="2">
                  <c:v>New Zealand (2012)</c:v>
                </c:pt>
                <c:pt idx="3">
                  <c:v>Niue (2012)</c:v>
                </c:pt>
                <c:pt idx="4">
                  <c:v>Tonga</c:v>
                </c:pt>
                <c:pt idx="5">
                  <c:v>Solomon Islands (2012)</c:v>
                </c:pt>
                <c:pt idx="6">
                  <c:v>Papua New Guinea</c:v>
                </c:pt>
                <c:pt idx="7">
                  <c:v>Vanuatu</c:v>
                </c:pt>
                <c:pt idx="8">
                  <c:v>Australia</c:v>
                </c:pt>
                <c:pt idx="9">
                  <c:v>French Polynesia</c:v>
                </c:pt>
                <c:pt idx="10">
                  <c:v>Samoa (2012)</c:v>
                </c:pt>
              </c:strCache>
            </c:strRef>
          </c:cat>
          <c:val>
            <c:numRef>
              <c:f>Tabelle1!$B$2:$B$12</c:f>
              <c:numCache>
                <c:formatCode>0.0%</c:formatCode>
                <c:ptCount val="11"/>
                <c:pt idx="0">
                  <c:v>5.1770334928229666E-3</c:v>
                </c:pt>
                <c:pt idx="1">
                  <c:v>6.6666666666666671E-3</c:v>
                </c:pt>
                <c:pt idx="2">
                  <c:v>9.2909486510008698E-3</c:v>
                </c:pt>
                <c:pt idx="3">
                  <c:v>1.226E-2</c:v>
                </c:pt>
                <c:pt idx="4">
                  <c:v>1.2838709677419355E-2</c:v>
                </c:pt>
                <c:pt idx="5">
                  <c:v>1.555952380952381E-2</c:v>
                </c:pt>
                <c:pt idx="6">
                  <c:v>1.8207826086956522E-2</c:v>
                </c:pt>
                <c:pt idx="7">
                  <c:v>2.1958288770053475E-2</c:v>
                </c:pt>
                <c:pt idx="8">
                  <c:v>4.1928567412090598E-2</c:v>
                </c:pt>
                <c:pt idx="9">
                  <c:v>5.548314606741573E-2</c:v>
                </c:pt>
                <c:pt idx="10">
                  <c:v>0.11799999999999999</c:v>
                </c:pt>
              </c:numCache>
            </c:numRef>
          </c:val>
        </c:ser>
        <c:dLbls>
          <c:dLblPos val="outEnd"/>
          <c:showLegendKey val="0"/>
          <c:showVal val="1"/>
          <c:showCatName val="0"/>
          <c:showSerName val="0"/>
          <c:showPercent val="0"/>
          <c:showBubbleSize val="0"/>
        </c:dLbls>
        <c:gapWidth val="62"/>
        <c:axId val="280458752"/>
        <c:axId val="271303808"/>
      </c:barChart>
      <c:catAx>
        <c:axId val="280458752"/>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71303808"/>
        <c:crosses val="autoZero"/>
        <c:auto val="1"/>
        <c:lblAlgn val="ctr"/>
        <c:lblOffset val="100"/>
        <c:tickLblSkip val="1"/>
        <c:noMultiLvlLbl val="0"/>
      </c:catAx>
      <c:valAx>
        <c:axId val="271303808"/>
        <c:scaling>
          <c:orientation val="minMax"/>
        </c:scaling>
        <c:delete val="0"/>
        <c:axPos val="b"/>
        <c:majorGridlines>
          <c:spPr>
            <a:ln>
              <a:solidFill>
                <a:srgbClr val="4F81BD"/>
              </a:solidFill>
            </a:ln>
          </c:spPr>
        </c:majorGridlines>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80458752"/>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anose="020F0502020204030204" pitchFamily="34" charset="0"/>
              </a:rPr>
              <a:t>Oceania: Use of organic agricultural land 2013</a:t>
            </a:r>
          </a:p>
          <a:p>
            <a:pPr algn="l">
              <a:defRPr/>
            </a:pPr>
            <a:r>
              <a:rPr lang="de-CH" sz="120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1.8238147318926416E-2"/>
          <c:y val="7.6861444950960065E-3"/>
        </c:manualLayout>
      </c:layout>
      <c:overlay val="1"/>
    </c:title>
    <c:autoTitleDeleted val="0"/>
    <c:plotArea>
      <c:layout>
        <c:manualLayout>
          <c:layoutTarget val="inner"/>
          <c:xMode val="edge"/>
          <c:yMode val="edge"/>
          <c:x val="0.13152656593983306"/>
          <c:y val="0.28519694609196033"/>
          <c:w val="0.41675284384694938"/>
          <c:h val="0.68305084745762712"/>
        </c:manualLayout>
      </c:layout>
      <c:pieChart>
        <c:varyColors val="1"/>
        <c:ser>
          <c:idx val="0"/>
          <c:order val="0"/>
          <c:tx>
            <c:strRef>
              <c:f>Sheet1!$A$2</c:f>
              <c:strCache>
                <c:ptCount val="1"/>
                <c:pt idx="0">
                  <c:v>Hectares</c:v>
                </c:pt>
              </c:strCache>
            </c:strRef>
          </c:tx>
          <c:spPr>
            <a:solidFill>
              <a:srgbClr val="506DA2"/>
            </a:solidFill>
            <a:ln w="10138">
              <a:solidFill>
                <a:srgbClr val="FFFFFF"/>
              </a:solidFill>
            </a:ln>
          </c:spPr>
          <c:dPt>
            <c:idx val="0"/>
            <c:bubble3D val="0"/>
            <c:spPr>
              <a:solidFill>
                <a:srgbClr val="008000"/>
              </a:solidFill>
              <a:ln w="10138">
                <a:solidFill>
                  <a:srgbClr val="FFFFFF"/>
                </a:solidFill>
              </a:ln>
            </c:spPr>
          </c:dPt>
          <c:dPt>
            <c:idx val="1"/>
            <c:bubble3D val="0"/>
          </c:dPt>
          <c:dLbls>
            <c:dLbl>
              <c:idx val="0"/>
              <c:layout>
                <c:manualLayout>
                  <c:x val="0.16347805031464036"/>
                  <c:y val="-0.10073006417194527"/>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numFmt formatCode="0%" sourceLinked="0"/>
            <c:spPr>
              <a:noFill/>
              <a:ln w="10138">
                <a:noFill/>
              </a:ln>
            </c:spPr>
            <c:txPr>
              <a:bodyPr/>
              <a:lstStyle/>
              <a:p>
                <a:pPr>
                  <a:defRPr sz="1799" b="0" i="0" u="none" strike="noStrike" baseline="0">
                    <a:solidFill>
                      <a:schemeClr val="tx1"/>
                    </a:solidFill>
                    <a:latin typeface="Calibri" pitchFamily="34" charset="0"/>
                    <a:ea typeface="Arial"/>
                    <a:cs typeface="Arial"/>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Sheet1!$B$1:$G$1</c:f>
              <c:strCache>
                <c:ptCount val="2"/>
                <c:pt idx="0">
                  <c:v>Permanent grassland (ha)</c:v>
                </c:pt>
                <c:pt idx="1">
                  <c:v>Agricultural land, no details (ha)</c:v>
                </c:pt>
              </c:strCache>
            </c:strRef>
          </c:cat>
          <c:val>
            <c:numRef>
              <c:f>Sheet1!$B$2:$G$2</c:f>
              <c:numCache>
                <c:formatCode>General</c:formatCode>
                <c:ptCount val="2"/>
                <c:pt idx="0" formatCode="#,##0">
                  <c:v>16.7</c:v>
                </c:pt>
                <c:pt idx="1">
                  <c:v>0.60000000000000142</c:v>
                </c:pt>
              </c:numCache>
            </c:numRef>
          </c:val>
        </c:ser>
        <c:dLbls>
          <c:showLegendKey val="0"/>
          <c:showVal val="0"/>
          <c:showCatName val="0"/>
          <c:showSerName val="0"/>
          <c:showPercent val="1"/>
          <c:showBubbleSize val="0"/>
          <c:showLeaderLines val="0"/>
        </c:dLbls>
        <c:firstSliceAng val="0"/>
      </c:pieChart>
      <c:spPr>
        <a:noFill/>
        <a:ln w="25382">
          <a:noFill/>
        </a:ln>
      </c:spPr>
    </c:plotArea>
    <c:legend>
      <c:legendPos val="r"/>
      <c:layout>
        <c:manualLayout>
          <c:xMode val="edge"/>
          <c:yMode val="edge"/>
          <c:x val="0.60629865376747505"/>
          <c:y val="0.36703468831844449"/>
          <c:w val="0.38486469486416602"/>
          <c:h val="0.255599334730091"/>
        </c:manualLayout>
      </c:layout>
      <c:overlay val="0"/>
      <c:spPr>
        <a:noFill/>
        <a:ln w="10138">
          <a:noFill/>
        </a:ln>
      </c:spPr>
      <c:txPr>
        <a:bodyPr/>
        <a:lstStyle/>
        <a:p>
          <a:pPr>
            <a:defRPr sz="1799" b="0" i="0" u="none" strike="noStrike" baseline="0">
              <a:solidFill>
                <a:schemeClr val="tx1"/>
              </a:solidFill>
              <a:latin typeface="Calibri" pitchFamily="34" charset="0"/>
              <a:ea typeface="Arial"/>
              <a:cs typeface="Arial"/>
            </a:defRPr>
          </a:pPr>
          <a:endParaRPr lang="de-DE"/>
        </a:p>
      </c:txPr>
    </c:legend>
    <c:plotVisOnly val="1"/>
    <c:dispBlanksAs val="zero"/>
    <c:showDLblsOverMax val="0"/>
  </c:chart>
  <c:spPr>
    <a:noFill/>
    <a:ln>
      <a:noFill/>
    </a:ln>
  </c:spPr>
  <c:txPr>
    <a:bodyPr/>
    <a:lstStyle/>
    <a:p>
      <a:pPr>
        <a:defRPr sz="808" b="0" i="0" u="none" strike="noStrike" baseline="0">
          <a:solidFill>
            <a:schemeClr val="tx1"/>
          </a:solidFill>
          <a:latin typeface="Arial"/>
          <a:ea typeface="Arial"/>
          <a:cs typeface="Arial"/>
        </a:defRPr>
      </a:pPr>
      <a:endParaRPr lang="de-DE"/>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dirty="0" smtClean="0">
                <a:effectLst/>
                <a:latin typeface="Calibri" pitchFamily="34" charset="0"/>
              </a:rPr>
              <a:t>Africa: Use of organic agricultural land</a:t>
            </a:r>
            <a:r>
              <a:rPr lang="de-CH" sz="2000" baseline="0" dirty="0" smtClean="0">
                <a:effectLst/>
                <a:latin typeface="Calibri" pitchFamily="34" charset="0"/>
              </a:rPr>
              <a:t> 2013</a:t>
            </a:r>
            <a:endParaRPr lang="de-CH" sz="2000" dirty="0" smtClean="0">
              <a:effectLst/>
              <a:latin typeface="Calibri" pitchFamily="34" charset="0"/>
            </a:endParaRPr>
          </a:p>
          <a:p>
            <a:pPr algn="l">
              <a:defRPr/>
            </a:pPr>
            <a:r>
              <a:rPr lang="en-US" sz="1200" b="0" dirty="0" smtClean="0">
                <a:effectLst/>
                <a:latin typeface="Calibri" pitchFamily="34" charset="0"/>
              </a:rPr>
              <a:t>Source: FiBL-IFOAM Survey 2015; based on information from the private sector, certifiers, and governments.</a:t>
            </a:r>
          </a:p>
          <a:p>
            <a:pPr algn="l">
              <a:defRPr/>
            </a:pPr>
            <a:endParaRPr lang="en-US" sz="1200" b="0" dirty="0" smtClean="0">
              <a:effectLst/>
              <a:latin typeface="Calibri" pitchFamily="34" charset="0"/>
            </a:endParaRPr>
          </a:p>
          <a:p>
            <a:pPr algn="l">
              <a:defRPr/>
            </a:pPr>
            <a:r>
              <a:rPr lang="en-US" sz="1800" b="0" dirty="0" smtClean="0">
                <a:effectLst/>
                <a:latin typeface="Calibri" pitchFamily="34" charset="0"/>
              </a:rPr>
              <a:t>Land use types 2013</a:t>
            </a:r>
            <a:endParaRPr lang="en-US" sz="1800" b="0" dirty="0">
              <a:latin typeface="Calibri" pitchFamily="34" charset="0"/>
            </a:endParaRPr>
          </a:p>
        </c:rich>
      </c:tx>
      <c:layout>
        <c:manualLayout>
          <c:xMode val="edge"/>
          <c:yMode val="edge"/>
          <c:x val="4.5234172484507451E-2"/>
          <c:y val="3.5650572669447968E-2"/>
        </c:manualLayout>
      </c:layout>
      <c:overlay val="0"/>
    </c:title>
    <c:autoTitleDeleted val="0"/>
    <c:plotArea>
      <c:layout>
        <c:manualLayout>
          <c:layoutTarget val="inner"/>
          <c:xMode val="edge"/>
          <c:yMode val="edge"/>
          <c:x val="0.19611573413933769"/>
          <c:y val="0.30419116528671897"/>
          <c:w val="0.482937660557477"/>
          <c:h val="0.53430018317393868"/>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A80000"/>
              </a:solidFill>
              <a:ln>
                <a:solidFill>
                  <a:schemeClr val="bg1"/>
                </a:solidFill>
              </a:ln>
            </c:spPr>
          </c:dPt>
          <c:dPt>
            <c:idx val="1"/>
            <c:bubble3D val="0"/>
            <c:spPr>
              <a:solidFill>
                <a:srgbClr val="DEA900"/>
              </a:solidFill>
              <a:ln>
                <a:solidFill>
                  <a:schemeClr val="bg1"/>
                </a:solidFill>
              </a:ln>
            </c:spPr>
          </c:dPt>
          <c:dPt>
            <c:idx val="2"/>
            <c:bubble3D val="0"/>
            <c:spPr>
              <a:solidFill>
                <a:srgbClr val="008000"/>
              </a:solidFill>
              <a:ln>
                <a:solidFill>
                  <a:schemeClr val="bg1"/>
                </a:solidFill>
              </a:ln>
            </c:spPr>
          </c:dPt>
          <c:dPt>
            <c:idx val="3"/>
            <c:bubble3D val="0"/>
            <c:spPr>
              <a:solidFill>
                <a:srgbClr val="A8CD4E"/>
              </a:solidFill>
              <a:ln>
                <a:solidFill>
                  <a:schemeClr val="bg1"/>
                </a:solidFill>
              </a:ln>
            </c:spPr>
          </c:dPt>
          <c:dPt>
            <c:idx val="4"/>
            <c:bubble3D val="0"/>
            <c:spPr>
              <a:solidFill>
                <a:srgbClr val="4F81BD"/>
              </a:solidFill>
              <a:ln>
                <a:solidFill>
                  <a:schemeClr val="bg1"/>
                </a:solidFill>
              </a:ln>
            </c:spPr>
          </c:dPt>
          <c:dLbls>
            <c:dLbl>
              <c:idx val="1"/>
              <c:layout>
                <c:manualLayout>
                  <c:x val="0.12211182096069055"/>
                  <c:y val="1.2163399469024514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2.9992377078064354E-2"/>
                  <c:y val="4.8653597876098055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6.4269379452995146E-3"/>
                  <c:y val="-2.229956569321161E-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Permanent crops</c:v>
                </c:pt>
                <c:pt idx="1">
                  <c:v>Arable land crops</c:v>
                </c:pt>
                <c:pt idx="2">
                  <c:v>Perm. grassland</c:v>
                </c:pt>
                <c:pt idx="3">
                  <c:v>Other agr. land</c:v>
                </c:pt>
                <c:pt idx="4">
                  <c:v>No details</c:v>
                </c:pt>
              </c:strCache>
            </c:strRef>
          </c:cat>
          <c:val>
            <c:numRef>
              <c:f>Sheet1!$B$2:$B$6</c:f>
              <c:numCache>
                <c:formatCode>#,##0</c:formatCode>
                <c:ptCount val="5"/>
                <c:pt idx="0">
                  <c:v>574837.63589999976</c:v>
                </c:pt>
                <c:pt idx="1">
                  <c:v>226225.20300000004</c:v>
                </c:pt>
                <c:pt idx="2">
                  <c:v>64414.525000000001</c:v>
                </c:pt>
                <c:pt idx="3">
                  <c:v>9518.219000000001</c:v>
                </c:pt>
                <c:pt idx="4">
                  <c:v>347378.3456</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en-US" dirty="0" smtClean="0"/>
              <a:t>Key </a:t>
            </a:r>
            <a:r>
              <a:rPr lang="en-US" dirty="0"/>
              <a:t>arable crops</a:t>
            </a:r>
          </a:p>
        </c:rich>
      </c:tx>
      <c:layout>
        <c:manualLayout>
          <c:xMode val="edge"/>
          <c:yMode val="edge"/>
          <c:x val="0.42181287398514827"/>
          <c:y val="2.8600416493666157E-2"/>
        </c:manualLayout>
      </c:layout>
      <c:overlay val="0"/>
    </c:title>
    <c:autoTitleDeleted val="0"/>
    <c:plotArea>
      <c:layout>
        <c:manualLayout>
          <c:layoutTarget val="inner"/>
          <c:xMode val="edge"/>
          <c:yMode val="edge"/>
          <c:x val="0.42130767213851622"/>
          <c:y val="0.17299794661190962"/>
          <c:w val="0.46452326550487411"/>
          <c:h val="0.54024928161135244"/>
        </c:manualLayout>
      </c:layout>
      <c:barChart>
        <c:barDir val="bar"/>
        <c:grouping val="clustered"/>
        <c:varyColors val="0"/>
        <c:ser>
          <c:idx val="0"/>
          <c:order val="0"/>
          <c:tx>
            <c:strRef>
              <c:f>Sheet1!$A$1</c:f>
              <c:strCache>
                <c:ptCount val="1"/>
                <c:pt idx="0">
                  <c:v>Africa: Key arable crops</c:v>
                </c:pt>
              </c:strCache>
            </c:strRef>
          </c:tx>
          <c:spPr>
            <a:solidFill>
              <a:srgbClr val="DEA900"/>
            </a:solidFill>
          </c:spPr>
          <c:invertIfNegative val="0"/>
          <c:dLbls>
            <c:numFmt formatCode="#,##0.00" sourceLinked="0"/>
            <c:spPr>
              <a:noFill/>
              <a:ln>
                <a:noFill/>
              </a:ln>
              <a:effectLst/>
            </c:spPr>
            <c:txPr>
              <a:bodyPr/>
              <a:lstStyle/>
              <a:p>
                <a:pPr>
                  <a:defRPr sz="16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Vegetables</c:v>
                </c:pt>
                <c:pt idx="1">
                  <c:v>Cereals</c:v>
                </c:pt>
                <c:pt idx="2">
                  <c:v>Medicinal plants</c:v>
                </c:pt>
                <c:pt idx="3">
                  <c:v>Textile crops</c:v>
                </c:pt>
                <c:pt idx="4">
                  <c:v>Oilseeds</c:v>
                </c:pt>
              </c:strCache>
            </c:strRef>
          </c:cat>
          <c:val>
            <c:numRef>
              <c:f>Sheet1!$B$2:$B$6</c:f>
              <c:numCache>
                <c:formatCode>#,##0</c:formatCode>
                <c:ptCount val="5"/>
                <c:pt idx="0">
                  <c:v>5986.0019999999995</c:v>
                </c:pt>
                <c:pt idx="1">
                  <c:v>6531.3230000000003</c:v>
                </c:pt>
                <c:pt idx="2">
                  <c:v>22907.744699999999</c:v>
                </c:pt>
                <c:pt idx="3">
                  <c:v>64134.83</c:v>
                </c:pt>
                <c:pt idx="4">
                  <c:v>114739.765</c:v>
                </c:pt>
              </c:numCache>
            </c:numRef>
          </c:val>
        </c:ser>
        <c:dLbls>
          <c:showLegendKey val="0"/>
          <c:showVal val="0"/>
          <c:showCatName val="0"/>
          <c:showSerName val="0"/>
          <c:showPercent val="0"/>
          <c:showBubbleSize val="0"/>
        </c:dLbls>
        <c:gapWidth val="36"/>
        <c:overlap val="2"/>
        <c:axId val="255425024"/>
        <c:axId val="254930304"/>
      </c:barChart>
      <c:catAx>
        <c:axId val="255425024"/>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54930304"/>
        <c:crosses val="autoZero"/>
        <c:auto val="1"/>
        <c:lblAlgn val="ctr"/>
        <c:lblOffset val="100"/>
        <c:noMultiLvlLbl val="0"/>
      </c:catAx>
      <c:valAx>
        <c:axId val="254930304"/>
        <c:scaling>
          <c:orientation val="minMax"/>
          <c:min val="0"/>
        </c:scaling>
        <c:delete val="0"/>
        <c:axPos val="b"/>
        <c:majorGridlines>
          <c:spPr>
            <a:ln>
              <a:solidFill>
                <a:srgbClr val="4F81BD"/>
              </a:solidFill>
            </a:ln>
          </c:spPr>
        </c:majorGridlines>
        <c:title>
          <c:tx>
            <c:rich>
              <a:bodyPr/>
              <a:lstStyle/>
              <a:p>
                <a:pPr>
                  <a:defRPr/>
                </a:pPr>
                <a:r>
                  <a:rPr lang="de-CH" sz="1600" b="0" dirty="0" smtClean="0">
                    <a:latin typeface="Calibri" pitchFamily="34" charset="0"/>
                  </a:rPr>
                  <a:t>Thousand hectares</a:t>
                </a:r>
                <a:endParaRPr lang="de-CH" sz="1600" b="0" dirty="0">
                  <a:latin typeface="Calibri" pitchFamily="34" charset="0"/>
                </a:endParaRPr>
              </a:p>
            </c:rich>
          </c:tx>
          <c:layout>
            <c:manualLayout>
              <c:xMode val="edge"/>
              <c:yMode val="edge"/>
              <c:x val="0.46956474917828611"/>
              <c:y val="0.83916082503873324"/>
            </c:manualLayout>
          </c:layout>
          <c:overlay val="0"/>
        </c:title>
        <c:numFmt formatCode="#,##0.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55425024"/>
        <c:crosses val="autoZero"/>
        <c:crossBetween val="between"/>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0">
                <a:latin typeface="Calibri" pitchFamily="34" charset="0"/>
              </a:defRPr>
            </a:pPr>
            <a:r>
              <a:rPr lang="de-CH" sz="1600" dirty="0"/>
              <a:t>Key </a:t>
            </a:r>
            <a:r>
              <a:rPr lang="de-CH" sz="1600" dirty="0" smtClean="0"/>
              <a:t>permanent </a:t>
            </a:r>
            <a:r>
              <a:rPr lang="de-CH" sz="1600" dirty="0"/>
              <a:t>crops</a:t>
            </a:r>
          </a:p>
        </c:rich>
      </c:tx>
      <c:layout>
        <c:manualLayout>
          <c:xMode val="edge"/>
          <c:yMode val="edge"/>
          <c:x val="0.41819541012517358"/>
          <c:y val="2.8600416493666157E-2"/>
        </c:manualLayout>
      </c:layout>
      <c:overlay val="0"/>
    </c:title>
    <c:autoTitleDeleted val="0"/>
    <c:plotArea>
      <c:layout>
        <c:manualLayout>
          <c:layoutTarget val="inner"/>
          <c:xMode val="edge"/>
          <c:yMode val="edge"/>
          <c:x val="0.43113609979751077"/>
          <c:y val="0.16273905001546374"/>
          <c:w val="0.44609034860506414"/>
          <c:h val="0.54024928161135244"/>
        </c:manualLayout>
      </c:layout>
      <c:barChart>
        <c:barDir val="bar"/>
        <c:grouping val="clustered"/>
        <c:varyColors val="0"/>
        <c:ser>
          <c:idx val="0"/>
          <c:order val="0"/>
          <c:tx>
            <c:strRef>
              <c:f>Sheet1!$A$1</c:f>
              <c:strCache>
                <c:ptCount val="1"/>
                <c:pt idx="0">
                  <c:v>Africa: Key permanent crops</c:v>
                </c:pt>
              </c:strCache>
            </c:strRef>
          </c:tx>
          <c:spPr>
            <a:solidFill>
              <a:srgbClr val="A80000"/>
            </a:solidFill>
          </c:spPr>
          <c:invertIfNegative val="0"/>
          <c:dLbls>
            <c:numFmt formatCode="#,##0.00" sourceLinked="0"/>
            <c:spPr>
              <a:noFill/>
              <a:ln>
                <a:noFill/>
              </a:ln>
              <a:effectLst/>
            </c:spPr>
            <c:txPr>
              <a:bodyPr/>
              <a:lstStyle/>
              <a:p>
                <a:pPr>
                  <a:defRPr sz="16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Fruit, tropical/subtrop.</c:v>
                </c:pt>
                <c:pt idx="1">
                  <c:v>Cocoa</c:v>
                </c:pt>
                <c:pt idx="2">
                  <c:v>Nuts</c:v>
                </c:pt>
                <c:pt idx="3">
                  <c:v>Olives</c:v>
                </c:pt>
                <c:pt idx="4">
                  <c:v>Coffee</c:v>
                </c:pt>
              </c:strCache>
            </c:strRef>
          </c:cat>
          <c:val>
            <c:numRef>
              <c:f>Sheet1!$B$2:$B$6</c:f>
              <c:numCache>
                <c:formatCode>#,##0</c:formatCode>
                <c:ptCount val="5"/>
                <c:pt idx="0">
                  <c:v>19898.503000000001</c:v>
                </c:pt>
                <c:pt idx="1">
                  <c:v>23062.862000000001</c:v>
                </c:pt>
                <c:pt idx="2">
                  <c:v>40269.856</c:v>
                </c:pt>
                <c:pt idx="3">
                  <c:v>125349.6</c:v>
                </c:pt>
                <c:pt idx="4">
                  <c:v>201747.99</c:v>
                </c:pt>
              </c:numCache>
            </c:numRef>
          </c:val>
        </c:ser>
        <c:dLbls>
          <c:showLegendKey val="0"/>
          <c:showVal val="0"/>
          <c:showCatName val="0"/>
          <c:showSerName val="0"/>
          <c:showPercent val="0"/>
          <c:showBubbleSize val="0"/>
        </c:dLbls>
        <c:gapWidth val="36"/>
        <c:overlap val="2"/>
        <c:axId val="250031616"/>
        <c:axId val="254933760"/>
      </c:barChart>
      <c:catAx>
        <c:axId val="250031616"/>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54933760"/>
        <c:crosses val="autoZero"/>
        <c:auto val="1"/>
        <c:lblAlgn val="ctr"/>
        <c:lblOffset val="100"/>
        <c:noMultiLvlLbl val="0"/>
      </c:catAx>
      <c:valAx>
        <c:axId val="254933760"/>
        <c:scaling>
          <c:orientation val="minMax"/>
          <c:max val="200000"/>
        </c:scaling>
        <c:delete val="0"/>
        <c:axPos val="b"/>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50031616"/>
        <c:crosses val="autoZero"/>
        <c:crossBetween val="between"/>
        <c:dispUnits>
          <c:builtInUnit val="thousands"/>
          <c:dispUnitsLbl>
            <c:layout>
              <c:manualLayout>
                <c:xMode val="edge"/>
                <c:yMode val="edge"/>
                <c:x val="0.49340932161657175"/>
                <c:y val="0.83916082503873324"/>
              </c:manualLayout>
            </c:layout>
            <c:tx>
              <c:rich>
                <a:bodyPr/>
                <a:lstStyle/>
                <a:p>
                  <a:pPr>
                    <a:defRPr sz="1600" b="0">
                      <a:latin typeface="Calibri" pitchFamily="34" charset="0"/>
                    </a:defRPr>
                  </a:pPr>
                  <a:r>
                    <a:rPr lang="en-US" sz="1600" b="0" dirty="0" smtClean="0">
                      <a:latin typeface="Calibri" pitchFamily="34" charset="0"/>
                    </a:rPr>
                    <a:t>Thousand hectares</a:t>
                  </a:r>
                  <a:endParaRPr lang="en-US" sz="16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i="0" u="none" strike="noStrike" baseline="0" dirty="0" smtClean="0">
                <a:effectLst/>
                <a:latin typeface="Calibri" pitchFamily="34" charset="0"/>
              </a:rPr>
              <a:t>Asia: Development of organic agricultural land 2000 to 2013</a:t>
            </a:r>
          </a:p>
          <a:p>
            <a:pPr algn="l">
              <a:defRPr/>
            </a:pPr>
            <a:r>
              <a:rPr lang="de-CH" sz="1200" b="0" dirty="0" smtClean="0">
                <a:effectLst/>
                <a:latin typeface="Calibri" pitchFamily="34" charset="0"/>
              </a:rPr>
              <a:t>Source: FiBL-IFOAM-SOEL 2002-2015</a:t>
            </a:r>
            <a:endParaRPr lang="de-CH" sz="1200" b="0" dirty="0">
              <a:effectLst/>
              <a:latin typeface="Calibri" pitchFamily="34" charset="0"/>
            </a:endParaRPr>
          </a:p>
        </c:rich>
      </c:tx>
      <c:layout>
        <c:manualLayout>
          <c:xMode val="edge"/>
          <c:yMode val="edge"/>
          <c:x val="2.9270799596962837E-2"/>
          <c:y val="1.4496106216508669E-2"/>
        </c:manualLayout>
      </c:layout>
      <c:overlay val="0"/>
    </c:title>
    <c:autoTitleDeleted val="0"/>
    <c:plotArea>
      <c:layout>
        <c:manualLayout>
          <c:layoutTarget val="inner"/>
          <c:xMode val="edge"/>
          <c:yMode val="edge"/>
          <c:x val="0.12857290654575551"/>
          <c:y val="0.20509593302418452"/>
          <c:w val="0.87142709345424452"/>
          <c:h val="0.62947115465100534"/>
        </c:manualLayout>
      </c:layout>
      <c:barChart>
        <c:barDir val="col"/>
        <c:grouping val="clustered"/>
        <c:varyColors val="0"/>
        <c:ser>
          <c:idx val="0"/>
          <c:order val="0"/>
          <c:tx>
            <c:strRef>
              <c:f>Sheet1!$B$1</c:f>
              <c:strCache>
                <c:ptCount val="1"/>
                <c:pt idx="0">
                  <c:v>Series 1</c:v>
                </c:pt>
              </c:strCache>
            </c:strRef>
          </c:tx>
          <c:spPr>
            <a:solidFill>
              <a:srgbClr val="4F81BD"/>
            </a:solidFill>
          </c:spPr>
          <c:invertIfNegative val="0"/>
          <c:dLbls>
            <c:numFmt formatCode="#,##0.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Sheet1!$B$2:$B$15</c:f>
              <c:numCache>
                <c:formatCode>#,##0</c:formatCode>
                <c:ptCount val="14"/>
                <c:pt idx="0">
                  <c:v>61432.11</c:v>
                </c:pt>
                <c:pt idx="1">
                  <c:v>420099.47000000003</c:v>
                </c:pt>
                <c:pt idx="2">
                  <c:v>429225.67</c:v>
                </c:pt>
                <c:pt idx="3">
                  <c:v>494680.8</c:v>
                </c:pt>
                <c:pt idx="4">
                  <c:v>3781817.8</c:v>
                </c:pt>
                <c:pt idx="5">
                  <c:v>2678703.62</c:v>
                </c:pt>
                <c:pt idx="6">
                  <c:v>3001443.996092</c:v>
                </c:pt>
                <c:pt idx="7">
                  <c:v>2902697.632061</c:v>
                </c:pt>
                <c:pt idx="8">
                  <c:v>3359183.7263400005</c:v>
                </c:pt>
                <c:pt idx="9">
                  <c:v>3580459.4640449993</c:v>
                </c:pt>
                <c:pt idx="10">
                  <c:v>2770429.8087172951</c:v>
                </c:pt>
                <c:pt idx="11">
                  <c:v>3692120.8005250553</c:v>
                </c:pt>
                <c:pt idx="12">
                  <c:v>3218701.1072250544</c:v>
                </c:pt>
                <c:pt idx="13">
                  <c:v>3425938.5190932602</c:v>
                </c:pt>
              </c:numCache>
            </c:numRef>
          </c:val>
        </c:ser>
        <c:dLbls>
          <c:dLblPos val="outEnd"/>
          <c:showLegendKey val="0"/>
          <c:showVal val="1"/>
          <c:showCatName val="0"/>
          <c:showSerName val="0"/>
          <c:showPercent val="0"/>
          <c:showBubbleSize val="0"/>
        </c:dLbls>
        <c:gapWidth val="37"/>
        <c:axId val="255784448"/>
        <c:axId val="255391936"/>
      </c:barChart>
      <c:catAx>
        <c:axId val="255784448"/>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55391936"/>
        <c:crosses val="autoZero"/>
        <c:auto val="1"/>
        <c:lblAlgn val="ctr"/>
        <c:lblOffset val="100"/>
        <c:noMultiLvlLbl val="0"/>
      </c:catAx>
      <c:valAx>
        <c:axId val="255391936"/>
        <c:scaling>
          <c:orientation val="minMax"/>
        </c:scaling>
        <c:delete val="0"/>
        <c:axPos val="l"/>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55784448"/>
        <c:crosses val="autoZero"/>
        <c:crossBetween val="between"/>
        <c:dispUnits>
          <c:builtInUnit val="millions"/>
          <c:dispUnitsLbl>
            <c:layout>
              <c:manualLayout>
                <c:xMode val="edge"/>
                <c:yMode val="edge"/>
                <c:x val="1.5610155996977222E-2"/>
                <c:y val="0.37904920762228861"/>
              </c:manualLayout>
            </c:layout>
            <c:tx>
              <c:rich>
                <a:bodyPr/>
                <a:lstStyle/>
                <a:p>
                  <a:pPr>
                    <a:defRPr/>
                  </a:pPr>
                  <a:r>
                    <a:rPr lang="de-CH" b="0" dirty="0" smtClean="0">
                      <a:latin typeface="Calibri" pitchFamily="34" charset="0"/>
                    </a:rPr>
                    <a:t>Million hectares</a:t>
                  </a:r>
                  <a:endParaRPr lang="de-CH"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223791367722977"/>
          <c:y val="0.12870681509638882"/>
          <c:w val="0.45997282283617935"/>
          <c:h val="0.81431050773825686"/>
        </c:manualLayout>
      </c:layout>
      <c:pieChart>
        <c:varyColors val="1"/>
        <c:ser>
          <c:idx val="0"/>
          <c:order val="0"/>
          <c:tx>
            <c:strRef>
              <c:f>Hoja1!$B$1</c:f>
              <c:strCache>
                <c:ptCount val="1"/>
                <c:pt idx="0">
                  <c:v>Hectares</c:v>
                </c:pt>
              </c:strCache>
            </c:strRef>
          </c:tx>
          <c:dPt>
            <c:idx val="0"/>
            <c:bubble3D val="0"/>
            <c:spPr>
              <a:solidFill>
                <a:srgbClr val="6682B3"/>
              </a:solidFill>
              <a:ln>
                <a:solidFill>
                  <a:srgbClr val="FFFFFF"/>
                </a:solidFill>
              </a:ln>
            </c:spPr>
          </c:dPt>
          <c:dPt>
            <c:idx val="1"/>
            <c:bubble3D val="0"/>
            <c:spPr>
              <a:solidFill>
                <a:srgbClr val="6682B3">
                  <a:alpha val="80000"/>
                </a:srgbClr>
              </a:solidFill>
              <a:ln>
                <a:solidFill>
                  <a:srgbClr val="FFFFFF"/>
                </a:solidFill>
              </a:ln>
            </c:spPr>
          </c:dPt>
          <c:dPt>
            <c:idx val="2"/>
            <c:bubble3D val="0"/>
            <c:spPr>
              <a:solidFill>
                <a:srgbClr val="6682B3">
                  <a:alpha val="60000"/>
                </a:srgbClr>
              </a:solidFill>
              <a:ln>
                <a:solidFill>
                  <a:schemeClr val="bg1"/>
                </a:solidFill>
              </a:ln>
            </c:spPr>
          </c:dPt>
          <c:dPt>
            <c:idx val="3"/>
            <c:bubble3D val="0"/>
            <c:spPr>
              <a:solidFill>
                <a:srgbClr val="6682B3">
                  <a:alpha val="40000"/>
                </a:srgbClr>
              </a:solidFill>
              <a:ln>
                <a:solidFill>
                  <a:srgbClr val="FFFFFF"/>
                </a:solidFill>
              </a:ln>
            </c:spPr>
          </c:dPt>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showLeaderLines val="1"/>
            <c:extLst>
              <c:ext xmlns:c15="http://schemas.microsoft.com/office/drawing/2012/chart" uri="{CE6537A1-D6FC-4f65-9D91-7224C49458BB}"/>
            </c:extLst>
          </c:dLbls>
          <c:cat>
            <c:strRef>
              <c:f>Hoja1!$A$2:$A$5</c:f>
              <c:strCache>
                <c:ptCount val="4"/>
                <c:pt idx="0">
                  <c:v>China</c:v>
                </c:pt>
                <c:pt idx="1">
                  <c:v>India</c:v>
                </c:pt>
                <c:pt idx="2">
                  <c:v>Kazakhstan</c:v>
                </c:pt>
                <c:pt idx="3">
                  <c:v>Rest</c:v>
                </c:pt>
              </c:strCache>
            </c:strRef>
          </c:cat>
          <c:val>
            <c:numRef>
              <c:f>Hoja1!$B$2:$B$5</c:f>
              <c:numCache>
                <c:formatCode>#,##0</c:formatCode>
                <c:ptCount val="4"/>
                <c:pt idx="0">
                  <c:v>2094000</c:v>
                </c:pt>
                <c:pt idx="1">
                  <c:v>510000</c:v>
                </c:pt>
                <c:pt idx="2">
                  <c:v>291203</c:v>
                </c:pt>
                <c:pt idx="3">
                  <c:v>530735.51909326017</c:v>
                </c:pt>
              </c:numCache>
            </c:numRef>
          </c:val>
        </c:ser>
        <c:dLbls>
          <c:dLblPos val="bestFit"/>
          <c:showLegendKey val="0"/>
          <c:showVal val="1"/>
          <c:showCatName val="0"/>
          <c:showSerName val="0"/>
          <c:showPercent val="0"/>
          <c:showBubbleSize val="0"/>
          <c:showLeaderLines val="1"/>
        </c:dLbls>
        <c:firstSliceAng val="0"/>
      </c:pieChart>
      <c:spPr>
        <a:noFill/>
        <a:ln w="25394">
          <a:noFill/>
        </a:ln>
      </c:spPr>
    </c:plotArea>
    <c:legend>
      <c:legendPos val="r"/>
      <c:layout>
        <c:manualLayout>
          <c:xMode val="edge"/>
          <c:yMode val="edge"/>
          <c:x val="0.78779248425656956"/>
          <c:y val="0.29912332337768122"/>
          <c:w val="0.16470980862491527"/>
          <c:h val="0.26147553624762421"/>
        </c:manualLayout>
      </c:layout>
      <c:overlay val="1"/>
      <c:txPr>
        <a:bodyPr/>
        <a:lstStyle/>
        <a:p>
          <a:pPr>
            <a:defRPr sz="1600"/>
          </a:pPr>
          <a:endParaRPr lang="de-DE"/>
        </a:p>
      </c:txPr>
    </c:legend>
    <c:plotVisOnly val="1"/>
    <c:dispBlanksAs val="zero"/>
    <c:showDLblsOverMax val="0"/>
  </c:chart>
  <c:txPr>
    <a:bodyPr/>
    <a:lstStyle/>
    <a:p>
      <a:pPr>
        <a:defRPr sz="1800"/>
      </a:pPr>
      <a:endParaRPr lang="de-DE"/>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0.10626</cdr:x>
      <cdr:y>0.37129</cdr:y>
    </cdr:from>
    <cdr:to>
      <cdr:x>0.90162</cdr:x>
      <cdr:y>0.53387</cdr:y>
    </cdr:to>
    <cdr:sp macro="" textlink="">
      <cdr:nvSpPr>
        <cdr:cNvPr id="2" name="TextBox 1"/>
        <cdr:cNvSpPr txBox="1"/>
      </cdr:nvSpPr>
      <cdr:spPr>
        <a:xfrm xmlns:a="http://schemas.openxmlformats.org/drawingml/2006/main">
          <a:off x="971600" y="2088232"/>
          <a:ext cx="7272808"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de-CH"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93671"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defTabSz="965371">
              <a:defRPr sz="1200" b="0">
                <a:latin typeface="Times New Roman" charset="0"/>
              </a:defRPr>
            </a:lvl1pPr>
          </a:lstStyle>
          <a:p>
            <a:pPr>
              <a:defRPr/>
            </a:pPr>
            <a:r>
              <a:rPr lang="de-DE"/>
              <a:t>FiBL</a:t>
            </a:r>
            <a:endParaRPr lang="de-CH"/>
          </a:p>
        </p:txBody>
      </p:sp>
      <p:sp>
        <p:nvSpPr>
          <p:cNvPr id="4099" name="Rectangle 3"/>
          <p:cNvSpPr>
            <a:spLocks noGrp="1" noChangeArrowheads="1"/>
          </p:cNvSpPr>
          <p:nvPr>
            <p:ph type="dt" sz="quarter" idx="1"/>
          </p:nvPr>
        </p:nvSpPr>
        <p:spPr bwMode="auto">
          <a:xfrm>
            <a:off x="3988988" y="0"/>
            <a:ext cx="3093670"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algn="r" defTabSz="965371">
              <a:defRPr sz="1200" b="0">
                <a:latin typeface="Times New Roman" charset="0"/>
              </a:defRPr>
            </a:lvl1pPr>
          </a:lstStyle>
          <a:p>
            <a:pPr>
              <a:defRPr/>
            </a:pPr>
            <a:fld id="{CA331DE2-6302-4B2D-935A-E590A589AF9B}" type="datetime1">
              <a:rPr lang="de-DE"/>
              <a:pPr>
                <a:defRPr/>
              </a:pPr>
              <a:t>30.03.2015</a:t>
            </a:fld>
            <a:endParaRPr lang="de-CH"/>
          </a:p>
        </p:txBody>
      </p:sp>
      <p:sp>
        <p:nvSpPr>
          <p:cNvPr id="4100" name="Rectangle 4"/>
          <p:cNvSpPr>
            <a:spLocks noGrp="1" noChangeArrowheads="1"/>
          </p:cNvSpPr>
          <p:nvPr>
            <p:ph type="ftr" sz="quarter" idx="2"/>
          </p:nvPr>
        </p:nvSpPr>
        <p:spPr bwMode="auto">
          <a:xfrm>
            <a:off x="1" y="9729281"/>
            <a:ext cx="3093671"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defTabSz="965371">
              <a:defRPr sz="1200" b="0">
                <a:latin typeface="Times New Roman" charset="0"/>
              </a:defRPr>
            </a:lvl1pPr>
          </a:lstStyle>
          <a:p>
            <a:pPr>
              <a:defRPr/>
            </a:pPr>
            <a:r>
              <a:rPr lang="de-CH"/>
              <a:t>www.fibl.org</a:t>
            </a:r>
          </a:p>
        </p:txBody>
      </p:sp>
      <p:sp>
        <p:nvSpPr>
          <p:cNvPr id="4101" name="Rectangle 5"/>
          <p:cNvSpPr>
            <a:spLocks noGrp="1" noChangeArrowheads="1"/>
          </p:cNvSpPr>
          <p:nvPr>
            <p:ph type="sldNum" sz="quarter" idx="3"/>
          </p:nvPr>
        </p:nvSpPr>
        <p:spPr bwMode="auto">
          <a:xfrm>
            <a:off x="3988988" y="9729281"/>
            <a:ext cx="3093670"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algn="r" defTabSz="965371">
              <a:defRPr sz="1200" b="0">
                <a:latin typeface="Times New Roman" charset="0"/>
              </a:defRPr>
            </a:lvl1pPr>
          </a:lstStyle>
          <a:p>
            <a:pPr>
              <a:defRPr/>
            </a:pPr>
            <a:fld id="{C9AAA821-03F2-4105-9D3D-E6CC72E67156}" type="slidenum">
              <a:rPr lang="de-CH"/>
              <a:pPr>
                <a:defRPr/>
              </a:pPr>
              <a:t>‹Nr.›</a:t>
            </a:fld>
            <a:endParaRPr lang="de-CH"/>
          </a:p>
        </p:txBody>
      </p:sp>
    </p:spTree>
    <p:extLst>
      <p:ext uri="{BB962C8B-B14F-4D97-AF65-F5344CB8AC3E}">
        <p14:creationId xmlns:p14="http://schemas.microsoft.com/office/powerpoint/2010/main" val="27611466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0"/>
            <a:ext cx="3093671"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defTabSz="965371">
              <a:defRPr sz="1200" b="0">
                <a:latin typeface="Times New Roman" charset="0"/>
              </a:defRPr>
            </a:lvl1pPr>
          </a:lstStyle>
          <a:p>
            <a:pPr>
              <a:defRPr/>
            </a:pPr>
            <a:r>
              <a:rPr lang="de-DE"/>
              <a:t>FiBL</a:t>
            </a:r>
            <a:endParaRPr lang="de-CH"/>
          </a:p>
        </p:txBody>
      </p:sp>
      <p:sp>
        <p:nvSpPr>
          <p:cNvPr id="3075" name="Rectangle 3"/>
          <p:cNvSpPr>
            <a:spLocks noGrp="1" noChangeArrowheads="1"/>
          </p:cNvSpPr>
          <p:nvPr>
            <p:ph type="dt" idx="1"/>
          </p:nvPr>
        </p:nvSpPr>
        <p:spPr bwMode="auto">
          <a:xfrm>
            <a:off x="3988988" y="0"/>
            <a:ext cx="3093670"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algn="r" defTabSz="965371">
              <a:defRPr sz="1200" b="0">
                <a:latin typeface="Times New Roman" charset="0"/>
              </a:defRPr>
            </a:lvl1pPr>
          </a:lstStyle>
          <a:p>
            <a:pPr>
              <a:defRPr/>
            </a:pPr>
            <a:fld id="{5AE22C85-01DF-4265-92E7-73791190F09D}" type="datetime1">
              <a:rPr lang="de-DE"/>
              <a:pPr>
                <a:defRPr/>
              </a:pPr>
              <a:t>30.03.2015</a:t>
            </a:fld>
            <a:endParaRPr lang="de-CH"/>
          </a:p>
        </p:txBody>
      </p:sp>
      <p:sp>
        <p:nvSpPr>
          <p:cNvPr id="29700" name="Rectangle 4"/>
          <p:cNvSpPr>
            <a:spLocks noGrp="1" noRot="1" noChangeAspect="1" noChangeArrowheads="1" noTextEdit="1"/>
          </p:cNvSpPr>
          <p:nvPr>
            <p:ph type="sldImg" idx="2"/>
          </p:nvPr>
        </p:nvSpPr>
        <p:spPr bwMode="auto">
          <a:xfrm>
            <a:off x="1031875" y="798513"/>
            <a:ext cx="5100638" cy="3825875"/>
          </a:xfrm>
          <a:prstGeom prst="rect">
            <a:avLst/>
          </a:prstGeom>
          <a:noFill/>
          <a:ln w="12700">
            <a:solidFill>
              <a:srgbClr val="000000"/>
            </a:solidFill>
            <a:miter lim="800000"/>
            <a:headEnd/>
            <a:tailEnd/>
          </a:ln>
        </p:spPr>
      </p:sp>
      <p:sp>
        <p:nvSpPr>
          <p:cNvPr id="3077" name="Rectangle 5"/>
          <p:cNvSpPr>
            <a:spLocks noGrp="1" noChangeArrowheads="1"/>
          </p:cNvSpPr>
          <p:nvPr>
            <p:ph type="body" sz="quarter" idx="3"/>
          </p:nvPr>
        </p:nvSpPr>
        <p:spPr bwMode="auto">
          <a:xfrm>
            <a:off x="976861" y="4866282"/>
            <a:ext cx="5210480" cy="462510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p>
            <a:pPr lvl="0"/>
            <a:r>
              <a:rPr lang="de-CH" noProof="0"/>
              <a:t>Mastertextformat bearbeiten</a:t>
            </a:r>
          </a:p>
          <a:p>
            <a:pPr lvl="1"/>
            <a:r>
              <a:rPr lang="de-CH" noProof="0"/>
              <a:t>Zweite Ebene</a:t>
            </a:r>
          </a:p>
          <a:p>
            <a:pPr lvl="2"/>
            <a:r>
              <a:rPr lang="de-CH" noProof="0"/>
              <a:t>Dritte Ebene</a:t>
            </a:r>
          </a:p>
          <a:p>
            <a:pPr lvl="3"/>
            <a:r>
              <a:rPr lang="de-CH" noProof="0"/>
              <a:t>Vierte Ebene</a:t>
            </a:r>
          </a:p>
          <a:p>
            <a:pPr lvl="4"/>
            <a:r>
              <a:rPr lang="de-CH" noProof="0"/>
              <a:t>Fünfte Ebene</a:t>
            </a:r>
          </a:p>
        </p:txBody>
      </p:sp>
      <p:sp>
        <p:nvSpPr>
          <p:cNvPr id="3078" name="Rectangle 6"/>
          <p:cNvSpPr>
            <a:spLocks noGrp="1" noChangeArrowheads="1"/>
          </p:cNvSpPr>
          <p:nvPr>
            <p:ph type="ftr" sz="quarter" idx="4"/>
          </p:nvPr>
        </p:nvSpPr>
        <p:spPr bwMode="auto">
          <a:xfrm>
            <a:off x="1" y="9729281"/>
            <a:ext cx="3093671"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defTabSz="965371">
              <a:defRPr sz="1200" b="0">
                <a:latin typeface="Times New Roman" charset="0"/>
              </a:defRPr>
            </a:lvl1pPr>
          </a:lstStyle>
          <a:p>
            <a:pPr>
              <a:defRPr/>
            </a:pPr>
            <a:r>
              <a:rPr lang="de-CH"/>
              <a:t>www.fibl.org</a:t>
            </a:r>
          </a:p>
        </p:txBody>
      </p:sp>
      <p:sp>
        <p:nvSpPr>
          <p:cNvPr id="3079" name="Rectangle 7"/>
          <p:cNvSpPr>
            <a:spLocks noGrp="1" noChangeArrowheads="1"/>
          </p:cNvSpPr>
          <p:nvPr>
            <p:ph type="sldNum" sz="quarter" idx="5"/>
          </p:nvPr>
        </p:nvSpPr>
        <p:spPr bwMode="auto">
          <a:xfrm>
            <a:off x="3988988" y="9729281"/>
            <a:ext cx="3093670"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algn="r" defTabSz="965371">
              <a:defRPr sz="1200" b="0">
                <a:latin typeface="Times New Roman" charset="0"/>
              </a:defRPr>
            </a:lvl1pPr>
          </a:lstStyle>
          <a:p>
            <a:pPr>
              <a:defRPr/>
            </a:pPr>
            <a:fld id="{FF552329-D149-46D8-A6E1-DEE19B321DB1}" type="slidenum">
              <a:rPr lang="de-CH"/>
              <a:pPr>
                <a:defRPr/>
              </a:pPr>
              <a:t>‹Nr.›</a:t>
            </a:fld>
            <a:endParaRPr lang="de-CH"/>
          </a:p>
        </p:txBody>
      </p:sp>
    </p:spTree>
    <p:extLst>
      <p:ext uri="{BB962C8B-B14F-4D97-AF65-F5344CB8AC3E}">
        <p14:creationId xmlns:p14="http://schemas.microsoft.com/office/powerpoint/2010/main" val="261965641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txBox="1">
            <a:spLocks noGrp="1" noChangeArrowheads="1"/>
          </p:cNvSpPr>
          <p:nvPr/>
        </p:nvSpPr>
        <p:spPr bwMode="auto">
          <a:xfrm>
            <a:off x="1" y="0"/>
            <a:ext cx="3093671" cy="47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spcBef>
                <a:spcPct val="0"/>
              </a:spcBef>
            </a:pPr>
            <a:r>
              <a:rPr lang="de-CH" altLang="de-DE" b="0"/>
              <a:t>FiBL</a:t>
            </a:r>
          </a:p>
        </p:txBody>
      </p:sp>
      <p:sp>
        <p:nvSpPr>
          <p:cNvPr id="57347" name="Rectangle 3"/>
          <p:cNvSpPr txBox="1">
            <a:spLocks noGrp="1" noChangeArrowheads="1"/>
          </p:cNvSpPr>
          <p:nvPr/>
        </p:nvSpPr>
        <p:spPr bwMode="auto">
          <a:xfrm>
            <a:off x="3988988" y="0"/>
            <a:ext cx="3093670" cy="47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lgn="r">
              <a:spcBef>
                <a:spcPct val="0"/>
              </a:spcBef>
            </a:pPr>
            <a:fld id="{AC7BCAC9-5CD2-4A3A-8BE1-7C5F805052AC}" type="datetime1">
              <a:rPr lang="de-CH" altLang="de-DE" b="0"/>
              <a:pPr algn="r">
                <a:spcBef>
                  <a:spcPct val="0"/>
                </a:spcBef>
              </a:pPr>
              <a:t>30.03.2015</a:t>
            </a:fld>
            <a:endParaRPr lang="de-CH" altLang="de-DE" b="0"/>
          </a:p>
        </p:txBody>
      </p:sp>
      <p:sp>
        <p:nvSpPr>
          <p:cNvPr id="57348" name="Rectangle 6"/>
          <p:cNvSpPr txBox="1">
            <a:spLocks noGrp="1" noChangeArrowheads="1"/>
          </p:cNvSpPr>
          <p:nvPr/>
        </p:nvSpPr>
        <p:spPr bwMode="auto">
          <a:xfrm>
            <a:off x="1" y="9730922"/>
            <a:ext cx="3093671" cy="47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nchor="b"/>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spcBef>
                <a:spcPct val="0"/>
              </a:spcBef>
            </a:pPr>
            <a:r>
              <a:rPr lang="de-CH" altLang="de-DE" b="0"/>
              <a:t>www.fibl.org</a:t>
            </a:r>
          </a:p>
        </p:txBody>
      </p:sp>
      <p:sp>
        <p:nvSpPr>
          <p:cNvPr id="57349" name="Rectangle 7"/>
          <p:cNvSpPr txBox="1">
            <a:spLocks noGrp="1" noChangeArrowheads="1"/>
          </p:cNvSpPr>
          <p:nvPr/>
        </p:nvSpPr>
        <p:spPr bwMode="auto">
          <a:xfrm>
            <a:off x="3988988" y="9730922"/>
            <a:ext cx="3093670" cy="47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nchor="b"/>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lgn="r">
              <a:spcBef>
                <a:spcPct val="0"/>
              </a:spcBef>
            </a:pPr>
            <a:fld id="{63FAC3EE-9186-4F3B-80E2-6B5F747B646C}" type="slidenum">
              <a:rPr lang="de-CH" altLang="de-DE" b="0"/>
              <a:pPr algn="r">
                <a:spcBef>
                  <a:spcPct val="0"/>
                </a:spcBef>
              </a:pPr>
              <a:t>2</a:t>
            </a:fld>
            <a:endParaRPr lang="de-CH" altLang="de-DE" b="0"/>
          </a:p>
        </p:txBody>
      </p:sp>
      <p:sp>
        <p:nvSpPr>
          <p:cNvPr id="57350" name="Rectangle 2"/>
          <p:cNvSpPr>
            <a:spLocks noGrp="1" noRot="1" noChangeAspect="1" noChangeArrowheads="1" noTextEdit="1"/>
          </p:cNvSpPr>
          <p:nvPr>
            <p:ph type="sldImg"/>
          </p:nvPr>
        </p:nvSpPr>
        <p:spPr>
          <a:xfrm>
            <a:off x="1028700" y="800100"/>
            <a:ext cx="5102225" cy="3825875"/>
          </a:xfrm>
          <a:ln/>
        </p:spPr>
      </p:sp>
      <p:sp>
        <p:nvSpPr>
          <p:cNvPr id="57351"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Tree>
    <p:extLst>
      <p:ext uri="{BB962C8B-B14F-4D97-AF65-F5344CB8AC3E}">
        <p14:creationId xmlns:p14="http://schemas.microsoft.com/office/powerpoint/2010/main" val="3719672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028700" y="800100"/>
            <a:ext cx="5102225" cy="3825875"/>
          </a:xfrm>
          <a:ln/>
        </p:spPr>
      </p:sp>
      <p:sp>
        <p:nvSpPr>
          <p:cNvPr id="93187"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862912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1028700" y="800100"/>
            <a:ext cx="5102225" cy="3825875"/>
          </a:xfrm>
          <a:ln/>
        </p:spPr>
      </p:sp>
      <p:sp>
        <p:nvSpPr>
          <p:cNvPr id="9421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1502698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1028700" y="800100"/>
            <a:ext cx="5102225" cy="3825875"/>
          </a:xfrm>
          <a:ln/>
        </p:spPr>
      </p:sp>
      <p:sp>
        <p:nvSpPr>
          <p:cNvPr id="95235"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1113482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Folienbildplatzhalter 1"/>
          <p:cNvSpPr>
            <a:spLocks noGrp="1" noRot="1" noChangeAspect="1" noTextEdit="1"/>
          </p:cNvSpPr>
          <p:nvPr>
            <p:ph type="sldImg"/>
          </p:nvPr>
        </p:nvSpPr>
        <p:spPr>
          <a:ln/>
        </p:spPr>
      </p:sp>
      <p:sp>
        <p:nvSpPr>
          <p:cNvPr id="96259" name="Notizenplatzhalter 2"/>
          <p:cNvSpPr>
            <a:spLocks noGrp="1"/>
          </p:cNvSpPr>
          <p:nvPr>
            <p:ph type="body" idx="1"/>
          </p:nvPr>
        </p:nvSpPr>
        <p:spPr>
          <a:noFill/>
          <a:ln/>
        </p:spPr>
        <p:txBody>
          <a:bodyPr/>
          <a:lstStyle/>
          <a:p>
            <a:endParaRPr lang="de-DE" smtClean="0">
              <a:latin typeface="Times New Roman" pitchFamily="18" charset="0"/>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B0EFD158-9F2D-4492-AB0C-852963D57EAC}" type="slidenum">
              <a:rPr lang="de-CH" smtClean="0"/>
              <a:pPr>
                <a:defRPr/>
              </a:pPr>
              <a:t>17</a:t>
            </a:fld>
            <a:endParaRPr lang="de-CH"/>
          </a:p>
        </p:txBody>
      </p:sp>
    </p:spTree>
    <p:extLst>
      <p:ext uri="{BB962C8B-B14F-4D97-AF65-F5344CB8AC3E}">
        <p14:creationId xmlns:p14="http://schemas.microsoft.com/office/powerpoint/2010/main" val="17811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1028700" y="800100"/>
            <a:ext cx="5102225" cy="3825875"/>
          </a:xfrm>
          <a:ln/>
        </p:spPr>
      </p:sp>
      <p:sp>
        <p:nvSpPr>
          <p:cNvPr id="98307"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3518131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028700" y="800100"/>
            <a:ext cx="5102225" cy="3825875"/>
          </a:xfrm>
          <a:ln/>
        </p:spPr>
      </p:sp>
      <p:sp>
        <p:nvSpPr>
          <p:cNvPr id="99331"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1510943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1028700" y="800100"/>
            <a:ext cx="5102225" cy="3825875"/>
          </a:xfrm>
          <a:ln/>
        </p:spPr>
      </p:sp>
      <p:sp>
        <p:nvSpPr>
          <p:cNvPr id="100355"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2151093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1028700" y="800100"/>
            <a:ext cx="5102225" cy="3825875"/>
          </a:xfrm>
          <a:ln/>
        </p:spPr>
      </p:sp>
      <p:sp>
        <p:nvSpPr>
          <p:cNvPr id="101379"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2842972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028700" y="800100"/>
            <a:ext cx="5102225" cy="3825875"/>
          </a:xfrm>
          <a:ln/>
        </p:spPr>
      </p:sp>
      <p:sp>
        <p:nvSpPr>
          <p:cNvPr id="102403"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32760754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xfrm>
            <a:off x="1028700" y="800100"/>
            <a:ext cx="5102225" cy="3825875"/>
          </a:xfrm>
          <a:ln/>
        </p:spPr>
      </p:sp>
      <p:sp>
        <p:nvSpPr>
          <p:cNvPr id="103427"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a:p>
            <a:endParaRPr lang="en-US" dirty="0" smtClean="0">
              <a:latin typeface="Arial" charset="0"/>
            </a:endParaRPr>
          </a:p>
        </p:txBody>
      </p:sp>
    </p:spTree>
    <p:extLst>
      <p:ext uri="{BB962C8B-B14F-4D97-AF65-F5344CB8AC3E}">
        <p14:creationId xmlns:p14="http://schemas.microsoft.com/office/powerpoint/2010/main" val="3273222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626459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1028700" y="800100"/>
            <a:ext cx="5102225" cy="3825875"/>
          </a:xfrm>
          <a:ln/>
        </p:spPr>
      </p:sp>
      <p:sp>
        <p:nvSpPr>
          <p:cNvPr id="10445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4116107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030288" y="800100"/>
            <a:ext cx="5099050" cy="3824288"/>
          </a:xfrm>
          <a:ln/>
        </p:spPr>
      </p:sp>
      <p:sp>
        <p:nvSpPr>
          <p:cNvPr id="105475"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4110135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1028700" y="800100"/>
            <a:ext cx="5102225" cy="3825875"/>
          </a:xfrm>
          <a:ln/>
        </p:spPr>
      </p:sp>
      <p:sp>
        <p:nvSpPr>
          <p:cNvPr id="107523"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1477437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1028700" y="800100"/>
            <a:ext cx="5102225" cy="3825875"/>
          </a:xfrm>
          <a:ln/>
        </p:spPr>
      </p:sp>
      <p:sp>
        <p:nvSpPr>
          <p:cNvPr id="110595"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3036230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028700" y="800100"/>
            <a:ext cx="5102225" cy="3825875"/>
          </a:xfrm>
          <a:ln/>
        </p:spPr>
      </p:sp>
      <p:sp>
        <p:nvSpPr>
          <p:cNvPr id="111619"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3376142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xfrm>
            <a:off x="1028700" y="800100"/>
            <a:ext cx="5102225" cy="3825875"/>
          </a:xfrm>
          <a:ln/>
        </p:spPr>
      </p:sp>
      <p:sp>
        <p:nvSpPr>
          <p:cNvPr id="113667"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106109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xfrm>
            <a:off x="1028700" y="800100"/>
            <a:ext cx="5102225" cy="3825875"/>
          </a:xfrm>
          <a:ln/>
        </p:spPr>
      </p:sp>
      <p:sp>
        <p:nvSpPr>
          <p:cNvPr id="114691" name="Rectangle 3"/>
          <p:cNvSpPr>
            <a:spLocks noGrp="1" noChangeArrowheads="1"/>
          </p:cNvSpPr>
          <p:nvPr>
            <p:ph type="body" idx="1"/>
          </p:nvPr>
        </p:nvSpPr>
        <p:spPr>
          <a:xfrm>
            <a:off x="976314" y="4864101"/>
            <a:ext cx="5211762" cy="4629150"/>
          </a:xfrm>
          <a:noFill/>
          <a:ln/>
        </p:spPr>
        <p:txBody>
          <a:bodyPr/>
          <a:lstStyle/>
          <a:p>
            <a:endParaRPr lang="en-US" i="1" dirty="0" smtClean="0">
              <a:latin typeface="Arial" charset="0"/>
            </a:endParaRPr>
          </a:p>
        </p:txBody>
      </p:sp>
    </p:spTree>
    <p:extLst>
      <p:ext uri="{BB962C8B-B14F-4D97-AF65-F5344CB8AC3E}">
        <p14:creationId xmlns:p14="http://schemas.microsoft.com/office/powerpoint/2010/main" val="3333002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Folienbildplatzhalter 1"/>
          <p:cNvSpPr>
            <a:spLocks noGrp="1" noRot="1" noChangeAspect="1" noTextEdit="1"/>
          </p:cNvSpPr>
          <p:nvPr>
            <p:ph type="sldImg"/>
          </p:nvPr>
        </p:nvSpPr>
        <p:spPr>
          <a:ln/>
        </p:spPr>
      </p:sp>
      <p:sp>
        <p:nvSpPr>
          <p:cNvPr id="115715" name="Notizenplatzhalter 2"/>
          <p:cNvSpPr>
            <a:spLocks noGrp="1"/>
          </p:cNvSpPr>
          <p:nvPr>
            <p:ph type="body" idx="1"/>
          </p:nvPr>
        </p:nvSpPr>
        <p:spPr>
          <a:noFill/>
          <a:ln/>
        </p:spPr>
        <p:txBody>
          <a:bodyPr/>
          <a:lstStyle/>
          <a:p>
            <a:endParaRPr lang="de-DE" smtClean="0">
              <a:latin typeface="Times New Roman" pitchFamily="18" charset="0"/>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605CDEFE-F76D-4179-B612-F1D137AE7F6C}" type="slidenum">
              <a:rPr lang="de-CH" smtClean="0"/>
              <a:pPr>
                <a:defRPr/>
              </a:pPr>
              <a:t>43</a:t>
            </a:fld>
            <a:endParaRPr lang="de-CH"/>
          </a:p>
        </p:txBody>
      </p:sp>
    </p:spTree>
    <p:extLst>
      <p:ext uri="{BB962C8B-B14F-4D97-AF65-F5344CB8AC3E}">
        <p14:creationId xmlns:p14="http://schemas.microsoft.com/office/powerpoint/2010/main" val="41176837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Folienbildplatzhalter 1"/>
          <p:cNvSpPr>
            <a:spLocks noGrp="1" noRot="1" noChangeAspect="1" noTextEdit="1"/>
          </p:cNvSpPr>
          <p:nvPr>
            <p:ph type="sldImg"/>
          </p:nvPr>
        </p:nvSpPr>
        <p:spPr>
          <a:ln/>
        </p:spPr>
      </p:sp>
      <p:sp>
        <p:nvSpPr>
          <p:cNvPr id="116739" name="Notizenplatzhalter 2"/>
          <p:cNvSpPr>
            <a:spLocks noGrp="1"/>
          </p:cNvSpPr>
          <p:nvPr>
            <p:ph type="body" idx="1"/>
          </p:nvPr>
        </p:nvSpPr>
        <p:spPr>
          <a:noFill/>
          <a:ln/>
        </p:spPr>
        <p:txBody>
          <a:bodyPr/>
          <a:lstStyle/>
          <a:p>
            <a:endParaRPr lang="de-DE" smtClean="0">
              <a:latin typeface="Times New Roman" pitchFamily="18" charset="0"/>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ECCA5849-5602-4FDB-BD7B-F88BD0EE8B77}" type="slidenum">
              <a:rPr lang="de-CH" smtClean="0"/>
              <a:pPr>
                <a:defRPr/>
              </a:pPr>
              <a:t>44</a:t>
            </a:fld>
            <a:endParaRPr lang="de-CH"/>
          </a:p>
        </p:txBody>
      </p:sp>
    </p:spTree>
    <p:extLst>
      <p:ext uri="{BB962C8B-B14F-4D97-AF65-F5344CB8AC3E}">
        <p14:creationId xmlns:p14="http://schemas.microsoft.com/office/powerpoint/2010/main" val="11395461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1028700" y="800100"/>
            <a:ext cx="5102225" cy="3825875"/>
          </a:xfrm>
          <a:ln/>
        </p:spPr>
      </p:sp>
      <p:sp>
        <p:nvSpPr>
          <p:cNvPr id="118787"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a:p>
            <a:endParaRPr lang="en-US" dirty="0" smtClean="0">
              <a:latin typeface="Arial" charset="0"/>
            </a:endParaRPr>
          </a:p>
        </p:txBody>
      </p:sp>
    </p:spTree>
    <p:extLst>
      <p:ext uri="{BB962C8B-B14F-4D97-AF65-F5344CB8AC3E}">
        <p14:creationId xmlns:p14="http://schemas.microsoft.com/office/powerpoint/2010/main" val="1777882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033463" y="798513"/>
            <a:ext cx="5102225" cy="3827462"/>
          </a:xfrm>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16275476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xfrm>
            <a:off x="1028700" y="800100"/>
            <a:ext cx="5102225" cy="3825875"/>
          </a:xfrm>
          <a:ln/>
        </p:spPr>
      </p:sp>
      <p:sp>
        <p:nvSpPr>
          <p:cNvPr id="11981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6791685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xfrm>
            <a:off x="1028700" y="800100"/>
            <a:ext cx="5102225" cy="3825875"/>
          </a:xfrm>
          <a:ln/>
        </p:spPr>
      </p:sp>
      <p:sp>
        <p:nvSpPr>
          <p:cNvPr id="120835"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27409889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xfrm>
            <a:off x="1028700" y="800100"/>
            <a:ext cx="5102225" cy="3825875"/>
          </a:xfrm>
          <a:ln/>
        </p:spPr>
      </p:sp>
      <p:sp>
        <p:nvSpPr>
          <p:cNvPr id="121859"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3809192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Folienbildplatzhalter 1"/>
          <p:cNvSpPr>
            <a:spLocks noGrp="1" noRot="1" noChangeAspect="1" noTextEdit="1"/>
          </p:cNvSpPr>
          <p:nvPr>
            <p:ph type="sldImg"/>
          </p:nvPr>
        </p:nvSpPr>
        <p:spPr>
          <a:ln/>
        </p:spPr>
      </p:sp>
      <p:sp>
        <p:nvSpPr>
          <p:cNvPr id="122883" name="Notizenplatzhalter 2"/>
          <p:cNvSpPr>
            <a:spLocks noGrp="1"/>
          </p:cNvSpPr>
          <p:nvPr>
            <p:ph type="body" idx="1"/>
          </p:nvPr>
        </p:nvSpPr>
        <p:spPr>
          <a:noFill/>
          <a:ln/>
        </p:spPr>
        <p:txBody>
          <a:bodyPr/>
          <a:lstStyle/>
          <a:p>
            <a:endParaRPr lang="de-DE" smtClean="0">
              <a:latin typeface="Times New Roman" pitchFamily="18" charset="0"/>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86D0AEC4-122C-4AEB-94F4-93FEE6DF8D3C}" type="slidenum">
              <a:rPr lang="de-CH" smtClean="0"/>
              <a:pPr>
                <a:defRPr/>
              </a:pPr>
              <a:t>52</a:t>
            </a:fld>
            <a:endParaRPr lang="de-CH"/>
          </a:p>
        </p:txBody>
      </p:sp>
    </p:spTree>
    <p:extLst>
      <p:ext uri="{BB962C8B-B14F-4D97-AF65-F5344CB8AC3E}">
        <p14:creationId xmlns:p14="http://schemas.microsoft.com/office/powerpoint/2010/main" val="37525373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1028700" y="800100"/>
            <a:ext cx="5102225" cy="3825875"/>
          </a:xfrm>
          <a:ln/>
        </p:spPr>
      </p:sp>
      <p:sp>
        <p:nvSpPr>
          <p:cNvPr id="12493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657414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xfrm>
            <a:off x="1028700" y="800100"/>
            <a:ext cx="5102225" cy="3825875"/>
          </a:xfrm>
          <a:ln/>
        </p:spPr>
      </p:sp>
      <p:sp>
        <p:nvSpPr>
          <p:cNvPr id="125955"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7029776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1028700" y="800100"/>
            <a:ext cx="5102225" cy="3825875"/>
          </a:xfrm>
          <a:ln/>
        </p:spPr>
      </p:sp>
      <p:sp>
        <p:nvSpPr>
          <p:cNvPr id="126979"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16491242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xfrm>
            <a:off x="1028700" y="800100"/>
            <a:ext cx="5102225" cy="3825875"/>
          </a:xfrm>
          <a:ln/>
        </p:spPr>
      </p:sp>
      <p:sp>
        <p:nvSpPr>
          <p:cNvPr id="128003"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14144473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xfrm>
            <a:off x="1028700" y="800100"/>
            <a:ext cx="5102225" cy="3825875"/>
          </a:xfrm>
          <a:ln/>
        </p:spPr>
      </p:sp>
      <p:sp>
        <p:nvSpPr>
          <p:cNvPr id="13005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39018923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Folienbildplatzhalter 1"/>
          <p:cNvSpPr>
            <a:spLocks noGrp="1" noRot="1" noChangeAspect="1" noTextEdit="1"/>
          </p:cNvSpPr>
          <p:nvPr>
            <p:ph type="sldImg"/>
          </p:nvPr>
        </p:nvSpPr>
        <p:spPr>
          <a:ln/>
        </p:spPr>
      </p:sp>
      <p:sp>
        <p:nvSpPr>
          <p:cNvPr id="131075" name="Notizenplatzhalter 2"/>
          <p:cNvSpPr>
            <a:spLocks noGrp="1"/>
          </p:cNvSpPr>
          <p:nvPr>
            <p:ph type="body" idx="1"/>
          </p:nvPr>
        </p:nvSpPr>
        <p:spPr>
          <a:noFill/>
          <a:ln/>
        </p:spPr>
        <p:txBody>
          <a:bodyPr/>
          <a:lstStyle/>
          <a:p>
            <a:endParaRPr lang="de-DE" smtClean="0">
              <a:latin typeface="Times New Roman" pitchFamily="18" charset="0"/>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FAEF81A1-1B0C-4C50-8EDE-C18305391EC4}" type="slidenum">
              <a:rPr lang="de-CH" smtClean="0"/>
              <a:pPr>
                <a:defRPr/>
              </a:pPr>
              <a:t>60</a:t>
            </a:fld>
            <a:endParaRPr lang="de-CH"/>
          </a:p>
        </p:txBody>
      </p:sp>
    </p:spTree>
    <p:extLst>
      <p:ext uri="{BB962C8B-B14F-4D97-AF65-F5344CB8AC3E}">
        <p14:creationId xmlns:p14="http://schemas.microsoft.com/office/powerpoint/2010/main" val="2369104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1033463" y="798513"/>
            <a:ext cx="5102225" cy="3827462"/>
          </a:xfrm>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3101094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1028700" y="800100"/>
            <a:ext cx="5102225" cy="3825875"/>
          </a:xfrm>
          <a:ln/>
        </p:spPr>
      </p:sp>
      <p:sp>
        <p:nvSpPr>
          <p:cNvPr id="133123"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2473258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xfrm>
            <a:off x="1028700" y="800100"/>
            <a:ext cx="5102225" cy="3825875"/>
          </a:xfrm>
          <a:ln/>
        </p:spPr>
      </p:sp>
      <p:sp>
        <p:nvSpPr>
          <p:cNvPr id="134147"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23060685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xfrm>
            <a:off x="1028700" y="800100"/>
            <a:ext cx="5102225" cy="3825875"/>
          </a:xfrm>
          <a:ln/>
        </p:spPr>
      </p:sp>
      <p:sp>
        <p:nvSpPr>
          <p:cNvPr id="13517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37020096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xfrm>
            <a:off x="1028700" y="800100"/>
            <a:ext cx="5102225" cy="3825875"/>
          </a:xfrm>
          <a:ln/>
        </p:spPr>
      </p:sp>
      <p:sp>
        <p:nvSpPr>
          <p:cNvPr id="136195"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3923610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Kopfzeilenplatzhalter 3"/>
          <p:cNvSpPr>
            <a:spLocks noGrp="1"/>
          </p:cNvSpPr>
          <p:nvPr>
            <p:ph type="hdr" sz="quarter" idx="10"/>
          </p:nvPr>
        </p:nvSpPr>
        <p:spPr/>
        <p:txBody>
          <a:bodyPr/>
          <a:lstStyle/>
          <a:p>
            <a:pPr>
              <a:defRPr/>
            </a:pPr>
            <a:r>
              <a:rPr lang="de-DE" smtClean="0"/>
              <a:t>FiBL</a:t>
            </a:r>
            <a:endParaRPr lang="de-CH"/>
          </a:p>
        </p:txBody>
      </p:sp>
      <p:sp>
        <p:nvSpPr>
          <p:cNvPr id="5" name="Datumsplatzhalter 4"/>
          <p:cNvSpPr>
            <a:spLocks noGrp="1"/>
          </p:cNvSpPr>
          <p:nvPr>
            <p:ph type="dt" idx="11"/>
          </p:nvPr>
        </p:nvSpPr>
        <p:spPr/>
        <p:txBody>
          <a:bodyPr/>
          <a:lstStyle/>
          <a:p>
            <a:pPr>
              <a:defRPr/>
            </a:pPr>
            <a:fld id="{7FBAC3AA-6F46-4053-897A-4D02544212D0}" type="datetime1">
              <a:rPr lang="de-DE" smtClean="0"/>
              <a:pPr>
                <a:defRPr/>
              </a:pPr>
              <a:t>30.03.2015</a:t>
            </a:fld>
            <a:endParaRPr lang="de-CH"/>
          </a:p>
        </p:txBody>
      </p:sp>
      <p:sp>
        <p:nvSpPr>
          <p:cNvPr id="6" name="Fußzeilenplatzhalter 5"/>
          <p:cNvSpPr>
            <a:spLocks noGrp="1"/>
          </p:cNvSpPr>
          <p:nvPr>
            <p:ph type="ftr" sz="quarter" idx="12"/>
          </p:nvPr>
        </p:nvSpPr>
        <p:spPr/>
        <p:txBody>
          <a:bodyPr/>
          <a:lstStyle/>
          <a:p>
            <a:pPr>
              <a:defRPr/>
            </a:pPr>
            <a:r>
              <a:rPr lang="de-CH" smtClean="0"/>
              <a:t>www.fibl.org</a:t>
            </a:r>
            <a:endParaRPr lang="de-CH"/>
          </a:p>
        </p:txBody>
      </p:sp>
      <p:sp>
        <p:nvSpPr>
          <p:cNvPr id="7" name="Foliennummernplatzhalter 6"/>
          <p:cNvSpPr>
            <a:spLocks noGrp="1"/>
          </p:cNvSpPr>
          <p:nvPr>
            <p:ph type="sldNum" sz="quarter" idx="13"/>
          </p:nvPr>
        </p:nvSpPr>
        <p:spPr/>
        <p:txBody>
          <a:bodyPr/>
          <a:lstStyle/>
          <a:p>
            <a:pPr>
              <a:defRPr/>
            </a:pPr>
            <a:fld id="{BF0D0EB4-22D4-4B15-B4B1-B55594AEF119}" type="slidenum">
              <a:rPr lang="de-CH" smtClean="0"/>
              <a:pPr>
                <a:defRPr/>
              </a:pPr>
              <a:t>6</a:t>
            </a:fld>
            <a:endParaRPr lang="de-CH"/>
          </a:p>
        </p:txBody>
      </p:sp>
    </p:spTree>
    <p:extLst>
      <p:ext uri="{BB962C8B-B14F-4D97-AF65-F5344CB8AC3E}">
        <p14:creationId xmlns:p14="http://schemas.microsoft.com/office/powerpoint/2010/main" val="2213211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1028700" y="800100"/>
            <a:ext cx="5102225" cy="3825875"/>
          </a:xfrm>
          <a:ln/>
        </p:spPr>
      </p:sp>
      <p:sp>
        <p:nvSpPr>
          <p:cNvPr id="89091" name="Rectangle 3"/>
          <p:cNvSpPr>
            <a:spLocks noGrp="1" noChangeArrowheads="1"/>
          </p:cNvSpPr>
          <p:nvPr>
            <p:ph type="body" idx="1"/>
          </p:nvPr>
        </p:nvSpPr>
        <p:spPr>
          <a:xfrm>
            <a:off x="976314" y="4864101"/>
            <a:ext cx="5211762" cy="4629150"/>
          </a:xfrm>
          <a:noFill/>
          <a:ln/>
        </p:spPr>
        <p:txBody>
          <a:bodyPr/>
          <a:lstStyle/>
          <a:p>
            <a:endParaRPr lang="en-US" dirty="0" smtClean="0">
              <a:latin typeface="Arial" charset="0"/>
            </a:endParaRPr>
          </a:p>
        </p:txBody>
      </p:sp>
    </p:spTree>
    <p:extLst>
      <p:ext uri="{BB962C8B-B14F-4D97-AF65-F5344CB8AC3E}">
        <p14:creationId xmlns:p14="http://schemas.microsoft.com/office/powerpoint/2010/main" val="401214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Folienbildplatzhalter 1"/>
          <p:cNvSpPr>
            <a:spLocks noGrp="1" noRot="1" noChangeAspect="1" noTextEdit="1"/>
          </p:cNvSpPr>
          <p:nvPr>
            <p:ph type="sldImg"/>
          </p:nvPr>
        </p:nvSpPr>
        <p:spPr>
          <a:ln/>
        </p:spPr>
      </p:sp>
      <p:sp>
        <p:nvSpPr>
          <p:cNvPr id="90115" name="Notizenplatzhalter 2"/>
          <p:cNvSpPr>
            <a:spLocks noGrp="1"/>
          </p:cNvSpPr>
          <p:nvPr>
            <p:ph type="body" idx="1"/>
          </p:nvPr>
        </p:nvSpPr>
        <p:spPr>
          <a:noFill/>
          <a:ln/>
        </p:spPr>
        <p:txBody>
          <a:bodyPr/>
          <a:lstStyle/>
          <a:p>
            <a:endParaRPr lang="de-DE" smtClean="0">
              <a:latin typeface="Times New Roman" pitchFamily="18" charset="0"/>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AB01F301-DD70-4EB2-A6C6-8B48135AB988}" type="slidenum">
              <a:rPr lang="de-CH" smtClean="0"/>
              <a:pPr>
                <a:defRPr/>
              </a:pPr>
              <a:t>9</a:t>
            </a:fld>
            <a:endParaRPr lang="de-CH"/>
          </a:p>
        </p:txBody>
      </p:sp>
    </p:spTree>
    <p:extLst>
      <p:ext uri="{BB962C8B-B14F-4D97-AF65-F5344CB8AC3E}">
        <p14:creationId xmlns:p14="http://schemas.microsoft.com/office/powerpoint/2010/main" val="513803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1028700" y="800100"/>
            <a:ext cx="5102225" cy="3825875"/>
          </a:xfrm>
          <a:ln/>
        </p:spPr>
      </p:sp>
      <p:sp>
        <p:nvSpPr>
          <p:cNvPr id="91139"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2007946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028700" y="800100"/>
            <a:ext cx="5102225" cy="3825875"/>
          </a:xfrm>
          <a:ln/>
        </p:spPr>
      </p:sp>
      <p:sp>
        <p:nvSpPr>
          <p:cNvPr id="92163" name="Rectangle 3"/>
          <p:cNvSpPr>
            <a:spLocks noGrp="1" noChangeArrowheads="1"/>
          </p:cNvSpPr>
          <p:nvPr>
            <p:ph type="body" idx="1"/>
          </p:nvPr>
        </p:nvSpPr>
        <p:spPr>
          <a:xfrm>
            <a:off x="976314" y="4864101"/>
            <a:ext cx="5211762" cy="4629150"/>
          </a:xfrm>
          <a:noFill/>
          <a:ln/>
        </p:spPr>
        <p:txBody>
          <a:bodyPr/>
          <a:lstStyle/>
          <a:p>
            <a:endParaRPr lang="en-US" dirty="0" smtClean="0">
              <a:latin typeface="Times New Roman" pitchFamily="18" charset="0"/>
            </a:endParaRPr>
          </a:p>
        </p:txBody>
      </p:sp>
    </p:spTree>
    <p:extLst>
      <p:ext uri="{BB962C8B-B14F-4D97-AF65-F5344CB8AC3E}">
        <p14:creationId xmlns:p14="http://schemas.microsoft.com/office/powerpoint/2010/main" val="46690577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838200" y="1600200"/>
            <a:ext cx="6172200" cy="366713"/>
          </a:xfrm>
          <a:prstGeom prst="rect">
            <a:avLst/>
          </a:prstGeom>
          <a:noFill/>
          <a:ln w="9525">
            <a:noFill/>
            <a:miter lim="800000"/>
            <a:headEnd/>
            <a:tailEnd/>
          </a:ln>
          <a:effectLst/>
        </p:spPr>
        <p:txBody>
          <a:bodyPr lIns="92075" tIns="46038" rIns="92075" bIns="46038">
            <a:prstTxWarp prst="textNoShape">
              <a:avLst/>
            </a:prstTxWarp>
            <a:spAutoFit/>
          </a:bodyPr>
          <a:lstStyle/>
          <a:p>
            <a:pPr>
              <a:defRPr/>
            </a:pPr>
            <a:endParaRPr lang="de-DE" sz="1800" b="0"/>
          </a:p>
        </p:txBody>
      </p:sp>
      <p:sp>
        <p:nvSpPr>
          <p:cNvPr id="5" name="Textfeld 4"/>
          <p:cNvSpPr txBox="1">
            <a:spLocks noChangeArrowheads="1"/>
          </p:cNvSpPr>
          <p:nvPr userDrawn="1"/>
        </p:nvSpPr>
        <p:spPr bwMode="auto">
          <a:xfrm>
            <a:off x="4424363" y="506413"/>
            <a:ext cx="4495800" cy="584200"/>
          </a:xfrm>
          <a:prstGeom prst="rect">
            <a:avLst/>
          </a:prstGeom>
          <a:noFill/>
          <a:ln w="9525">
            <a:noFill/>
            <a:miter lim="800000"/>
            <a:headEnd/>
            <a:tailEnd/>
          </a:ln>
        </p:spPr>
        <p:txBody>
          <a:bodyPr>
            <a:prstTxWarp prst="textNoShape">
              <a:avLst/>
            </a:prstTxWarp>
            <a:spAutoFit/>
          </a:bodyPr>
          <a:lstStyle/>
          <a:p>
            <a:pPr>
              <a:defRPr/>
            </a:pPr>
            <a:r>
              <a:rPr lang="de-DE" sz="1600" b="0">
                <a:ea typeface="Arial" charset="0"/>
                <a:cs typeface="Arial" charset="0"/>
              </a:rPr>
              <a:t>Research Institute of Organic Agriculture</a:t>
            </a:r>
            <a:br>
              <a:rPr lang="de-DE" sz="1600" b="0">
                <a:ea typeface="Arial" charset="0"/>
                <a:cs typeface="Arial" charset="0"/>
              </a:rPr>
            </a:br>
            <a:r>
              <a:rPr lang="de-DE" sz="1600" b="0">
                <a:ea typeface="Arial" charset="0"/>
                <a:cs typeface="Arial" charset="0"/>
              </a:rPr>
              <a:t>Forschungsinstitut für biologischen Landbau</a:t>
            </a:r>
          </a:p>
        </p:txBody>
      </p:sp>
      <p:pic>
        <p:nvPicPr>
          <p:cNvPr id="6" name="Bild 19" descr="Claim_FiBL_fr_trans.jpg"/>
          <p:cNvPicPr>
            <a:picLocks noChangeAspect="1"/>
          </p:cNvPicPr>
          <p:nvPr userDrawn="1"/>
        </p:nvPicPr>
        <p:blipFill>
          <a:blip r:embed="rId2"/>
          <a:srcRect l="7843" r="8965" b="13197"/>
          <a:stretch>
            <a:fillRect/>
          </a:stretch>
        </p:blipFill>
        <p:spPr bwMode="auto">
          <a:xfrm>
            <a:off x="419100" y="88900"/>
            <a:ext cx="3771900" cy="1270000"/>
          </a:xfrm>
          <a:prstGeom prst="rect">
            <a:avLst/>
          </a:prstGeom>
          <a:noFill/>
          <a:ln w="9525">
            <a:noFill/>
            <a:miter lim="800000"/>
            <a:headEnd/>
            <a:tailEnd/>
          </a:ln>
        </p:spPr>
      </p:pic>
      <p:pic>
        <p:nvPicPr>
          <p:cNvPr id="7" name="Bild 13" descr="Alfoeldi_FiBLGebaeude_2_0.jpg"/>
          <p:cNvPicPr>
            <a:picLocks noChangeAspect="1"/>
          </p:cNvPicPr>
          <p:nvPr userDrawn="1"/>
        </p:nvPicPr>
        <p:blipFill>
          <a:blip r:embed="rId3"/>
          <a:srcRect r="1421"/>
          <a:stretch>
            <a:fillRect/>
          </a:stretch>
        </p:blipFill>
        <p:spPr bwMode="auto">
          <a:xfrm>
            <a:off x="539750" y="1471613"/>
            <a:ext cx="2762250" cy="1863725"/>
          </a:xfrm>
          <a:prstGeom prst="rect">
            <a:avLst/>
          </a:prstGeom>
          <a:noFill/>
          <a:ln w="9525">
            <a:noFill/>
            <a:miter lim="800000"/>
            <a:headEnd/>
            <a:tailEnd/>
          </a:ln>
        </p:spPr>
      </p:pic>
      <p:pic>
        <p:nvPicPr>
          <p:cNvPr id="9" name="Bild 15" descr="3_Felix_Schaf_Rebberg.jpg"/>
          <p:cNvPicPr>
            <a:picLocks noChangeAspect="1"/>
          </p:cNvPicPr>
          <p:nvPr userDrawn="1"/>
        </p:nvPicPr>
        <p:blipFill>
          <a:blip r:embed="rId4"/>
          <a:srcRect l="40845" r="19672"/>
          <a:stretch>
            <a:fillRect/>
          </a:stretch>
        </p:blipFill>
        <p:spPr bwMode="auto">
          <a:xfrm>
            <a:off x="5689600" y="1466850"/>
            <a:ext cx="1104900" cy="1865313"/>
          </a:xfrm>
          <a:prstGeom prst="rect">
            <a:avLst/>
          </a:prstGeom>
          <a:noFill/>
          <a:ln w="9525">
            <a:noFill/>
            <a:miter lim="800000"/>
            <a:headEnd/>
            <a:tailEnd/>
          </a:ln>
        </p:spPr>
      </p:pic>
      <p:pic>
        <p:nvPicPr>
          <p:cNvPr id="10" name="Bild 16" descr="4_C.Notz_Kuh_Kontrolle.jpg"/>
          <p:cNvPicPr>
            <a:picLocks noChangeAspect="1"/>
          </p:cNvPicPr>
          <p:nvPr userDrawn="1"/>
        </p:nvPicPr>
        <p:blipFill>
          <a:blip r:embed="rId5"/>
          <a:srcRect l="23158" r="37373"/>
          <a:stretch>
            <a:fillRect/>
          </a:stretch>
        </p:blipFill>
        <p:spPr bwMode="auto">
          <a:xfrm>
            <a:off x="6856413" y="1462088"/>
            <a:ext cx="1111250" cy="1870075"/>
          </a:xfrm>
          <a:prstGeom prst="rect">
            <a:avLst/>
          </a:prstGeom>
          <a:noFill/>
          <a:ln w="9525">
            <a:noFill/>
            <a:miter lim="800000"/>
            <a:headEnd/>
            <a:tailEnd/>
          </a:ln>
        </p:spPr>
      </p:pic>
      <p:pic>
        <p:nvPicPr>
          <p:cNvPr id="11" name="Bild 17" descr="2_FiBL18.jpg"/>
          <p:cNvPicPr>
            <a:picLocks noChangeAspect="1"/>
          </p:cNvPicPr>
          <p:nvPr userDrawn="1"/>
        </p:nvPicPr>
        <p:blipFill>
          <a:blip r:embed="rId6"/>
          <a:srcRect l="3564" r="8337"/>
          <a:stretch>
            <a:fillRect/>
          </a:stretch>
        </p:blipFill>
        <p:spPr bwMode="auto">
          <a:xfrm>
            <a:off x="4529138" y="1466850"/>
            <a:ext cx="1098550" cy="1865313"/>
          </a:xfrm>
          <a:prstGeom prst="rect">
            <a:avLst/>
          </a:prstGeom>
          <a:noFill/>
          <a:ln w="9525">
            <a:noFill/>
            <a:miter lim="800000"/>
            <a:headEnd/>
            <a:tailEnd/>
          </a:ln>
        </p:spPr>
      </p:pic>
      <p:pic>
        <p:nvPicPr>
          <p:cNvPr id="12" name="Bild 18" descr="1_Kohl_23.jpg"/>
          <p:cNvPicPr>
            <a:picLocks noChangeAspect="1"/>
          </p:cNvPicPr>
          <p:nvPr userDrawn="1"/>
        </p:nvPicPr>
        <p:blipFill>
          <a:blip r:embed="rId7"/>
          <a:srcRect l="26460" r="34149"/>
          <a:stretch>
            <a:fillRect/>
          </a:stretch>
        </p:blipFill>
        <p:spPr bwMode="auto">
          <a:xfrm>
            <a:off x="3363913" y="1462088"/>
            <a:ext cx="1104900" cy="1870075"/>
          </a:xfrm>
          <a:prstGeom prst="rect">
            <a:avLst/>
          </a:prstGeom>
          <a:noFill/>
          <a:ln w="9525">
            <a:noFill/>
            <a:miter lim="800000"/>
            <a:headEnd/>
            <a:tailEnd/>
          </a:ln>
        </p:spPr>
      </p:pic>
      <p:sp>
        <p:nvSpPr>
          <p:cNvPr id="16" name="Titel 3"/>
          <p:cNvSpPr>
            <a:spLocks noGrp="1"/>
          </p:cNvSpPr>
          <p:nvPr>
            <p:ph type="ctrTitle" sz="quarter"/>
          </p:nvPr>
        </p:nvSpPr>
        <p:spPr>
          <a:xfrm>
            <a:off x="545041" y="4317999"/>
            <a:ext cx="8251825" cy="846666"/>
          </a:xfrm>
        </p:spPr>
        <p:txBody>
          <a:bodyPr lIns="0" tIns="0"/>
          <a:lstStyle>
            <a:lvl1pPr>
              <a:defRPr sz="3600"/>
            </a:lvl1pPr>
          </a:lstStyle>
          <a:p>
            <a:r>
              <a:rPr lang="de-DE" smtClean="0"/>
              <a:t>Titelmasterformat durch Klicken bearbeiten</a:t>
            </a:r>
            <a:endParaRPr lang="de-DE" dirty="0" smtClean="0"/>
          </a:p>
        </p:txBody>
      </p:sp>
      <p:sp>
        <p:nvSpPr>
          <p:cNvPr id="17" name="Untertitel 4"/>
          <p:cNvSpPr>
            <a:spLocks noGrp="1"/>
          </p:cNvSpPr>
          <p:nvPr>
            <p:ph type="subTitle" sz="quarter" idx="1"/>
          </p:nvPr>
        </p:nvSpPr>
        <p:spPr>
          <a:xfrm>
            <a:off x="533400" y="5892800"/>
            <a:ext cx="8251825" cy="508000"/>
          </a:xfrm>
        </p:spPr>
        <p:txBody>
          <a:bodyPr/>
          <a:lstStyle>
            <a:lvl1pPr>
              <a:buNone/>
              <a:defRPr sz="1800"/>
            </a:lvl1pPr>
          </a:lstStyle>
          <a:p>
            <a:r>
              <a:rPr lang="de-DE" smtClean="0"/>
              <a:t>Formatvorlage des Untertitelmasters durch Klicken bearbeiten</a:t>
            </a:r>
            <a:endParaRPr lang="de-DE" dirty="0"/>
          </a:p>
        </p:txBody>
      </p:sp>
      <p:pic>
        <p:nvPicPr>
          <p:cNvPr id="13" name="Bild 14"/>
          <p:cNvPicPr>
            <a:picLocks noChangeAspect="1"/>
          </p:cNvPicPr>
          <p:nvPr userDrawn="1"/>
        </p:nvPicPr>
        <p:blipFill rotWithShape="1">
          <a:blip r:embed="rId8" cstate="print">
            <a:extLst>
              <a:ext uri="{28A0092B-C50C-407E-A947-70E740481C1C}">
                <a14:useLocalDpi xmlns:a14="http://schemas.microsoft.com/office/drawing/2010/main" val="0"/>
              </a:ext>
            </a:extLst>
          </a:blip>
          <a:srcRect r="10225"/>
          <a:stretch/>
        </p:blipFill>
        <p:spPr bwMode="auto">
          <a:xfrm>
            <a:off x="8027989" y="1460163"/>
            <a:ext cx="1116012" cy="187200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a:p>
        </p:txBody>
      </p:sp>
      <p:sp>
        <p:nvSpPr>
          <p:cNvPr id="6" name="Inhaltsplatzhalter 2"/>
          <p:cNvSpPr>
            <a:spLocks noGrp="1"/>
          </p:cNvSpPr>
          <p:nvPr>
            <p:ph sz="half" idx="1"/>
          </p:nvPr>
        </p:nvSpPr>
        <p:spPr>
          <a:xfrm>
            <a:off x="539751" y="1469114"/>
            <a:ext cx="3993637" cy="2277386"/>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4350"/>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4350"/>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702688" y="1469114"/>
            <a:ext cx="3993637" cy="2277386"/>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6"/>
          </p:nvPr>
        </p:nvSpPr>
        <p:spPr>
          <a:ln/>
        </p:spPr>
        <p:txBody>
          <a:bodyPr/>
          <a:lstStyle>
            <a:lvl1pPr>
              <a:defRPr/>
            </a:lvl1pPr>
          </a:lstStyle>
          <a:p>
            <a:pPr>
              <a:defRPr/>
            </a:pPr>
            <a:fld id="{0149A1EB-8531-49BE-811C-0A9B624999F0}" type="slidenum">
              <a:rPr lang="de-DE"/>
              <a:pPr>
                <a:defRPr/>
              </a:pPr>
              <a:t>‹Nr.›</a:t>
            </a:fld>
            <a:endParaRPr lang="de-D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48"/>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hasCustomPrompt="1"/>
          </p:nvPr>
        </p:nvSpPr>
        <p:spPr>
          <a:xfrm>
            <a:off x="539751" y="1477581"/>
            <a:ext cx="1898649"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3" name="Inhaltsplatzhalter 2"/>
          <p:cNvSpPr>
            <a:spLocks noGrp="1"/>
          </p:cNvSpPr>
          <p:nvPr>
            <p:ph sz="half" idx="15" hasCustomPrompt="1"/>
          </p:nvPr>
        </p:nvSpPr>
        <p:spPr>
          <a:xfrm>
            <a:off x="4699000" y="1477581"/>
            <a:ext cx="3997325" cy="4686152"/>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0" name="Inhaltsplatzhalter 2"/>
          <p:cNvSpPr>
            <a:spLocks noGrp="1"/>
          </p:cNvSpPr>
          <p:nvPr>
            <p:ph sz="half" idx="18" hasCustomPrompt="1"/>
          </p:nvPr>
        </p:nvSpPr>
        <p:spPr>
          <a:xfrm>
            <a:off x="2628900" y="1477581"/>
            <a:ext cx="1890000"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1" name="Inhaltsplatzhalter 2"/>
          <p:cNvSpPr>
            <a:spLocks noGrp="1"/>
          </p:cNvSpPr>
          <p:nvPr>
            <p:ph sz="half" idx="19" hasCustomPrompt="1"/>
          </p:nvPr>
        </p:nvSpPr>
        <p:spPr>
          <a:xfrm>
            <a:off x="539751" y="3924863"/>
            <a:ext cx="1898649"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4" name="Inhaltsplatzhalter 2"/>
          <p:cNvSpPr>
            <a:spLocks noGrp="1"/>
          </p:cNvSpPr>
          <p:nvPr>
            <p:ph sz="half" idx="20" hasCustomPrompt="1"/>
          </p:nvPr>
        </p:nvSpPr>
        <p:spPr>
          <a:xfrm>
            <a:off x="2628900" y="3924863"/>
            <a:ext cx="1890000"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8" name="Rectangle 15"/>
          <p:cNvSpPr>
            <a:spLocks noGrp="1" noChangeArrowheads="1"/>
          </p:cNvSpPr>
          <p:nvPr>
            <p:ph type="sldNum" sz="quarter" idx="21"/>
          </p:nvPr>
        </p:nvSpPr>
        <p:spPr>
          <a:ln/>
        </p:spPr>
        <p:txBody>
          <a:bodyPr/>
          <a:lstStyle>
            <a:lvl1pPr>
              <a:defRPr/>
            </a:lvl1pPr>
          </a:lstStyle>
          <a:p>
            <a:pPr>
              <a:defRPr/>
            </a:pPr>
            <a:fld id="{18245F4A-627C-46CC-A829-F961C7C41724}" type="slidenum">
              <a:rPr lang="de-DE"/>
              <a:pPr>
                <a:defRPr/>
              </a:pPr>
              <a:t>‹Nr.›</a:t>
            </a:fld>
            <a:endParaRPr lang="de-DE"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4" name="Inhaltsplatzhalter 2"/>
          <p:cNvSpPr>
            <a:spLocks noGrp="1"/>
          </p:cNvSpPr>
          <p:nvPr>
            <p:ph sz="half" idx="1" hasCustomPrompt="1"/>
          </p:nvPr>
        </p:nvSpPr>
        <p:spPr>
          <a:xfrm>
            <a:off x="539751" y="1469114"/>
            <a:ext cx="3993637" cy="468615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5" name="Inhaltsplatzhalter 2"/>
          <p:cNvSpPr>
            <a:spLocks noGrp="1"/>
          </p:cNvSpPr>
          <p:nvPr>
            <p:ph sz="half" idx="15" hasCustomPrompt="1"/>
          </p:nvPr>
        </p:nvSpPr>
        <p:spPr>
          <a:xfrm>
            <a:off x="4702688" y="1469114"/>
            <a:ext cx="3993637" cy="2260037"/>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6" name="Inhaltsplatzhalter 2"/>
          <p:cNvSpPr>
            <a:spLocks noGrp="1"/>
          </p:cNvSpPr>
          <p:nvPr>
            <p:ph sz="half" idx="16" hasCustomPrompt="1"/>
          </p:nvPr>
        </p:nvSpPr>
        <p:spPr>
          <a:xfrm>
            <a:off x="4702688" y="3912163"/>
            <a:ext cx="3993637" cy="2260037"/>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7" name="Rectangle 15"/>
          <p:cNvSpPr>
            <a:spLocks noGrp="1" noChangeArrowheads="1"/>
          </p:cNvSpPr>
          <p:nvPr>
            <p:ph type="sldNum" sz="quarter" idx="17"/>
          </p:nvPr>
        </p:nvSpPr>
        <p:spPr>
          <a:ln/>
        </p:spPr>
        <p:txBody>
          <a:bodyPr/>
          <a:lstStyle>
            <a:lvl1pPr>
              <a:defRPr/>
            </a:lvl1pPr>
          </a:lstStyle>
          <a:p>
            <a:pPr>
              <a:defRPr/>
            </a:pPr>
            <a:fld id="{D22FC7E3-8779-439D-9BCF-582C8F806320}" type="slidenum">
              <a:rPr lang="de-DE"/>
              <a:pPr>
                <a:defRPr/>
              </a:pPr>
              <a:t>‹Nr.›</a:t>
            </a:fld>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5" name="Rechteck 4"/>
          <p:cNvSpPr/>
          <p:nvPr userDrawn="1"/>
        </p:nvSpPr>
        <p:spPr bwMode="auto">
          <a:xfrm>
            <a:off x="539750" y="1466850"/>
            <a:ext cx="8156575" cy="4705350"/>
          </a:xfrm>
          <a:prstGeom prst="rect">
            <a:avLst/>
          </a:prstGeom>
          <a:noFill/>
          <a:ln w="0" cap="flat" cmpd="sng" algn="ctr">
            <a:noFill/>
            <a:prstDash val="solid"/>
            <a:round/>
            <a:headEnd type="none" w="sm" len="sm"/>
            <a:tailEnd type="none" w="sm" len="sm"/>
          </a:ln>
          <a:effectLst/>
        </p:spPr>
        <p:txBody>
          <a:bodyPr>
            <a:prstTxWarp prst="textNoShape">
              <a:avLst/>
            </a:prstTxWarp>
          </a:bodyPr>
          <a:lstStyle/>
          <a:p>
            <a:pPr>
              <a:defRPr/>
            </a:pPr>
            <a:endParaRPr lang="de-DE"/>
          </a:p>
        </p:txBody>
      </p:sp>
      <p:sp>
        <p:nvSpPr>
          <p:cNvPr id="2" name="Titel 1"/>
          <p:cNvSpPr>
            <a:spLocks noGrp="1"/>
          </p:cNvSpPr>
          <p:nvPr>
            <p:ph type="title"/>
          </p:nvPr>
        </p:nvSpPr>
        <p:spPr>
          <a:xfrm>
            <a:off x="511175" y="330201"/>
            <a:ext cx="8251825" cy="498475"/>
          </a:xfrm>
        </p:spPr>
        <p:txBody>
          <a:bodyPr lIns="0" tIns="0"/>
          <a:lstStyle/>
          <a:p>
            <a:r>
              <a:rPr lang="de-DE" smtClean="0"/>
              <a:t>Titelmasterformat durch Klicken bearbeiten</a:t>
            </a:r>
            <a:endParaRPr lang="de-DE" dirty="0"/>
          </a:p>
        </p:txBody>
      </p:sp>
      <p:sp>
        <p:nvSpPr>
          <p:cNvPr id="4" name="Inhaltsplatzhalter 3"/>
          <p:cNvSpPr>
            <a:spLocks noGrp="1"/>
          </p:cNvSpPr>
          <p:nvPr>
            <p:ph sz="half" idx="2"/>
          </p:nvPr>
        </p:nvSpPr>
        <p:spPr>
          <a:xfrm>
            <a:off x="537633" y="1466850"/>
            <a:ext cx="8150226" cy="4692650"/>
          </a:xfrm>
        </p:spPr>
        <p:txBody>
          <a:bodyPr/>
          <a:lstStyle>
            <a:lvl1pPr>
              <a:buSzPct val="100000"/>
              <a:buFontTx/>
              <a:buNone/>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p:txBody>
      </p:sp>
      <p:sp>
        <p:nvSpPr>
          <p:cNvPr id="6" name="Foliennummernplatzhalter 5"/>
          <p:cNvSpPr>
            <a:spLocks noGrp="1"/>
          </p:cNvSpPr>
          <p:nvPr>
            <p:ph type="sldNum" sz="quarter" idx="10"/>
          </p:nvPr>
        </p:nvSpPr>
        <p:spPr/>
        <p:txBody>
          <a:bodyPr/>
          <a:lstStyle>
            <a:lvl1pPr>
              <a:defRPr/>
            </a:lvl1pPr>
          </a:lstStyle>
          <a:p>
            <a:pPr>
              <a:defRPr/>
            </a:pPr>
            <a:fld id="{3E192295-A362-4F5A-B0D2-3AA81946BC43}" type="slidenum">
              <a:rPr lang="de-DE"/>
              <a:pPr>
                <a:defRPr/>
              </a:pPr>
              <a:t>‹Nr.›</a:t>
            </a:fld>
            <a:endParaRPr 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Inhaltsplatzhalter 3"/>
          <p:cNvSpPr>
            <a:spLocks noGrp="1"/>
          </p:cNvSpPr>
          <p:nvPr>
            <p:ph sz="half" idx="2" hasCustomPrompt="1"/>
          </p:nvPr>
        </p:nvSpPr>
        <p:spPr>
          <a:xfrm>
            <a:off x="0" y="0"/>
            <a:ext cx="9143999" cy="6172201"/>
          </a:xfrm>
          <a:ln>
            <a:noFill/>
          </a:ln>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3" name="Rectangle 15"/>
          <p:cNvSpPr>
            <a:spLocks noGrp="1" noChangeArrowheads="1"/>
          </p:cNvSpPr>
          <p:nvPr>
            <p:ph type="sldNum" sz="quarter" idx="10"/>
          </p:nvPr>
        </p:nvSpPr>
        <p:spPr>
          <a:ln/>
        </p:spPr>
        <p:txBody>
          <a:bodyPr/>
          <a:lstStyle>
            <a:lvl1pPr>
              <a:defRPr/>
            </a:lvl1pPr>
          </a:lstStyle>
          <a:p>
            <a:pPr>
              <a:defRPr/>
            </a:pPr>
            <a:fld id="{06E5B84A-357A-439C-804A-A990B669C824}" type="slidenum">
              <a:rPr lang="de-DE"/>
              <a:pPr>
                <a:defRPr/>
              </a:pPr>
              <a:t>‹Nr.›</a:t>
            </a:fld>
            <a:endParaRPr lang="de-DE"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2" name="Inhaltsplatzhalter 3"/>
          <p:cNvSpPr>
            <a:spLocks noGrp="1"/>
          </p:cNvSpPr>
          <p:nvPr>
            <p:ph sz="half" idx="2" hasCustomPrompt="1"/>
          </p:nvPr>
        </p:nvSpPr>
        <p:spPr>
          <a:xfrm>
            <a:off x="0" y="0"/>
            <a:ext cx="9143999" cy="6857999"/>
          </a:xfrm>
          <a:ln>
            <a:noFill/>
          </a:ln>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3" name="Rectangle 15"/>
          <p:cNvSpPr>
            <a:spLocks noGrp="1" noChangeArrowheads="1"/>
          </p:cNvSpPr>
          <p:nvPr>
            <p:ph type="sldNum" sz="quarter" idx="10"/>
          </p:nvPr>
        </p:nvSpPr>
        <p:spPr>
          <a:ln/>
        </p:spPr>
        <p:txBody>
          <a:bodyPr/>
          <a:lstStyle>
            <a:lvl1pPr>
              <a:defRPr/>
            </a:lvl1pPr>
          </a:lstStyle>
          <a:p>
            <a:pPr>
              <a:defRPr/>
            </a:pPr>
            <a:fld id="{4841B546-1DCA-4A88-81B2-9D1700C1CC52}" type="slidenum">
              <a:rPr lang="de-DE"/>
              <a:pPr>
                <a:defRPr/>
              </a:pPr>
              <a:t>‹Nr.›</a:t>
            </a:fld>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545043" y="228601"/>
            <a:ext cx="8251825" cy="698500"/>
          </a:xfrm>
        </p:spPr>
        <p:txBody>
          <a:bodyPr lIns="0" tIns="0"/>
          <a:lstStyle/>
          <a:p>
            <a:r>
              <a:rPr lang="de-DE" smtClean="0"/>
              <a:t>Titelmasterformat durch Klicken bearbeiten</a:t>
            </a:r>
            <a:endParaRPr lang="de-DE"/>
          </a:p>
        </p:txBody>
      </p:sp>
      <p:sp>
        <p:nvSpPr>
          <p:cNvPr id="3" name="Tabellenplatzhalter 2"/>
          <p:cNvSpPr>
            <a:spLocks noGrp="1"/>
          </p:cNvSpPr>
          <p:nvPr>
            <p:ph type="tbl" idx="1"/>
          </p:nvPr>
        </p:nvSpPr>
        <p:spPr>
          <a:xfrm>
            <a:off x="539750" y="1123950"/>
            <a:ext cx="8159750" cy="5041901"/>
          </a:xfrm>
        </p:spPr>
        <p:txBody>
          <a:bodyPr/>
          <a:lstStyle>
            <a:lvl1pPr>
              <a:buSzPct val="100000"/>
              <a:buFontTx/>
              <a:buNone/>
              <a:defRPr/>
            </a:lvl1pPr>
          </a:lstStyle>
          <a:p>
            <a:pPr lvl="0"/>
            <a:r>
              <a:rPr lang="de-DE" noProof="0" smtClean="0"/>
              <a:t>Tabelle durch Klicken auf Symbol hinzufügen</a:t>
            </a:r>
          </a:p>
        </p:txBody>
      </p:sp>
      <p:sp>
        <p:nvSpPr>
          <p:cNvPr id="4" name="Rectangle 15"/>
          <p:cNvSpPr>
            <a:spLocks noGrp="1" noChangeArrowheads="1"/>
          </p:cNvSpPr>
          <p:nvPr>
            <p:ph type="sldNum" sz="quarter" idx="10"/>
          </p:nvPr>
        </p:nvSpPr>
        <p:spPr>
          <a:ln/>
        </p:spPr>
        <p:txBody>
          <a:bodyPr/>
          <a:lstStyle>
            <a:lvl1pPr>
              <a:defRPr/>
            </a:lvl1pPr>
          </a:lstStyle>
          <a:p>
            <a:pPr>
              <a:defRPr/>
            </a:pPr>
            <a:fld id="{01E7DCEA-51E8-4FDA-83A7-F9D4385D7697}" type="slidenum">
              <a:rPr lang="de-DE"/>
              <a:pPr>
                <a:defRPr/>
              </a:pPr>
              <a:t>‹Nr.›</a:t>
            </a:fld>
            <a:endParaRPr lang="de-DE"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hasCustomPrompt="1"/>
          </p:nvPr>
        </p:nvSpPr>
        <p:spPr>
          <a:xfrm>
            <a:off x="539751" y="1466850"/>
            <a:ext cx="2628000" cy="47053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4" name="Inhaltsplatzhalter 2"/>
          <p:cNvSpPr>
            <a:spLocks noGrp="1"/>
          </p:cNvSpPr>
          <p:nvPr>
            <p:ph sz="half" idx="10" hasCustomPrompt="1"/>
          </p:nvPr>
        </p:nvSpPr>
        <p:spPr>
          <a:xfrm>
            <a:off x="3315213" y="1466850"/>
            <a:ext cx="2628000" cy="47053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5" name="Inhaltsplatzhalter 2"/>
          <p:cNvSpPr>
            <a:spLocks noGrp="1"/>
          </p:cNvSpPr>
          <p:nvPr>
            <p:ph sz="half" idx="11"/>
          </p:nvPr>
        </p:nvSpPr>
        <p:spPr>
          <a:xfrm>
            <a:off x="6117167" y="1466850"/>
            <a:ext cx="2578100"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6" name="Rectangle 15"/>
          <p:cNvSpPr>
            <a:spLocks noGrp="1" noChangeArrowheads="1"/>
          </p:cNvSpPr>
          <p:nvPr>
            <p:ph type="sldNum" sz="quarter" idx="12"/>
          </p:nvPr>
        </p:nvSpPr>
        <p:spPr>
          <a:ln/>
        </p:spPr>
        <p:txBody>
          <a:bodyPr/>
          <a:lstStyle>
            <a:lvl1pPr>
              <a:defRPr/>
            </a:lvl1pPr>
          </a:lstStyle>
          <a:p>
            <a:pPr>
              <a:defRPr/>
            </a:pPr>
            <a:fld id="{6775ADD8-2A63-44F2-A506-03E63A2792CA}" type="slidenum">
              <a:rPr lang="de-DE"/>
              <a:pPr>
                <a:defRPr/>
              </a:pPr>
              <a:t>‹Nr.›</a:t>
            </a:fld>
            <a:endParaRPr lang="de-DE"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6117167" y="1469114"/>
            <a:ext cx="2579158" cy="4703086"/>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hasCustomPrompt="1"/>
          </p:nvPr>
        </p:nvSpPr>
        <p:spPr>
          <a:xfrm>
            <a:off x="539750" y="1473200"/>
            <a:ext cx="5403850" cy="4698999"/>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5" name="Rectangle 15"/>
          <p:cNvSpPr>
            <a:spLocks noGrp="1" noChangeArrowheads="1"/>
          </p:cNvSpPr>
          <p:nvPr>
            <p:ph type="sldNum" sz="quarter" idx="11"/>
          </p:nvPr>
        </p:nvSpPr>
        <p:spPr>
          <a:ln/>
        </p:spPr>
        <p:txBody>
          <a:bodyPr/>
          <a:lstStyle>
            <a:lvl1pPr>
              <a:defRPr/>
            </a:lvl1pPr>
          </a:lstStyle>
          <a:p>
            <a:pPr>
              <a:defRPr/>
            </a:pPr>
            <a:fld id="{53C0726B-D440-42DE-99FF-7AFB3A4E93AE}" type="slidenum">
              <a:rPr lang="de-DE"/>
              <a:pPr>
                <a:defRPr/>
              </a:pPr>
              <a:t>‹Nr.›</a:t>
            </a:fld>
            <a:endParaRPr lang="de-DE"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8600"/>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75317"/>
            <a:ext cx="2628000" cy="4696883"/>
          </a:xfrm>
        </p:spPr>
        <p:txBody>
          <a:bodyPr tIns="0"/>
          <a:lstStyle>
            <a:lvl1pPr>
              <a:buSzPct val="100000"/>
              <a:buFontTx/>
              <a:buNone/>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hasCustomPrompt="1"/>
          </p:nvPr>
        </p:nvSpPr>
        <p:spPr>
          <a:xfrm>
            <a:off x="3323680" y="1469114"/>
            <a:ext cx="2628000" cy="2277386"/>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endParaRPr lang="de-CH" dirty="0" smtClean="0"/>
          </a:p>
          <a:p>
            <a:pPr lvl="0"/>
            <a:endParaRPr lang="de-CH" dirty="0" smtClean="0"/>
          </a:p>
        </p:txBody>
      </p:sp>
      <p:sp>
        <p:nvSpPr>
          <p:cNvPr id="15" name="Inhaltsplatzhalter 2"/>
          <p:cNvSpPr>
            <a:spLocks noGrp="1"/>
          </p:cNvSpPr>
          <p:nvPr>
            <p:ph sz="half" idx="11" hasCustomPrompt="1"/>
          </p:nvPr>
        </p:nvSpPr>
        <p:spPr>
          <a:xfrm>
            <a:off x="6117167" y="1469114"/>
            <a:ext cx="2578100" cy="4703086"/>
          </a:xfrm>
        </p:spPr>
        <p:txBody>
          <a:bodyPr tIns="0"/>
          <a:lstStyle>
            <a:lvl1pPr>
              <a:buSzPct val="100000"/>
              <a:buFontTx/>
              <a:buNone/>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Text oder Bild</a:t>
            </a:r>
          </a:p>
        </p:txBody>
      </p:sp>
      <p:sp>
        <p:nvSpPr>
          <p:cNvPr id="8" name="Inhaltsplatzhalter 2"/>
          <p:cNvSpPr>
            <a:spLocks noGrp="1"/>
          </p:cNvSpPr>
          <p:nvPr>
            <p:ph sz="half" idx="13" hasCustomPrompt="1"/>
          </p:nvPr>
        </p:nvSpPr>
        <p:spPr>
          <a:xfrm>
            <a:off x="3323680" y="3918098"/>
            <a:ext cx="2628000" cy="225410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7" name="Rectangle 15"/>
          <p:cNvSpPr>
            <a:spLocks noGrp="1" noChangeArrowheads="1"/>
          </p:cNvSpPr>
          <p:nvPr>
            <p:ph type="sldNum" sz="quarter" idx="14"/>
          </p:nvPr>
        </p:nvSpPr>
        <p:spPr>
          <a:ln/>
        </p:spPr>
        <p:txBody>
          <a:bodyPr/>
          <a:lstStyle>
            <a:lvl1pPr>
              <a:defRPr/>
            </a:lvl1pPr>
          </a:lstStyle>
          <a:p>
            <a:pPr>
              <a:defRPr/>
            </a:pPr>
            <a:fld id="{964D0991-7717-472F-88B9-15C47E1DFD79}" type="slidenum">
              <a:rPr lang="de-DE"/>
              <a:pPr>
                <a:defRPr/>
              </a:pPr>
              <a:t>‹Nr.›</a:t>
            </a:fld>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36575" y="228600"/>
            <a:ext cx="8251825" cy="717550"/>
          </a:xfrm>
        </p:spPr>
        <p:txBody>
          <a:bodyPr lIns="0" tIns="0"/>
          <a:lstStyle/>
          <a:p>
            <a:r>
              <a:rPr lang="de-DE" smtClean="0"/>
              <a:t>Titelmasterformat durch Klicken bearbeiten</a:t>
            </a:r>
            <a:endParaRPr lang="de-DE" dirty="0"/>
          </a:p>
        </p:txBody>
      </p:sp>
      <p:sp>
        <p:nvSpPr>
          <p:cNvPr id="3" name="Inhaltsplatzhalter 2"/>
          <p:cNvSpPr>
            <a:spLocks noGrp="1"/>
          </p:cNvSpPr>
          <p:nvPr>
            <p:ph idx="1"/>
          </p:nvPr>
        </p:nvSpPr>
        <p:spPr>
          <a:xfrm>
            <a:off x="540808" y="1485900"/>
            <a:ext cx="8251825" cy="4705350"/>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Rectangle 15"/>
          <p:cNvSpPr>
            <a:spLocks noGrp="1" noChangeArrowheads="1"/>
          </p:cNvSpPr>
          <p:nvPr>
            <p:ph type="sldNum" sz="quarter" idx="10"/>
          </p:nvPr>
        </p:nvSpPr>
        <p:spPr/>
        <p:txBody>
          <a:bodyPr/>
          <a:lstStyle>
            <a:lvl1pPr>
              <a:defRPr/>
            </a:lvl1pPr>
          </a:lstStyle>
          <a:p>
            <a:pPr>
              <a:defRPr/>
            </a:pPr>
            <a:fld id="{E807130A-017D-4A97-80D7-1690E5258BC9}" type="slidenum">
              <a:rPr lang="de-DE"/>
              <a:pPr>
                <a:defRPr/>
              </a:pPr>
              <a:t>‹Nr.›</a:t>
            </a:fld>
            <a:endParaRPr lang="de-DE"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66850"/>
            <a:ext cx="2624649"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hasCustomPrompt="1"/>
          </p:nvPr>
        </p:nvSpPr>
        <p:spPr>
          <a:xfrm>
            <a:off x="3302000" y="1466850"/>
            <a:ext cx="5379525" cy="47053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5" name="Rectangle 15"/>
          <p:cNvSpPr>
            <a:spLocks noGrp="1" noChangeArrowheads="1"/>
          </p:cNvSpPr>
          <p:nvPr>
            <p:ph type="sldNum" sz="quarter" idx="11"/>
          </p:nvPr>
        </p:nvSpPr>
        <p:spPr>
          <a:ln/>
        </p:spPr>
        <p:txBody>
          <a:bodyPr/>
          <a:lstStyle>
            <a:lvl1pPr>
              <a:defRPr/>
            </a:lvl1pPr>
          </a:lstStyle>
          <a:p>
            <a:pPr>
              <a:defRPr/>
            </a:pPr>
            <a:fld id="{1C3E95A3-45F9-47F5-A5C2-FC60295171BD}" type="slidenum">
              <a:rPr lang="de-DE"/>
              <a:pPr>
                <a:defRPr/>
              </a:pPr>
              <a:t>‹Nr.›</a:t>
            </a:fld>
            <a:endParaRPr lang="de-D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51"/>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6117167" y="1466850"/>
            <a:ext cx="2587625"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hasCustomPrompt="1"/>
          </p:nvPr>
        </p:nvSpPr>
        <p:spPr>
          <a:xfrm>
            <a:off x="539750" y="1471246"/>
            <a:ext cx="5403850" cy="2275253"/>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5" name="Inhaltsplatzhalter 2"/>
          <p:cNvSpPr>
            <a:spLocks noGrp="1"/>
          </p:cNvSpPr>
          <p:nvPr>
            <p:ph sz="half" idx="11" hasCustomPrompt="1"/>
          </p:nvPr>
        </p:nvSpPr>
        <p:spPr>
          <a:xfrm>
            <a:off x="539750" y="3922348"/>
            <a:ext cx="5403850" cy="223715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6" name="Rectangle 15"/>
          <p:cNvSpPr>
            <a:spLocks noGrp="1" noChangeArrowheads="1"/>
          </p:cNvSpPr>
          <p:nvPr>
            <p:ph type="sldNum" sz="quarter" idx="12"/>
          </p:nvPr>
        </p:nvSpPr>
        <p:spPr>
          <a:ln/>
        </p:spPr>
        <p:txBody>
          <a:bodyPr/>
          <a:lstStyle>
            <a:lvl1pPr>
              <a:defRPr/>
            </a:lvl1pPr>
          </a:lstStyle>
          <a:p>
            <a:pPr>
              <a:defRPr/>
            </a:pPr>
            <a:fld id="{17DED762-CAE8-4EFD-B265-3F115458F421}" type="slidenum">
              <a:rPr lang="de-DE"/>
              <a:pPr>
                <a:defRPr/>
              </a:pPr>
              <a:t>‹Nr.›</a:t>
            </a:fld>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4368"/>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hasCustomPrompt="1"/>
          </p:nvPr>
        </p:nvSpPr>
        <p:spPr>
          <a:xfrm>
            <a:off x="539760"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1" name="Inhaltsplatzhalter 2"/>
          <p:cNvSpPr>
            <a:spLocks noGrp="1"/>
          </p:cNvSpPr>
          <p:nvPr>
            <p:ph sz="half" idx="14" hasCustomPrompt="1"/>
          </p:nvPr>
        </p:nvSpPr>
        <p:spPr>
          <a:xfrm>
            <a:off x="3460828"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2" name="Inhaltsplatzhalter 2"/>
          <p:cNvSpPr>
            <a:spLocks noGrp="1"/>
          </p:cNvSpPr>
          <p:nvPr>
            <p:ph sz="half" idx="15" hasCustomPrompt="1"/>
          </p:nvPr>
        </p:nvSpPr>
        <p:spPr>
          <a:xfrm>
            <a:off x="6381895"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6" name="Rectangle 15"/>
          <p:cNvSpPr>
            <a:spLocks noGrp="1" noChangeArrowheads="1"/>
          </p:cNvSpPr>
          <p:nvPr>
            <p:ph type="sldNum" sz="quarter" idx="16"/>
          </p:nvPr>
        </p:nvSpPr>
        <p:spPr>
          <a:ln/>
        </p:spPr>
        <p:txBody>
          <a:bodyPr/>
          <a:lstStyle>
            <a:lvl1pPr>
              <a:defRPr/>
            </a:lvl1pPr>
          </a:lstStyle>
          <a:p>
            <a:pPr>
              <a:defRPr/>
            </a:pPr>
            <a:fld id="{6D3E407B-DFAF-4CA0-BCF1-0575389E3E5F}" type="slidenum">
              <a:rPr lang="de-DE"/>
              <a:pPr>
                <a:defRPr/>
              </a:pPr>
              <a:t>‹Nr.›</a:t>
            </a:fld>
            <a:endParaRPr lang="de-DE"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3400" y="220134"/>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hasCustomPrompt="1"/>
          </p:nvPr>
        </p:nvSpPr>
        <p:spPr>
          <a:xfrm>
            <a:off x="539760"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1" name="Inhaltsplatzhalter 2"/>
          <p:cNvSpPr>
            <a:spLocks noGrp="1"/>
          </p:cNvSpPr>
          <p:nvPr>
            <p:ph sz="half" idx="14" hasCustomPrompt="1"/>
          </p:nvPr>
        </p:nvSpPr>
        <p:spPr>
          <a:xfrm>
            <a:off x="3460828" y="1123950"/>
            <a:ext cx="2751505" cy="24448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2" name="Inhaltsplatzhalter 2"/>
          <p:cNvSpPr>
            <a:spLocks noGrp="1"/>
          </p:cNvSpPr>
          <p:nvPr>
            <p:ph sz="half" idx="15" hasCustomPrompt="1"/>
          </p:nvPr>
        </p:nvSpPr>
        <p:spPr>
          <a:xfrm>
            <a:off x="6381895"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8" name="Inhaltsplatzhalter 2"/>
          <p:cNvSpPr>
            <a:spLocks noGrp="1"/>
          </p:cNvSpPr>
          <p:nvPr>
            <p:ph sz="half" idx="16" hasCustomPrompt="1"/>
          </p:nvPr>
        </p:nvSpPr>
        <p:spPr>
          <a:xfrm>
            <a:off x="3460828" y="3750734"/>
            <a:ext cx="2751505" cy="242570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7" name="Rectangle 15"/>
          <p:cNvSpPr>
            <a:spLocks noGrp="1" noChangeArrowheads="1"/>
          </p:cNvSpPr>
          <p:nvPr>
            <p:ph type="sldNum" sz="quarter" idx="17"/>
          </p:nvPr>
        </p:nvSpPr>
        <p:spPr>
          <a:ln/>
        </p:spPr>
        <p:txBody>
          <a:bodyPr/>
          <a:lstStyle>
            <a:lvl1pPr>
              <a:defRPr/>
            </a:lvl1pPr>
          </a:lstStyle>
          <a:p>
            <a:pPr>
              <a:defRPr/>
            </a:pPr>
            <a:fld id="{00340CFF-38BD-4B77-89DB-D914DFDBD221}" type="slidenum">
              <a:rPr lang="de-DE"/>
              <a:pPr>
                <a:defRPr/>
              </a:pPr>
              <a:t>‹Nr.›</a:t>
            </a:fld>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4368"/>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hasCustomPrompt="1"/>
          </p:nvPr>
        </p:nvSpPr>
        <p:spPr>
          <a:xfrm>
            <a:off x="543994" y="1123950"/>
            <a:ext cx="5403840"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2" name="Inhaltsplatzhalter 2"/>
          <p:cNvSpPr>
            <a:spLocks noGrp="1"/>
          </p:cNvSpPr>
          <p:nvPr>
            <p:ph sz="half" idx="15" hasCustomPrompt="1"/>
          </p:nvPr>
        </p:nvSpPr>
        <p:spPr>
          <a:xfrm>
            <a:off x="6117167" y="1136663"/>
            <a:ext cx="3026833"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3" name="Inhaltsplatzhalter 2"/>
          <p:cNvSpPr>
            <a:spLocks noGrp="1"/>
          </p:cNvSpPr>
          <p:nvPr>
            <p:ph sz="half" idx="16" hasCustomPrompt="1"/>
          </p:nvPr>
        </p:nvSpPr>
        <p:spPr>
          <a:xfrm>
            <a:off x="6117167" y="3751976"/>
            <a:ext cx="3026833" cy="2420224"/>
          </a:xfrm>
        </p:spPr>
        <p:txBody>
          <a:bodyPr/>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6" name="Rectangle 15"/>
          <p:cNvSpPr>
            <a:spLocks noGrp="1" noChangeArrowheads="1"/>
          </p:cNvSpPr>
          <p:nvPr>
            <p:ph type="sldNum" sz="quarter" idx="17"/>
          </p:nvPr>
        </p:nvSpPr>
        <p:spPr>
          <a:ln/>
        </p:spPr>
        <p:txBody>
          <a:bodyPr/>
          <a:lstStyle>
            <a:lvl1pPr>
              <a:defRPr/>
            </a:lvl1pPr>
          </a:lstStyle>
          <a:p>
            <a:pPr>
              <a:defRPr/>
            </a:pPr>
            <a:fld id="{4826C360-135E-4E2B-97F5-7ED92EF56E48}" type="slidenum">
              <a:rPr lang="de-DE"/>
              <a:pPr>
                <a:defRPr/>
              </a:pPr>
              <a:t>‹Nr.›</a:t>
            </a:fld>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51"/>
            <a:ext cx="8251825" cy="717550"/>
          </a:xfrm>
        </p:spPr>
        <p:txBody>
          <a:bodyPr lIns="0" tIns="0"/>
          <a:lstStyle/>
          <a:p>
            <a:r>
              <a:rPr lang="de-DE" smtClean="0"/>
              <a:t>Titelmasterformat durch Klicken bearbeiten</a:t>
            </a:r>
            <a:endParaRPr lang="de-DE" dirty="0"/>
          </a:p>
        </p:txBody>
      </p:sp>
      <p:sp>
        <p:nvSpPr>
          <p:cNvPr id="12" name="Inhaltsplatzhalter 2"/>
          <p:cNvSpPr>
            <a:spLocks noGrp="1"/>
          </p:cNvSpPr>
          <p:nvPr>
            <p:ph sz="half" idx="15" hasCustomPrompt="1"/>
          </p:nvPr>
        </p:nvSpPr>
        <p:spPr>
          <a:xfrm>
            <a:off x="4914900" y="1136663"/>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13" name="Inhaltsplatzhalter 2"/>
          <p:cNvSpPr>
            <a:spLocks noGrp="1"/>
          </p:cNvSpPr>
          <p:nvPr>
            <p:ph sz="half" idx="16" hasCustomPrompt="1"/>
          </p:nvPr>
        </p:nvSpPr>
        <p:spPr>
          <a:xfrm>
            <a:off x="4915000" y="3751976"/>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8" name="Inhaltsplatzhalter 2"/>
          <p:cNvSpPr>
            <a:spLocks noGrp="1"/>
          </p:cNvSpPr>
          <p:nvPr>
            <p:ph sz="half" idx="17" hasCustomPrompt="1"/>
          </p:nvPr>
        </p:nvSpPr>
        <p:spPr>
          <a:xfrm>
            <a:off x="546101" y="1136663"/>
            <a:ext cx="41952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9" name="Inhaltsplatzhalter 2"/>
          <p:cNvSpPr>
            <a:spLocks noGrp="1"/>
          </p:cNvSpPr>
          <p:nvPr>
            <p:ph sz="half" idx="18" hasCustomPrompt="1"/>
          </p:nvPr>
        </p:nvSpPr>
        <p:spPr>
          <a:xfrm>
            <a:off x="546100" y="3751976"/>
            <a:ext cx="42057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7" name="Rectangle 15"/>
          <p:cNvSpPr>
            <a:spLocks noGrp="1" noChangeArrowheads="1"/>
          </p:cNvSpPr>
          <p:nvPr>
            <p:ph type="sldNum" sz="quarter" idx="19"/>
          </p:nvPr>
        </p:nvSpPr>
        <p:spPr>
          <a:ln/>
        </p:spPr>
        <p:txBody>
          <a:bodyPr/>
          <a:lstStyle>
            <a:lvl1pPr>
              <a:defRPr/>
            </a:lvl1pPr>
          </a:lstStyle>
          <a:p>
            <a:pPr>
              <a:defRPr/>
            </a:pPr>
            <a:fld id="{AF491BDF-7C56-4D0B-8A75-72E75C144F40}" type="slidenum">
              <a:rPr lang="de-DE"/>
              <a:pPr>
                <a:defRPr/>
              </a:pPr>
              <a:t>‹Nr.›</a:t>
            </a:fld>
            <a:endParaRPr lang="de-DE"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1867" y="222251"/>
            <a:ext cx="8251825" cy="717550"/>
          </a:xfrm>
        </p:spPr>
        <p:txBody>
          <a:bodyPr lIns="0" tIns="0"/>
          <a:lstStyle/>
          <a:p>
            <a:r>
              <a:rPr lang="de-DE" smtClean="0"/>
              <a:t>Titelmasterformat durch Klicken bearbeiten</a:t>
            </a:r>
            <a:endParaRPr lang="de-DE" dirty="0"/>
          </a:p>
        </p:txBody>
      </p:sp>
      <p:sp>
        <p:nvSpPr>
          <p:cNvPr id="12" name="Inhaltsplatzhalter 2"/>
          <p:cNvSpPr>
            <a:spLocks noGrp="1"/>
          </p:cNvSpPr>
          <p:nvPr>
            <p:ph sz="half" idx="15" hasCustomPrompt="1"/>
          </p:nvPr>
        </p:nvSpPr>
        <p:spPr>
          <a:xfrm>
            <a:off x="4914900" y="1136663"/>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8" name="Inhaltsplatzhalter 2"/>
          <p:cNvSpPr>
            <a:spLocks noGrp="1"/>
          </p:cNvSpPr>
          <p:nvPr>
            <p:ph sz="half" idx="17" hasCustomPrompt="1"/>
          </p:nvPr>
        </p:nvSpPr>
        <p:spPr>
          <a:xfrm>
            <a:off x="546101" y="1136663"/>
            <a:ext cx="41952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9" name="Inhaltsplatzhalter 2"/>
          <p:cNvSpPr>
            <a:spLocks noGrp="1"/>
          </p:cNvSpPr>
          <p:nvPr>
            <p:ph sz="half" idx="18" hasCustomPrompt="1"/>
          </p:nvPr>
        </p:nvSpPr>
        <p:spPr>
          <a:xfrm>
            <a:off x="546100" y="3751976"/>
            <a:ext cx="85979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6" name="Rectangle 15"/>
          <p:cNvSpPr>
            <a:spLocks noGrp="1" noChangeArrowheads="1"/>
          </p:cNvSpPr>
          <p:nvPr>
            <p:ph type="sldNum" sz="quarter" idx="19"/>
          </p:nvPr>
        </p:nvSpPr>
        <p:spPr>
          <a:ln/>
        </p:spPr>
        <p:txBody>
          <a:bodyPr/>
          <a:lstStyle>
            <a:lvl1pPr>
              <a:defRPr/>
            </a:lvl1pPr>
          </a:lstStyle>
          <a:p>
            <a:pPr>
              <a:defRPr/>
            </a:pPr>
            <a:fld id="{72450796-6A5C-4112-86C2-50CABFE26A6A}" type="slidenum">
              <a:rPr lang="de-DE"/>
              <a:pPr>
                <a:defRPr/>
              </a:pPr>
              <a:t>‹Nr.›</a:t>
            </a:fld>
            <a:endParaRPr lang="de-D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Nur Titel">
    <p:spTree>
      <p:nvGrpSpPr>
        <p:cNvPr id="1" name=""/>
        <p:cNvGrpSpPr/>
        <p:nvPr/>
      </p:nvGrpSpPr>
      <p:grpSpPr>
        <a:xfrm>
          <a:off x="0" y="0"/>
          <a:ext cx="0" cy="0"/>
          <a:chOff x="0" y="0"/>
          <a:chExt cx="0" cy="0"/>
        </a:xfrm>
      </p:grpSpPr>
      <p:sp>
        <p:nvSpPr>
          <p:cNvPr id="5" name="Rechteck 4"/>
          <p:cNvSpPr/>
          <p:nvPr userDrawn="1"/>
        </p:nvSpPr>
        <p:spPr bwMode="auto">
          <a:xfrm>
            <a:off x="539750" y="1466850"/>
            <a:ext cx="8156575" cy="4705350"/>
          </a:xfrm>
          <a:prstGeom prst="rect">
            <a:avLst/>
          </a:prstGeom>
          <a:noFill/>
          <a:ln w="0" cap="flat" cmpd="sng" algn="ctr">
            <a:noFill/>
            <a:prstDash val="solid"/>
            <a:round/>
            <a:headEnd type="none" w="sm" len="sm"/>
            <a:tailEnd type="none" w="sm" len="sm"/>
          </a:ln>
          <a:effectLst/>
        </p:spPr>
        <p:txBody>
          <a:bodyPr>
            <a:prstTxWarp prst="textNoShape">
              <a:avLst/>
            </a:prstTxWarp>
          </a:bodyPr>
          <a:lstStyle/>
          <a:p>
            <a:pPr>
              <a:defRPr/>
            </a:pPr>
            <a:endParaRPr lang="de-DE"/>
          </a:p>
        </p:txBody>
      </p:sp>
      <p:sp>
        <p:nvSpPr>
          <p:cNvPr id="2" name="Titel 1"/>
          <p:cNvSpPr>
            <a:spLocks noGrp="1"/>
          </p:cNvSpPr>
          <p:nvPr>
            <p:ph type="title"/>
          </p:nvPr>
        </p:nvSpPr>
        <p:spPr>
          <a:xfrm>
            <a:off x="536576" y="330201"/>
            <a:ext cx="8159749" cy="498475"/>
          </a:xfrm>
        </p:spPr>
        <p:txBody>
          <a:bodyPr lIns="0" tIns="0"/>
          <a:lstStyle/>
          <a:p>
            <a:r>
              <a:rPr lang="de-DE" smtClean="0"/>
              <a:t>Titelmasterformat durch Klicken bearbeiten</a:t>
            </a:r>
            <a:endParaRPr lang="de-DE" dirty="0"/>
          </a:p>
        </p:txBody>
      </p:sp>
      <p:sp>
        <p:nvSpPr>
          <p:cNvPr id="4" name="Inhaltsplatzhalter 3"/>
          <p:cNvSpPr>
            <a:spLocks noGrp="1"/>
          </p:cNvSpPr>
          <p:nvPr>
            <p:ph sz="half" idx="2" hasCustomPrompt="1"/>
          </p:nvPr>
        </p:nvSpPr>
        <p:spPr>
          <a:xfrm>
            <a:off x="546099" y="1130315"/>
            <a:ext cx="8597901" cy="5041885"/>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marL="361950" marR="0" lvl="0" indent="-361950" algn="l" defTabSz="623888" rtl="0" eaLnBrk="0" fontAlgn="base" latinLnBrk="0" hangingPunct="0">
              <a:lnSpc>
                <a:spcPct val="100000"/>
              </a:lnSpc>
              <a:spcBef>
                <a:spcPct val="10000"/>
              </a:spcBef>
              <a:spcAft>
                <a:spcPct val="10000"/>
              </a:spcAft>
              <a:buClr>
                <a:schemeClr val="tx1"/>
              </a:buClr>
              <a:buSzPct val="100000"/>
              <a:buFontTx/>
              <a:buNone/>
              <a:tabLst/>
              <a:defRPr/>
            </a:pPr>
            <a:r>
              <a:rPr lang="de-CH" dirty="0" smtClean="0"/>
              <a:t>Bild</a:t>
            </a:r>
          </a:p>
          <a:p>
            <a:pPr lvl="0"/>
            <a:endParaRPr lang="de-CH" dirty="0" smtClean="0"/>
          </a:p>
        </p:txBody>
      </p:sp>
      <p:sp>
        <p:nvSpPr>
          <p:cNvPr id="6" name="Foliennummernplatzhalter 5"/>
          <p:cNvSpPr>
            <a:spLocks noGrp="1"/>
          </p:cNvSpPr>
          <p:nvPr>
            <p:ph type="sldNum" sz="quarter" idx="10"/>
          </p:nvPr>
        </p:nvSpPr>
        <p:spPr/>
        <p:txBody>
          <a:bodyPr/>
          <a:lstStyle>
            <a:lvl1pPr>
              <a:defRPr/>
            </a:lvl1pPr>
          </a:lstStyle>
          <a:p>
            <a:pPr>
              <a:defRPr/>
            </a:pPr>
            <a:fld id="{9D7B5809-1B17-4B7E-B8D8-B632BE876C15}" type="slidenum">
              <a:rPr lang="de-DE"/>
              <a:pPr>
                <a:defRPr/>
              </a:pPr>
              <a:t>‹Nr.›</a:t>
            </a:fld>
            <a:endParaRPr lang="de-DE"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47675" y="215900"/>
            <a:ext cx="8251825" cy="1143000"/>
          </a:xfrm>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68313" y="1484313"/>
            <a:ext cx="4049712" cy="4681537"/>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4" name="Inhaltsplatzhalter 3"/>
          <p:cNvSpPr>
            <a:spLocks noGrp="1"/>
          </p:cNvSpPr>
          <p:nvPr>
            <p:ph sz="quarter" idx="2"/>
          </p:nvPr>
        </p:nvSpPr>
        <p:spPr>
          <a:xfrm>
            <a:off x="4670425" y="1484313"/>
            <a:ext cx="4049713" cy="2263775"/>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5" name="Inhaltsplatzhalter 4"/>
          <p:cNvSpPr>
            <a:spLocks noGrp="1"/>
          </p:cNvSpPr>
          <p:nvPr>
            <p:ph sz="quarter" idx="3"/>
          </p:nvPr>
        </p:nvSpPr>
        <p:spPr>
          <a:xfrm>
            <a:off x="4670425" y="3900488"/>
            <a:ext cx="4049713" cy="2265362"/>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Tree>
    <p:extLst>
      <p:ext uri="{BB962C8B-B14F-4D97-AF65-F5344CB8AC3E}">
        <p14:creationId xmlns:p14="http://schemas.microsoft.com/office/powerpoint/2010/main" val="6762036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2_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57200" y="6356350"/>
            <a:ext cx="2133600" cy="365125"/>
          </a:xfrm>
          <a:prstGeom prst="rect">
            <a:avLst/>
          </a:prstGeom>
        </p:spPr>
        <p:txBody>
          <a:bodyPr/>
          <a:lstStyle/>
          <a:p>
            <a:fld id="{F5149941-BE91-4FEC-8015-ED71231996D1}" type="datetimeFigureOut">
              <a:rPr lang="en-US" smtClean="0"/>
              <a:t>3/30/2015</a:t>
            </a:fld>
            <a:endParaRPr lang="en-US" dirty="0"/>
          </a:p>
        </p:txBody>
      </p:sp>
      <p:sp>
        <p:nvSpPr>
          <p:cNvPr id="3" name="Fußzeilenplatzhalt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Foliennummernplatzhalter 3"/>
          <p:cNvSpPr>
            <a:spLocks noGrp="1"/>
          </p:cNvSpPr>
          <p:nvPr>
            <p:ph type="sldNum" sz="quarter" idx="12"/>
          </p:nvPr>
        </p:nvSpPr>
        <p:spPr/>
        <p:txBody>
          <a:bodyPr/>
          <a:lstStyle/>
          <a:p>
            <a:fld id="{C39E8A02-F335-4180-86B0-71CB36EE56E7}" type="slidenum">
              <a:rPr lang="en-US" smtClean="0"/>
              <a:t>‹Nr.›</a:t>
            </a:fld>
            <a:endParaRPr lang="en-US" dirty="0"/>
          </a:p>
        </p:txBody>
      </p:sp>
    </p:spTree>
    <p:extLst>
      <p:ext uri="{BB962C8B-B14F-4D97-AF65-F5344CB8AC3E}">
        <p14:creationId xmlns:p14="http://schemas.microsoft.com/office/powerpoint/2010/main" val="36522640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36575" y="228600"/>
            <a:ext cx="8251825" cy="717550"/>
          </a:xfrm>
        </p:spPr>
        <p:txBody>
          <a:bodyPr lIns="0" tIns="0"/>
          <a:lstStyle/>
          <a:p>
            <a:r>
              <a:rPr lang="de-DE" smtClean="0"/>
              <a:t>Titelmasterformat durch Klicken bearbeiten</a:t>
            </a:r>
            <a:endParaRPr lang="de-DE" dirty="0"/>
          </a:p>
        </p:txBody>
      </p:sp>
      <p:sp>
        <p:nvSpPr>
          <p:cNvPr id="4" name="Rectangle 15"/>
          <p:cNvSpPr>
            <a:spLocks noGrp="1" noChangeArrowheads="1"/>
          </p:cNvSpPr>
          <p:nvPr>
            <p:ph type="sldNum" sz="quarter" idx="10"/>
          </p:nvPr>
        </p:nvSpPr>
        <p:spPr/>
        <p:txBody>
          <a:bodyPr/>
          <a:lstStyle>
            <a:lvl1pPr>
              <a:defRPr/>
            </a:lvl1pPr>
          </a:lstStyle>
          <a:p>
            <a:pPr>
              <a:defRPr/>
            </a:pPr>
            <a:fld id="{E807130A-017D-4A97-80D7-1690E5258BC9}" type="slidenum">
              <a:rPr lang="de-DE"/>
              <a:pPr>
                <a:defRPr/>
              </a:pPr>
              <a:t>‹Nr.›</a:t>
            </a:fld>
            <a:endParaRPr lang="de-DE" dirty="0"/>
          </a:p>
        </p:txBody>
      </p:sp>
      <p:sp>
        <p:nvSpPr>
          <p:cNvPr id="5" name="Inhaltsplatzhalter 2"/>
          <p:cNvSpPr>
            <a:spLocks noGrp="1"/>
          </p:cNvSpPr>
          <p:nvPr>
            <p:ph sz="half" idx="11" hasCustomPrompt="1"/>
          </p:nvPr>
        </p:nvSpPr>
        <p:spPr>
          <a:xfrm>
            <a:off x="539751" y="1466850"/>
            <a:ext cx="8156574" cy="4703614"/>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Tree>
    <p:extLst>
      <p:ext uri="{BB962C8B-B14F-4D97-AF65-F5344CB8AC3E}">
        <p14:creationId xmlns:p14="http://schemas.microsoft.com/office/powerpoint/2010/main" val="2215663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533400" y="228600"/>
            <a:ext cx="8251825" cy="698500"/>
          </a:xfrm>
        </p:spPr>
        <p:txBody>
          <a:bodyPr lIns="0" tIns="0"/>
          <a:lstStyle/>
          <a:p>
            <a:r>
              <a:rPr lang="de-DE" smtClean="0"/>
              <a:t>Titelmasterformat durch Klicken bearbeiten</a:t>
            </a:r>
            <a:endParaRPr lang="de-DE" dirty="0"/>
          </a:p>
        </p:txBody>
      </p:sp>
      <p:sp>
        <p:nvSpPr>
          <p:cNvPr id="3" name="Inhaltsplatzhalter 2"/>
          <p:cNvSpPr>
            <a:spLocks noGrp="1"/>
          </p:cNvSpPr>
          <p:nvPr>
            <p:ph sz="half" idx="1"/>
          </p:nvPr>
        </p:nvSpPr>
        <p:spPr>
          <a:xfrm>
            <a:off x="533401" y="1484313"/>
            <a:ext cx="3987800" cy="4681537"/>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Rectangle 15"/>
          <p:cNvSpPr>
            <a:spLocks noGrp="1" noChangeArrowheads="1"/>
          </p:cNvSpPr>
          <p:nvPr>
            <p:ph type="sldNum" sz="quarter" idx="10"/>
          </p:nvPr>
        </p:nvSpPr>
        <p:spPr/>
        <p:txBody>
          <a:bodyPr/>
          <a:lstStyle>
            <a:lvl1pPr>
              <a:defRPr/>
            </a:lvl1pPr>
          </a:lstStyle>
          <a:p>
            <a:pPr>
              <a:defRPr/>
            </a:pPr>
            <a:fld id="{8E111EDD-A746-4E57-9E68-1651CE3C54B2}" type="slidenum">
              <a:rPr lang="de-DE"/>
              <a:pPr>
                <a:defRPr/>
              </a:pPr>
              <a:t>‹Nr.›</a:t>
            </a:fld>
            <a:endParaRPr lang="de-DE" dirty="0"/>
          </a:p>
        </p:txBody>
      </p:sp>
      <p:sp>
        <p:nvSpPr>
          <p:cNvPr id="6" name="Inhaltsplatzhalter 2"/>
          <p:cNvSpPr>
            <a:spLocks noGrp="1"/>
          </p:cNvSpPr>
          <p:nvPr>
            <p:ph sz="half" idx="11"/>
          </p:nvPr>
        </p:nvSpPr>
        <p:spPr>
          <a:xfrm>
            <a:off x="4708525" y="1484313"/>
            <a:ext cx="3987800" cy="4681537"/>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533400" y="228600"/>
            <a:ext cx="8251825" cy="698500"/>
          </a:xfrm>
        </p:spPr>
        <p:txBody>
          <a:bodyPr lIns="0" tIns="0"/>
          <a:lstStyle/>
          <a:p>
            <a:r>
              <a:rPr lang="de-DE" smtClean="0"/>
              <a:t>Titelmasterformat durch Klicken bearbeiten</a:t>
            </a:r>
            <a:endParaRPr lang="de-DE" dirty="0"/>
          </a:p>
        </p:txBody>
      </p:sp>
      <p:sp>
        <p:nvSpPr>
          <p:cNvPr id="3" name="Inhaltsplatzhalter 2"/>
          <p:cNvSpPr>
            <a:spLocks noGrp="1"/>
          </p:cNvSpPr>
          <p:nvPr>
            <p:ph sz="half" idx="1"/>
          </p:nvPr>
        </p:nvSpPr>
        <p:spPr>
          <a:xfrm>
            <a:off x="533401" y="1484313"/>
            <a:ext cx="3987800" cy="4681537"/>
          </a:xfrm>
        </p:spPr>
        <p:txBody>
          <a:bodyPr tIns="0"/>
          <a:lstStyle>
            <a:lvl1pPr>
              <a:buSzPct val="100000"/>
              <a:buFont typeface="Arial Black"/>
              <a:buChar char="›"/>
              <a:defRPr/>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Rectangle 15"/>
          <p:cNvSpPr>
            <a:spLocks noGrp="1" noChangeArrowheads="1"/>
          </p:cNvSpPr>
          <p:nvPr>
            <p:ph type="sldNum" sz="quarter" idx="10"/>
          </p:nvPr>
        </p:nvSpPr>
        <p:spPr>
          <a:ln/>
        </p:spPr>
        <p:txBody>
          <a:bodyPr/>
          <a:lstStyle>
            <a:lvl1pPr>
              <a:defRPr/>
            </a:lvl1pPr>
          </a:lstStyle>
          <a:p>
            <a:pPr>
              <a:defRPr/>
            </a:pPr>
            <a:fld id="{EED16A91-9584-45E1-AD60-5A2C5B02BCA2}" type="slidenum">
              <a:rPr lang="de-DE"/>
              <a:pPr>
                <a:defRPr/>
              </a:pPr>
              <a:t>‹Nr.›</a:t>
            </a:fld>
            <a:endParaRPr lang="de-DE" dirty="0"/>
          </a:p>
        </p:txBody>
      </p:sp>
      <p:sp>
        <p:nvSpPr>
          <p:cNvPr id="6" name="Inhaltsplatzhalter 2"/>
          <p:cNvSpPr>
            <a:spLocks noGrp="1"/>
          </p:cNvSpPr>
          <p:nvPr>
            <p:ph sz="half" idx="11" hasCustomPrompt="1"/>
          </p:nvPr>
        </p:nvSpPr>
        <p:spPr>
          <a:xfrm>
            <a:off x="4708525" y="1484313"/>
            <a:ext cx="3987800" cy="4681537"/>
          </a:xfrm>
        </p:spPr>
        <p:txBody>
          <a:bodyPr tIns="0"/>
          <a:lstStyle>
            <a:lvl1pPr>
              <a:buSzPct val="100000"/>
              <a:buFontTx/>
              <a:buNone/>
              <a:defRPr/>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CH" dirty="0" smtClean="0"/>
              <a:t>Bild</a:t>
            </a:r>
            <a:endParaRPr 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41867" y="211666"/>
            <a:ext cx="8229600" cy="727075"/>
          </a:xfrm>
        </p:spPr>
        <p:txBody>
          <a:bodyPr lIns="0" tIns="0"/>
          <a:lstStyle>
            <a:lvl1pPr>
              <a:defRPr/>
            </a:lvl1pPr>
          </a:lstStyle>
          <a:p>
            <a:r>
              <a:rPr lang="de-DE" smtClean="0"/>
              <a:t>Titelmasterformat durch Klicken bearbeiten</a:t>
            </a:r>
            <a:endParaRPr lang="de-DE" dirty="0"/>
          </a:p>
        </p:txBody>
      </p:sp>
      <p:sp>
        <p:nvSpPr>
          <p:cNvPr id="3" name="Textplatzhalter 2"/>
          <p:cNvSpPr>
            <a:spLocks noGrp="1"/>
          </p:cNvSpPr>
          <p:nvPr>
            <p:ph type="body" idx="1" hasCustomPrompt="1"/>
          </p:nvPr>
        </p:nvSpPr>
        <p:spPr>
          <a:xfrm>
            <a:off x="533400" y="1475317"/>
            <a:ext cx="3987800" cy="677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dirty="0" smtClean="0"/>
              <a:t>Masteruntertitelformat bearbeiten</a:t>
            </a:r>
          </a:p>
        </p:txBody>
      </p:sp>
      <p:sp>
        <p:nvSpPr>
          <p:cNvPr id="4" name="Inhaltsplatzhalter 3"/>
          <p:cNvSpPr>
            <a:spLocks noGrp="1"/>
          </p:cNvSpPr>
          <p:nvPr>
            <p:ph sz="half" idx="2"/>
          </p:nvPr>
        </p:nvSpPr>
        <p:spPr>
          <a:xfrm>
            <a:off x="533400" y="2209800"/>
            <a:ext cx="3987800" cy="3958193"/>
          </a:xfrm>
        </p:spPr>
        <p:txBody>
          <a:bodyPr tIns="0"/>
          <a:lstStyle>
            <a:lvl1pPr>
              <a:buSzPct val="100000"/>
              <a:buFont typeface="Arial Black"/>
              <a:buChar char="›"/>
              <a:defRPr sz="2400"/>
            </a:lvl1pPr>
            <a:lvl2pPr>
              <a:buSzPct val="100000"/>
              <a:buFont typeface="Arial Black"/>
              <a:buChar char="›"/>
              <a:defRPr sz="2000"/>
            </a:lvl2pPr>
            <a:lvl3pPr>
              <a:buSzPct val="100000"/>
              <a:buFont typeface="Arial Black"/>
              <a:buChar char="›"/>
              <a:defRPr sz="1800"/>
            </a:lvl3pPr>
            <a:lvl4pPr>
              <a:buSzPct val="100000"/>
              <a:buFont typeface="Arial Black"/>
              <a:buChar char="›"/>
              <a:defRPr sz="1600"/>
            </a:lvl4pPr>
            <a:lvl5pPr>
              <a:buSzPct val="100000"/>
              <a:buFont typeface="Arial Black"/>
              <a:buChar cha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Textplatzhalter 4"/>
          <p:cNvSpPr>
            <a:spLocks noGrp="1"/>
          </p:cNvSpPr>
          <p:nvPr>
            <p:ph type="body" sz="quarter" idx="3" hasCustomPrompt="1"/>
          </p:nvPr>
        </p:nvSpPr>
        <p:spPr>
          <a:xfrm>
            <a:off x="4699000" y="1475317"/>
            <a:ext cx="3997325" cy="677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dirty="0" smtClean="0"/>
              <a:t>Masteruntertitelformat bearbeiten</a:t>
            </a:r>
          </a:p>
        </p:txBody>
      </p:sp>
      <p:sp>
        <p:nvSpPr>
          <p:cNvPr id="6" name="Inhaltsplatzhalter 5"/>
          <p:cNvSpPr>
            <a:spLocks noGrp="1"/>
          </p:cNvSpPr>
          <p:nvPr>
            <p:ph sz="quarter" idx="4"/>
          </p:nvPr>
        </p:nvSpPr>
        <p:spPr>
          <a:xfrm>
            <a:off x="4699000" y="2220912"/>
            <a:ext cx="3997325" cy="3951288"/>
          </a:xfrm>
        </p:spPr>
        <p:txBody>
          <a:bodyPr tIns="0"/>
          <a:lstStyle>
            <a:lvl1pPr>
              <a:buFont typeface="Arial Black"/>
              <a:buChar char="›"/>
              <a:defRPr sz="2400"/>
            </a:lvl1pPr>
            <a:lvl2pPr>
              <a:buFont typeface="Arial Black"/>
              <a:buChar char="›"/>
              <a:defRPr sz="2000"/>
            </a:lvl2pPr>
            <a:lvl3pPr>
              <a:buFont typeface="Arial Black"/>
              <a:buChar char="›"/>
              <a:defRPr sz="1800"/>
            </a:lvl3pPr>
            <a:lvl4pPr>
              <a:buFont typeface="Arial Black"/>
              <a:buChar char="›"/>
              <a:defRPr sz="1600"/>
            </a:lvl4pPr>
            <a:lvl5pPr>
              <a:buFont typeface="Arial Black"/>
              <a:buChar cha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Rectangle 15"/>
          <p:cNvSpPr>
            <a:spLocks noGrp="1" noChangeArrowheads="1"/>
          </p:cNvSpPr>
          <p:nvPr>
            <p:ph type="sldNum" sz="quarter" idx="10"/>
          </p:nvPr>
        </p:nvSpPr>
        <p:spPr>
          <a:ln/>
        </p:spPr>
        <p:txBody>
          <a:bodyPr/>
          <a:lstStyle>
            <a:lvl1pPr>
              <a:defRPr/>
            </a:lvl1pPr>
          </a:lstStyle>
          <a:p>
            <a:pPr>
              <a:defRPr/>
            </a:pPr>
            <a:fld id="{3EDBA810-F856-41A1-991D-B4001D20E1FD}" type="slidenum">
              <a:rPr lang="de-DE"/>
              <a:pPr>
                <a:defRPr/>
              </a:pPr>
              <a:t>‹Nr.›</a:t>
            </a:fld>
            <a:endParaRPr 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533400" y="304800"/>
            <a:ext cx="8166100" cy="5867400"/>
          </a:xfrm>
        </p:spPr>
        <p:txBody>
          <a:bodyPr tIns="0"/>
          <a:lstStyle>
            <a:lvl1pPr>
              <a:buSzPct val="100000"/>
              <a:buFont typeface="Arial Black"/>
              <a:buChar char="›"/>
              <a:defRPr sz="2800"/>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3" name="Rectangle 15"/>
          <p:cNvSpPr>
            <a:spLocks noGrp="1" noChangeArrowheads="1"/>
          </p:cNvSpPr>
          <p:nvPr>
            <p:ph type="sldNum" sz="quarter" idx="10"/>
          </p:nvPr>
        </p:nvSpPr>
        <p:spPr>
          <a:ln/>
        </p:spPr>
        <p:txBody>
          <a:bodyPr/>
          <a:lstStyle>
            <a:lvl1pPr>
              <a:defRPr/>
            </a:lvl1pPr>
          </a:lstStyle>
          <a:p>
            <a:pPr>
              <a:defRPr/>
            </a:pPr>
            <a:fld id="{1F8C3895-2B79-4B2F-BDF9-3282553B5A3D}" type="slidenum">
              <a:rPr lang="de-DE"/>
              <a:pPr>
                <a:defRPr/>
              </a:pPr>
              <a:t>‹Nr.›</a:t>
            </a:fld>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84312"/>
            <a:ext cx="8156574" cy="2260037"/>
          </a:xfrm>
        </p:spPr>
        <p:txBody>
          <a:bodyPr vert="horz" lIns="0" tIns="0"/>
          <a:lstStyle>
            <a:lvl1pPr>
              <a:buSzPct val="100000"/>
              <a:buFont typeface="Arial Black"/>
              <a:buChar char="›"/>
              <a:defRPr/>
            </a:lvl1pPr>
            <a:lvl2pPr>
              <a:buSzPct val="100000"/>
              <a:buFont typeface="Arial"/>
              <a:buNone/>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hasCustomPrompt="1"/>
          </p:nvPr>
        </p:nvSpPr>
        <p:spPr>
          <a:xfrm>
            <a:off x="539751" y="3922614"/>
            <a:ext cx="3981449"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2" name="Inhaltsplatzhalter 2"/>
          <p:cNvSpPr>
            <a:spLocks noGrp="1"/>
          </p:cNvSpPr>
          <p:nvPr>
            <p:ph sz="half" idx="14" hasCustomPrompt="1"/>
          </p:nvPr>
        </p:nvSpPr>
        <p:spPr>
          <a:xfrm>
            <a:off x="4702688"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7" name="Rectangle 15"/>
          <p:cNvSpPr>
            <a:spLocks noGrp="1" noChangeArrowheads="1"/>
          </p:cNvSpPr>
          <p:nvPr>
            <p:ph type="sldNum" sz="quarter" idx="15"/>
          </p:nvPr>
        </p:nvSpPr>
        <p:spPr>
          <a:ln/>
        </p:spPr>
        <p:txBody>
          <a:bodyPr/>
          <a:lstStyle>
            <a:lvl1pPr>
              <a:defRPr/>
            </a:lvl1pPr>
          </a:lstStyle>
          <a:p>
            <a:pPr>
              <a:defRPr/>
            </a:pPr>
            <a:fld id="{B89CDC94-73FD-4465-AECB-6D5EE99D3066}" type="slidenum">
              <a:rPr lang="de-DE"/>
              <a:pPr>
                <a:defRPr/>
              </a:pPr>
              <a:t>‹Nr.›</a:t>
            </a:fld>
            <a:endParaRPr lang="de-D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36575" y="230718"/>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84312"/>
            <a:ext cx="3993637" cy="2260037"/>
          </a:xfrm>
        </p:spPr>
        <p:txBody>
          <a:bodyPr tIns="0"/>
          <a:lstStyle>
            <a:lvl1pPr>
              <a:buSzPct val="100000"/>
              <a:buFont typeface="Arial Black"/>
              <a:buChar char="›"/>
              <a:defRPr/>
            </a:lvl1pPr>
            <a:lvl2pPr>
              <a:buSzPct val="100000"/>
              <a:buFont typeface="Arial"/>
              <a:buNone/>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hasCustomPrompt="1"/>
          </p:nvPr>
        </p:nvSpPr>
        <p:spPr>
          <a:xfrm>
            <a:off x="539751"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2" name="Inhaltsplatzhalter 2"/>
          <p:cNvSpPr>
            <a:spLocks noGrp="1"/>
          </p:cNvSpPr>
          <p:nvPr>
            <p:ph sz="half" idx="14" hasCustomPrompt="1"/>
          </p:nvPr>
        </p:nvSpPr>
        <p:spPr>
          <a:xfrm>
            <a:off x="4702688"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
        <p:nvSpPr>
          <p:cNvPr id="13" name="Inhaltsplatzhalter 2"/>
          <p:cNvSpPr>
            <a:spLocks noGrp="1"/>
          </p:cNvSpPr>
          <p:nvPr>
            <p:ph sz="half" idx="15"/>
          </p:nvPr>
        </p:nvSpPr>
        <p:spPr>
          <a:xfrm>
            <a:off x="4702688" y="1484312"/>
            <a:ext cx="3993637" cy="2260037"/>
          </a:xfrm>
        </p:spPr>
        <p:txBody>
          <a:bodyPr tIns="0"/>
          <a:lstStyle>
            <a:lvl1pPr>
              <a:buSzPct val="100000"/>
              <a:buFont typeface="Arial Black"/>
              <a:buChar char="›"/>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6"/>
          </p:nvPr>
        </p:nvSpPr>
        <p:spPr>
          <a:ln/>
        </p:spPr>
        <p:txBody>
          <a:bodyPr/>
          <a:lstStyle>
            <a:lvl1pPr>
              <a:defRPr/>
            </a:lvl1pPr>
          </a:lstStyle>
          <a:p>
            <a:pPr>
              <a:defRPr/>
            </a:pPr>
            <a:fld id="{0E8FCD78-238A-4C8C-80E5-47069CD6179B}" type="slidenum">
              <a:rPr lang="de-DE"/>
              <a:pPr>
                <a:defRPr/>
              </a:pPr>
              <a:t>‹Nr.›</a:t>
            </a:fld>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447675" y="412750"/>
            <a:ext cx="8251825" cy="71755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de-CH" dirty="0"/>
              <a:t>Mastertitelformat</a:t>
            </a:r>
            <a:r>
              <a:rPr lang="de-CH" dirty="0" smtClean="0"/>
              <a:t> </a:t>
            </a:r>
            <a:br>
              <a:rPr lang="de-CH" dirty="0" smtClean="0"/>
            </a:br>
            <a:r>
              <a:rPr lang="de-CH" dirty="0" smtClean="0"/>
              <a:t>bearbeiten</a:t>
            </a:r>
            <a:endParaRPr lang="de-CH" dirty="0"/>
          </a:p>
        </p:txBody>
      </p:sp>
      <p:sp>
        <p:nvSpPr>
          <p:cNvPr id="1027" name="Rectangle 6"/>
          <p:cNvSpPr>
            <a:spLocks noGrp="1" noChangeArrowheads="1"/>
          </p:cNvSpPr>
          <p:nvPr>
            <p:ph type="body" idx="1"/>
          </p:nvPr>
        </p:nvSpPr>
        <p:spPr bwMode="auto">
          <a:xfrm>
            <a:off x="533400" y="1466850"/>
            <a:ext cx="8251825" cy="4705350"/>
          </a:xfrm>
          <a:prstGeom prst="rect">
            <a:avLst/>
          </a:prstGeom>
          <a:noFill/>
          <a:ln w="9525">
            <a:noFill/>
            <a:miter lim="800000"/>
            <a:headEnd/>
            <a:tailEnd/>
          </a:ln>
        </p:spPr>
        <p:txBody>
          <a:bodyPr vert="horz" wrap="square" lIns="0" tIns="46038" rIns="92075" bIns="46038" numCol="1" anchor="t" anchorCtr="0" compatLnSpc="1">
            <a:prstTxWarp prst="textNoShape">
              <a:avLst/>
            </a:prstTxWarp>
          </a:body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 </a:t>
            </a:r>
          </a:p>
        </p:txBody>
      </p:sp>
      <p:pic>
        <p:nvPicPr>
          <p:cNvPr id="1028" name="Picture 4"/>
          <p:cNvPicPr>
            <a:picLocks noChangeArrowheads="1"/>
          </p:cNvPicPr>
          <p:nvPr/>
        </p:nvPicPr>
        <p:blipFill>
          <a:blip r:embed="rId31"/>
          <a:srcRect/>
          <a:stretch>
            <a:fillRect/>
          </a:stretch>
        </p:blipFill>
        <p:spPr bwMode="auto">
          <a:xfrm>
            <a:off x="168275" y="6359525"/>
            <a:ext cx="609600" cy="401638"/>
          </a:xfrm>
          <a:prstGeom prst="rect">
            <a:avLst/>
          </a:prstGeom>
          <a:noFill/>
          <a:ln w="9525">
            <a:noFill/>
            <a:miter lim="800000"/>
            <a:headEnd/>
            <a:tailEnd/>
          </a:ln>
        </p:spPr>
      </p:pic>
      <p:sp>
        <p:nvSpPr>
          <p:cNvPr id="8" name="Textfeld 7"/>
          <p:cNvSpPr txBox="1"/>
          <p:nvPr/>
        </p:nvSpPr>
        <p:spPr>
          <a:xfrm>
            <a:off x="814388" y="6469063"/>
            <a:ext cx="1152525" cy="307975"/>
          </a:xfrm>
          <a:prstGeom prst="rect">
            <a:avLst/>
          </a:prstGeom>
          <a:noFill/>
        </p:spPr>
        <p:txBody>
          <a:bodyPr wrap="none">
            <a:spAutoFit/>
          </a:bodyPr>
          <a:lstStyle/>
          <a:p>
            <a:pPr>
              <a:spcAft>
                <a:spcPct val="50000"/>
              </a:spcAft>
              <a:defRPr/>
            </a:pPr>
            <a:r>
              <a:rPr lang="de-CH" sz="1400" b="0" dirty="0">
                <a:solidFill>
                  <a:srgbClr val="009E7E"/>
                </a:solidFill>
                <a:latin typeface="Arial"/>
                <a:cs typeface="Arial"/>
              </a:rPr>
              <a:t>www.fibl.org</a:t>
            </a:r>
          </a:p>
        </p:txBody>
      </p:sp>
      <p:sp>
        <p:nvSpPr>
          <p:cNvPr id="9" name="Rectangle 15"/>
          <p:cNvSpPr>
            <a:spLocks noGrp="1" noChangeArrowheads="1"/>
          </p:cNvSpPr>
          <p:nvPr>
            <p:ph type="sldNum" sz="quarter" idx="4"/>
          </p:nvPr>
        </p:nvSpPr>
        <p:spPr bwMode="auto">
          <a:xfrm>
            <a:off x="8294688" y="6494463"/>
            <a:ext cx="508000" cy="287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300" b="0"/>
            </a:lvl1pPr>
          </a:lstStyle>
          <a:p>
            <a:pPr>
              <a:defRPr/>
            </a:pPr>
            <a:fld id="{489A4B4D-EDE2-4569-BF79-E20BCE42C5DD}" type="slidenum">
              <a:rPr lang="de-DE"/>
              <a:pPr>
                <a:defRPr/>
              </a:pPr>
              <a:t>‹Nr.›</a:t>
            </a:fld>
            <a:endParaRPr lang="de-DE" dirty="0"/>
          </a:p>
        </p:txBody>
      </p:sp>
      <p:pic>
        <p:nvPicPr>
          <p:cNvPr id="1032" name="Picture 4"/>
          <p:cNvPicPr>
            <a:picLocks noChangeArrowheads="1"/>
          </p:cNvPicPr>
          <p:nvPr/>
        </p:nvPicPr>
        <p:blipFill>
          <a:blip r:embed="rId31"/>
          <a:srcRect/>
          <a:stretch>
            <a:fillRect/>
          </a:stretch>
        </p:blipFill>
        <p:spPr bwMode="auto">
          <a:xfrm>
            <a:off x="195263" y="6356350"/>
            <a:ext cx="609600" cy="401638"/>
          </a:xfrm>
          <a:prstGeom prst="rect">
            <a:avLst/>
          </a:prstGeom>
          <a:noFill/>
          <a:ln w="9525">
            <a:noFill/>
            <a:miter lim="800000"/>
            <a:headEnd/>
            <a:tailEnd/>
          </a:ln>
        </p:spPr>
      </p:pic>
      <p:pic>
        <p:nvPicPr>
          <p:cNvPr id="1033" name="Bild 10" descr="FiBL cmyk.jpg"/>
          <p:cNvPicPr>
            <a:picLocks noChangeAspect="1"/>
          </p:cNvPicPr>
          <p:nvPr/>
        </p:nvPicPr>
        <p:blipFill>
          <a:blip r:embed="rId32"/>
          <a:srcRect/>
          <a:stretch>
            <a:fillRect/>
          </a:stretch>
        </p:blipFill>
        <p:spPr bwMode="auto">
          <a:xfrm>
            <a:off x="157163" y="6330950"/>
            <a:ext cx="649287" cy="425450"/>
          </a:xfrm>
          <a:prstGeom prst="rect">
            <a:avLst/>
          </a:prstGeom>
          <a:noFill/>
          <a:ln w="9525">
            <a:noFill/>
            <a:miter lim="800000"/>
            <a:headEnd/>
            <a:tailEnd/>
          </a:ln>
        </p:spPr>
      </p:pic>
      <p:pic>
        <p:nvPicPr>
          <p:cNvPr id="10" name="Picture 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123728" y="6411912"/>
            <a:ext cx="88265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30" r:id="rId1"/>
    <p:sldLayoutId id="2147484831" r:id="rId2"/>
    <p:sldLayoutId id="2147484837" r:id="rId3"/>
    <p:sldLayoutId id="2147484832" r:id="rId4"/>
    <p:sldLayoutId id="2147484809" r:id="rId5"/>
    <p:sldLayoutId id="2147484810" r:id="rId6"/>
    <p:sldLayoutId id="2147484811" r:id="rId7"/>
    <p:sldLayoutId id="2147484812" r:id="rId8"/>
    <p:sldLayoutId id="2147484813" r:id="rId9"/>
    <p:sldLayoutId id="2147484814" r:id="rId10"/>
    <p:sldLayoutId id="2147484815" r:id="rId11"/>
    <p:sldLayoutId id="2147484816" r:id="rId12"/>
    <p:sldLayoutId id="2147484833" r:id="rId13"/>
    <p:sldLayoutId id="2147484817" r:id="rId14"/>
    <p:sldLayoutId id="2147484818" r:id="rId15"/>
    <p:sldLayoutId id="2147484819" r:id="rId16"/>
    <p:sldLayoutId id="2147484820" r:id="rId17"/>
    <p:sldLayoutId id="2147484821" r:id="rId18"/>
    <p:sldLayoutId id="2147484822" r:id="rId19"/>
    <p:sldLayoutId id="2147484823" r:id="rId20"/>
    <p:sldLayoutId id="2147484824" r:id="rId21"/>
    <p:sldLayoutId id="2147484825" r:id="rId22"/>
    <p:sldLayoutId id="2147484826" r:id="rId23"/>
    <p:sldLayoutId id="2147484827" r:id="rId24"/>
    <p:sldLayoutId id="2147484828" r:id="rId25"/>
    <p:sldLayoutId id="2147484829" r:id="rId26"/>
    <p:sldLayoutId id="2147484834" r:id="rId27"/>
    <p:sldLayoutId id="2147484835" r:id="rId28"/>
    <p:sldLayoutId id="2147484836" r:id="rId29"/>
  </p:sldLayoutIdLst>
  <p:hf hdr="0" ftr="0" dt="0"/>
  <p:txStyles>
    <p:titleStyle>
      <a:lvl1pPr algn="l" rtl="0" eaLnBrk="1" fontAlgn="base" hangingPunct="1">
        <a:spcBef>
          <a:spcPct val="0"/>
        </a:spcBef>
        <a:spcAft>
          <a:spcPct val="0"/>
        </a:spcAft>
        <a:defRPr sz="2800" b="1">
          <a:solidFill>
            <a:schemeClr val="bg2"/>
          </a:solidFill>
          <a:latin typeface="+mj-lt"/>
          <a:ea typeface="ＭＳ Ｐゴシック" charset="-128"/>
          <a:cs typeface="ＭＳ Ｐゴシック" charset="-128"/>
        </a:defRPr>
      </a:lvl1pPr>
      <a:lvl2pPr algn="l" rtl="0" eaLnBrk="1" fontAlgn="base" hangingPunct="1">
        <a:spcBef>
          <a:spcPct val="0"/>
        </a:spcBef>
        <a:spcAft>
          <a:spcPct val="0"/>
        </a:spcAft>
        <a:defRPr sz="2800" b="1">
          <a:solidFill>
            <a:schemeClr val="bg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bg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bg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bg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b="1">
          <a:solidFill>
            <a:schemeClr val="bg2"/>
          </a:solidFill>
          <a:latin typeface="Arial" charset="0"/>
        </a:defRPr>
      </a:lvl6pPr>
      <a:lvl7pPr marL="914400" algn="l" rtl="0" eaLnBrk="1" fontAlgn="base" hangingPunct="1">
        <a:spcBef>
          <a:spcPct val="0"/>
        </a:spcBef>
        <a:spcAft>
          <a:spcPct val="0"/>
        </a:spcAft>
        <a:defRPr sz="3200" b="1">
          <a:solidFill>
            <a:schemeClr val="bg2"/>
          </a:solidFill>
          <a:latin typeface="Arial" charset="0"/>
        </a:defRPr>
      </a:lvl7pPr>
      <a:lvl8pPr marL="1371600" algn="l" rtl="0" eaLnBrk="1" fontAlgn="base" hangingPunct="1">
        <a:spcBef>
          <a:spcPct val="0"/>
        </a:spcBef>
        <a:spcAft>
          <a:spcPct val="0"/>
        </a:spcAft>
        <a:defRPr sz="3200" b="1">
          <a:solidFill>
            <a:schemeClr val="bg2"/>
          </a:solidFill>
          <a:latin typeface="Arial" charset="0"/>
        </a:defRPr>
      </a:lvl8pPr>
      <a:lvl9pPr marL="1828800" algn="l" rtl="0" eaLnBrk="1" fontAlgn="base" hangingPunct="1">
        <a:spcBef>
          <a:spcPct val="0"/>
        </a:spcBef>
        <a:spcAft>
          <a:spcPct val="0"/>
        </a:spcAft>
        <a:defRPr sz="3200" b="1">
          <a:solidFill>
            <a:schemeClr val="bg2"/>
          </a:solidFill>
          <a:latin typeface="Arial" charset="0"/>
        </a:defRPr>
      </a:lvl9pPr>
    </p:titleStyle>
    <p:bodyStyle>
      <a:lvl1pPr marL="361950" indent="-361950" algn="l" defTabSz="623888" rtl="0" eaLnBrk="1" fontAlgn="base" hangingPunct="1">
        <a:spcBef>
          <a:spcPct val="10000"/>
        </a:spcBef>
        <a:spcAft>
          <a:spcPct val="10000"/>
        </a:spcAft>
        <a:buClr>
          <a:schemeClr val="tx1"/>
        </a:buClr>
        <a:buSzPct val="100000"/>
        <a:buFont typeface="Arial Black"/>
        <a:buChar char="›"/>
        <a:defRPr sz="2400" b="0">
          <a:solidFill>
            <a:schemeClr val="tx1"/>
          </a:solidFill>
          <a:latin typeface="+mn-lt"/>
          <a:ea typeface="ＭＳ Ｐゴシック" charset="-128"/>
          <a:cs typeface="ＭＳ Ｐゴシック" charset="-128"/>
        </a:defRPr>
      </a:lvl1pPr>
      <a:lvl2pPr marL="685800" indent="-322263" algn="l" defTabSz="623888" rtl="0" eaLnBrk="1" fontAlgn="base" hangingPunct="1">
        <a:spcBef>
          <a:spcPct val="10000"/>
        </a:spcBef>
        <a:spcAft>
          <a:spcPct val="10000"/>
        </a:spcAft>
        <a:buClr>
          <a:schemeClr val="tx1"/>
        </a:buClr>
        <a:buSzPct val="100000"/>
        <a:buFont typeface="Arial Black"/>
        <a:buChar char="›"/>
        <a:defRPr sz="2000" b="0">
          <a:solidFill>
            <a:schemeClr val="tx1"/>
          </a:solidFill>
          <a:latin typeface="+mn-lt"/>
          <a:ea typeface="ＭＳ Ｐゴシック" charset="-128"/>
        </a:defRPr>
      </a:lvl2pPr>
      <a:lvl3pPr marL="981075" indent="-285750" algn="l" defTabSz="623888" rtl="0" eaLnBrk="1" fontAlgn="base" hangingPunct="1">
        <a:spcBef>
          <a:spcPct val="10000"/>
        </a:spcBef>
        <a:spcAft>
          <a:spcPct val="10000"/>
        </a:spcAft>
        <a:buClr>
          <a:schemeClr val="tx1"/>
        </a:buClr>
        <a:buSzPct val="100000"/>
        <a:buFont typeface="Arial Black"/>
        <a:buChar char="›"/>
        <a:defRPr b="0">
          <a:solidFill>
            <a:schemeClr val="tx1"/>
          </a:solidFill>
          <a:latin typeface="+mn-lt"/>
          <a:ea typeface="ＭＳ Ｐゴシック" charset="-128"/>
        </a:defRPr>
      </a:lvl3pPr>
      <a:lvl4pPr marL="1238250" indent="-244475" algn="l" defTabSz="623888" rtl="0" eaLnBrk="1" fontAlgn="base" hangingPunct="1">
        <a:spcBef>
          <a:spcPct val="10000"/>
        </a:spcBef>
        <a:spcAft>
          <a:spcPct val="10000"/>
        </a:spcAft>
        <a:buClr>
          <a:schemeClr val="tx1"/>
        </a:buClr>
        <a:buSzPct val="100000"/>
        <a:buFont typeface="Arial Black"/>
        <a:buChar char="›"/>
        <a:defRPr b="0">
          <a:solidFill>
            <a:schemeClr val="tx1"/>
          </a:solidFill>
          <a:latin typeface="+mn-lt"/>
          <a:ea typeface="ＭＳ Ｐゴシック" charset="-128"/>
        </a:defRPr>
      </a:lvl4pPr>
      <a:lvl5pPr marL="1487488" indent="-228600" algn="l" defTabSz="623888" rtl="0" eaLnBrk="1" fontAlgn="base" hangingPunct="1">
        <a:spcBef>
          <a:spcPct val="10000"/>
        </a:spcBef>
        <a:spcAft>
          <a:spcPct val="10000"/>
        </a:spcAft>
        <a:buClr>
          <a:schemeClr val="tx1"/>
        </a:buClr>
        <a:buSzPct val="100000"/>
        <a:buFont typeface="Arial Black"/>
        <a:buChar char="›"/>
        <a:defRPr b="0">
          <a:solidFill>
            <a:schemeClr val="tx1"/>
          </a:solidFill>
          <a:latin typeface="+mn-lt"/>
          <a:ea typeface="ＭＳ Ｐゴシック" charset="-128"/>
        </a:defRPr>
      </a:lvl5pPr>
      <a:lvl6pPr marL="1944688" indent="-228600" algn="l" defTabSz="623888" rtl="0" eaLnBrk="1" fontAlgn="base" hangingPunct="1">
        <a:spcBef>
          <a:spcPct val="10000"/>
        </a:spcBef>
        <a:spcAft>
          <a:spcPct val="10000"/>
        </a:spcAft>
        <a:buClr>
          <a:schemeClr val="tx1"/>
        </a:buClr>
        <a:buFont typeface="Arial" charset="0"/>
        <a:buBlip>
          <a:blip r:embed="rId34"/>
        </a:buBlip>
        <a:defRPr b="1">
          <a:solidFill>
            <a:schemeClr val="tx1"/>
          </a:solidFill>
          <a:latin typeface="+mn-lt"/>
          <a:ea typeface="ＭＳ Ｐゴシック" charset="-128"/>
        </a:defRPr>
      </a:lvl6pPr>
      <a:lvl7pPr marL="2401888" indent="-228600" algn="l" defTabSz="623888" rtl="0" eaLnBrk="1" fontAlgn="base" hangingPunct="1">
        <a:spcBef>
          <a:spcPct val="10000"/>
        </a:spcBef>
        <a:spcAft>
          <a:spcPct val="10000"/>
        </a:spcAft>
        <a:buClr>
          <a:schemeClr val="tx1"/>
        </a:buClr>
        <a:buFont typeface="Arial" charset="0"/>
        <a:buBlip>
          <a:blip r:embed="rId34"/>
        </a:buBlip>
        <a:defRPr b="1">
          <a:solidFill>
            <a:schemeClr val="tx1"/>
          </a:solidFill>
          <a:latin typeface="+mn-lt"/>
          <a:ea typeface="ＭＳ Ｐゴシック" charset="-128"/>
        </a:defRPr>
      </a:lvl7pPr>
      <a:lvl8pPr marL="2859088" indent="-228600" algn="l" defTabSz="623888" rtl="0" eaLnBrk="1" fontAlgn="base" hangingPunct="1">
        <a:spcBef>
          <a:spcPct val="10000"/>
        </a:spcBef>
        <a:spcAft>
          <a:spcPct val="10000"/>
        </a:spcAft>
        <a:buClr>
          <a:schemeClr val="tx1"/>
        </a:buClr>
        <a:buFont typeface="Arial" charset="0"/>
        <a:buBlip>
          <a:blip r:embed="rId34"/>
        </a:buBlip>
        <a:defRPr b="1">
          <a:solidFill>
            <a:schemeClr val="tx1"/>
          </a:solidFill>
          <a:latin typeface="+mn-lt"/>
          <a:ea typeface="ＭＳ Ｐゴシック" charset="-128"/>
        </a:defRPr>
      </a:lvl8pPr>
      <a:lvl9pPr marL="3316288" indent="-228600" algn="l" defTabSz="623888" rtl="0" eaLnBrk="1" fontAlgn="base" hangingPunct="1">
        <a:spcBef>
          <a:spcPct val="10000"/>
        </a:spcBef>
        <a:spcAft>
          <a:spcPct val="10000"/>
        </a:spcAft>
        <a:buClr>
          <a:schemeClr val="tx1"/>
        </a:buClr>
        <a:buFont typeface="Arial" charset="0"/>
        <a:buBlip>
          <a:blip r:embed="rId34"/>
        </a:buBlip>
        <a:defRPr b="1">
          <a:solidFill>
            <a:schemeClr val="tx1"/>
          </a:solidFill>
          <a:latin typeface="+mn-lt"/>
          <a:ea typeface="ＭＳ Ｐゴシック" charset="-128"/>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chart" Target="../charts/chart7.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helga.willer@fibl.org" TargetMode="External"/><Relationship Id="rId5" Type="http://schemas.openxmlformats.org/officeDocument/2006/relationships/hyperlink" Target="http://www.organic-world.net/yearbook/yearbook2015/slide-presentations.html" TargetMode="External"/><Relationship Id="rId4" Type="http://schemas.openxmlformats.org/officeDocument/2006/relationships/hyperlink" Target="http://www.organic-world.ne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hart" Target="../charts/chart15.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tiff"/><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hart" Target="../charts/chart19.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chart" Target="../charts/chart24.xml"/><Relationship Id="rId5" Type="http://schemas.openxmlformats.org/officeDocument/2006/relationships/chart" Target="../charts/chart23.xml"/><Relationship Id="rId4" Type="http://schemas.openxmlformats.org/officeDocument/2006/relationships/chart" Target="../charts/chart22.xml"/></Relationships>
</file>

<file path=ppt/slides/_rels/slide3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hart" Target="../charts/chart29.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hart" Target="../charts/chart32.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hart" Target="../charts/chart33.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chart" Target="../charts/chart36.xml"/><Relationship Id="rId5" Type="http://schemas.openxmlformats.org/officeDocument/2006/relationships/chart" Target="../charts/chart35.xml"/><Relationship Id="rId4" Type="http://schemas.openxmlformats.org/officeDocument/2006/relationships/chart" Target="../charts/chart3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hart" Target="../charts/chart37.xml"/></Relationships>
</file>

<file path=ppt/slides/_rels/slide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3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chart" Target="../charts/chart39.xml"/></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chart" Target="../charts/chart40.xml"/></Relationships>
</file>

<file path=ppt/slides/_rels/slide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chart" Target="../charts/chart43.xml"/><Relationship Id="rId5" Type="http://schemas.openxmlformats.org/officeDocument/2006/relationships/chart" Target="../charts/chart42.xml"/><Relationship Id="rId4" Type="http://schemas.openxmlformats.org/officeDocument/2006/relationships/chart" Target="../charts/chart41.xml"/></Relationships>
</file>

<file path=ppt/slides/_rels/slide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hyperlink" Target="http://www.organic-world.net/yearbook/yearbook2015/slide-presentations.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chart" Target="../charts/chart44.xml"/></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hart" Target="../charts/chart45.xml"/></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chart" Target="../charts/chart46.xml"/></Relationships>
</file>

<file path=ppt/slides/_rels/slide64.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organic-world.net/statistics/statistics-data-sources.html?L=2"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organic-world.net/yearbook/yearbook2015.html"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hteck 4"/>
          <p:cNvSpPr>
            <a:spLocks noChangeArrowheads="1"/>
          </p:cNvSpPr>
          <p:nvPr/>
        </p:nvSpPr>
        <p:spPr bwMode="auto">
          <a:xfrm>
            <a:off x="1981200" y="457200"/>
            <a:ext cx="2362200" cy="533400"/>
          </a:xfrm>
          <a:prstGeom prst="rect">
            <a:avLst/>
          </a:prstGeom>
          <a:solidFill>
            <a:schemeClr val="bg1"/>
          </a:solidFill>
          <a:ln w="12700">
            <a:noFill/>
            <a:round/>
            <a:headEnd type="none" w="sm" len="sm"/>
            <a:tailEnd type="none" w="sm" len="sm"/>
          </a:ln>
        </p:spPr>
        <p:txBody>
          <a:bodyPr>
            <a:prstTxWarp prst="textNoShape">
              <a:avLst/>
            </a:prstTxWarp>
          </a:bodyPr>
          <a:lstStyle/>
          <a:p>
            <a:pPr eaLnBrk="0" hangingPunct="0"/>
            <a:endParaRPr lang="de-DE">
              <a:solidFill>
                <a:srgbClr val="000000"/>
              </a:solidFill>
              <a:cs typeface="+mn-cs"/>
            </a:endParaRPr>
          </a:p>
        </p:txBody>
      </p:sp>
      <p:sp>
        <p:nvSpPr>
          <p:cNvPr id="2" name="Title 1"/>
          <p:cNvSpPr>
            <a:spLocks noGrp="1"/>
          </p:cNvSpPr>
          <p:nvPr>
            <p:ph type="ctrTitle" sz="quarter"/>
          </p:nvPr>
        </p:nvSpPr>
        <p:spPr/>
        <p:txBody>
          <a:bodyPr/>
          <a:lstStyle/>
          <a:p>
            <a:r>
              <a:rPr lang="en-US" sz="2200" dirty="0">
                <a:ea typeface="ＭＳ Ｐゴシック" charset="-128"/>
              </a:rPr>
              <a:t>Organic Agriculture Worldwide: </a:t>
            </a:r>
            <a:br>
              <a:rPr lang="en-US" sz="2200" dirty="0">
                <a:ea typeface="ＭＳ Ｐゴシック" charset="-128"/>
              </a:rPr>
            </a:br>
            <a:r>
              <a:rPr lang="en-US" sz="2200" dirty="0">
                <a:ea typeface="ＭＳ Ｐゴシック" charset="-128"/>
              </a:rPr>
              <a:t>Key results from the FiBL-IFOAM survey on organic agriculture worldwide </a:t>
            </a:r>
            <a:r>
              <a:rPr lang="en-US" sz="2200" dirty="0" smtClean="0">
                <a:ea typeface="ＭＳ Ｐゴシック" charset="-128"/>
              </a:rPr>
              <a:t>2015</a:t>
            </a:r>
            <a:r>
              <a:rPr lang="en-US" sz="2200" dirty="0">
                <a:ea typeface="ＭＳ Ｐゴシック" charset="-128"/>
              </a:rPr>
              <a:t/>
            </a:r>
            <a:br>
              <a:rPr lang="en-US" sz="2200" dirty="0">
                <a:ea typeface="ＭＳ Ｐゴシック" charset="-128"/>
              </a:rPr>
            </a:br>
            <a:r>
              <a:rPr lang="en-US" sz="2200" dirty="0"/>
              <a:t>Part 3: </a:t>
            </a:r>
            <a:r>
              <a:rPr lang="de-CH" sz="2200" dirty="0"/>
              <a:t>Organic agriculture in the regions </a:t>
            </a:r>
            <a:r>
              <a:rPr lang="de-CH" sz="2200" dirty="0" smtClean="0"/>
              <a:t>2013</a:t>
            </a:r>
            <a:endParaRPr lang="en-GB" sz="2200" dirty="0"/>
          </a:p>
        </p:txBody>
      </p:sp>
      <p:sp>
        <p:nvSpPr>
          <p:cNvPr id="4" name="Rectangle 3"/>
          <p:cNvSpPr/>
          <p:nvPr/>
        </p:nvSpPr>
        <p:spPr bwMode="auto">
          <a:xfrm>
            <a:off x="4343400" y="548680"/>
            <a:ext cx="4453466" cy="648072"/>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6804248" y="116632"/>
            <a:ext cx="1984220" cy="1275570"/>
          </a:xfrm>
          <a:prstGeom prst="rect">
            <a:avLst/>
          </a:prstGeom>
        </p:spPr>
      </p:pic>
      <p:sp>
        <p:nvSpPr>
          <p:cNvPr id="7" name="Rectangle 1029"/>
          <p:cNvSpPr>
            <a:spLocks noGrp="1" noChangeArrowheads="1"/>
          </p:cNvSpPr>
          <p:nvPr>
            <p:ph type="subTitle" sz="quarter" idx="1"/>
          </p:nvPr>
        </p:nvSpPr>
        <p:spPr>
          <a:xfrm>
            <a:off x="533400" y="5892800"/>
            <a:ext cx="8251825" cy="508000"/>
          </a:xfrm>
        </p:spPr>
        <p:txBody>
          <a:bodyPr/>
          <a:lstStyle/>
          <a:p>
            <a:pPr eaLnBrk="1" hangingPunct="1">
              <a:lnSpc>
                <a:spcPct val="80000"/>
              </a:lnSpc>
            </a:pPr>
            <a:r>
              <a:rPr lang="en-GB" altLang="de-DE" sz="1400" dirty="0" smtClean="0">
                <a:ea typeface="ＭＳ Ｐゴシック" pitchFamily="34" charset="-128"/>
              </a:rPr>
              <a:t>Julia Lernoud and Helga Willer</a:t>
            </a:r>
          </a:p>
          <a:p>
            <a:pPr eaLnBrk="1" hangingPunct="1">
              <a:lnSpc>
                <a:spcPct val="80000"/>
              </a:lnSpc>
            </a:pPr>
            <a:r>
              <a:rPr lang="en-GB" altLang="de-DE" sz="1400" dirty="0" smtClean="0">
                <a:ea typeface="ＭＳ Ｐゴシック" pitchFamily="34" charset="-128"/>
              </a:rPr>
              <a:t>Research Institute of Organic Agriculture (FIBL), Frick, Switzerland</a:t>
            </a:r>
          </a:p>
          <a:p>
            <a:pPr eaLnBrk="1" hangingPunct="1">
              <a:lnSpc>
                <a:spcPct val="80000"/>
              </a:lnSpc>
            </a:pPr>
            <a:r>
              <a:rPr lang="en-GB" altLang="de-DE" sz="1400" dirty="0"/>
              <a:t>© FiBL </a:t>
            </a:r>
            <a:r>
              <a:rPr lang="en-GB" altLang="de-DE" sz="1400" dirty="0" smtClean="0"/>
              <a:t>2015</a:t>
            </a:r>
            <a:r>
              <a:rPr lang="en-GB" altLang="de-DE" sz="1400" dirty="0" smtClean="0">
                <a:ea typeface="ＭＳ Ｐゴシック" pitchFamily="34" charset="-128"/>
              </a:rPr>
              <a:t/>
            </a:r>
            <a:br>
              <a:rPr lang="en-GB" altLang="de-DE" sz="1400" dirty="0" smtClean="0">
                <a:ea typeface="ＭＳ Ｐゴシック" pitchFamily="34" charset="-128"/>
              </a:rPr>
            </a:br>
            <a:endParaRPr lang="en-GB" altLang="de-DE" sz="1400" dirty="0" smtClean="0">
              <a:ea typeface="ＭＳ Ｐゴシック" pitchFamily="34" charset="-128"/>
            </a:endParaRPr>
          </a:p>
          <a:p>
            <a:pPr eaLnBrk="1" hangingPunct="1">
              <a:lnSpc>
                <a:spcPct val="80000"/>
              </a:lnSpc>
            </a:pPr>
            <a:endParaRPr lang="en-GB" altLang="de-DE" sz="1400" dirty="0" smtClean="0">
              <a:ea typeface="ＭＳ Ｐゴシック" pitchFamily="34" charset="-128"/>
            </a:endParaRPr>
          </a:p>
        </p:txBody>
      </p:sp>
    </p:spTree>
    <p:extLst>
      <p:ext uri="{BB962C8B-B14F-4D97-AF65-F5344CB8AC3E}">
        <p14:creationId xmlns:p14="http://schemas.microsoft.com/office/powerpoint/2010/main" val="12658049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de-CH" dirty="0" smtClean="0"/>
              <a:t>Africa: Development of organic agricultural land 2000-2013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10</a:t>
            </a:fld>
            <a:endParaRPr lang="de-DE" dirty="0"/>
          </a:p>
        </p:txBody>
      </p:sp>
      <p:graphicFrame>
        <p:nvGraphicFramePr>
          <p:cNvPr id="6" name="Chart 5"/>
          <p:cNvGraphicFramePr/>
          <p:nvPr>
            <p:extLst>
              <p:ext uri="{D42A27DB-BD31-4B8C-83A1-F6EECF244321}">
                <p14:modId xmlns:p14="http://schemas.microsoft.com/office/powerpoint/2010/main" val="3241902058"/>
              </p:ext>
            </p:extLst>
          </p:nvPr>
        </p:nvGraphicFramePr>
        <p:xfrm>
          <a:off x="107504" y="1237879"/>
          <a:ext cx="8892480" cy="5256584"/>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1580642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r>
              <a:rPr lang="de-CH" sz="2500" dirty="0" smtClean="0"/>
              <a:t>Africa: The ten countries with the most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11</a:t>
            </a:fld>
            <a:endParaRPr lang="de-DE" dirty="0"/>
          </a:p>
        </p:txBody>
      </p:sp>
      <p:graphicFrame>
        <p:nvGraphicFramePr>
          <p:cNvPr id="6" name="Diagramm 2"/>
          <p:cNvGraphicFramePr/>
          <p:nvPr>
            <p:extLst>
              <p:ext uri="{D42A27DB-BD31-4B8C-83A1-F6EECF244321}">
                <p14:modId xmlns:p14="http://schemas.microsoft.com/office/powerpoint/2010/main" val="193758527"/>
              </p:ext>
            </p:extLst>
          </p:nvPr>
        </p:nvGraphicFramePr>
        <p:xfrm>
          <a:off x="35496" y="969729"/>
          <a:ext cx="9144000" cy="5624281"/>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8830131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normAutofit fontScale="90000"/>
          </a:bodyPr>
          <a:lstStyle/>
          <a:p>
            <a:r>
              <a:rPr lang="de-CH" dirty="0" smtClean="0"/>
              <a:t>Africa: Distribution of organically managed agricultural land by country 2013</a:t>
            </a:r>
            <a:endParaRPr lang="de-CH" dirty="0"/>
          </a:p>
        </p:txBody>
      </p:sp>
      <p:graphicFrame>
        <p:nvGraphicFramePr>
          <p:cNvPr id="2" name="3 Marcador de contenido"/>
          <p:cNvGraphicFramePr>
            <a:graphicFrameLocks noGrp="1"/>
          </p:cNvGraphicFramePr>
          <p:nvPr>
            <p:ph idx="1"/>
            <p:extLst>
              <p:ext uri="{D42A27DB-BD31-4B8C-83A1-F6EECF244321}">
                <p14:modId xmlns:p14="http://schemas.microsoft.com/office/powerpoint/2010/main" val="2913058708"/>
              </p:ext>
            </p:extLst>
          </p:nvPr>
        </p:nvGraphicFramePr>
        <p:xfrm>
          <a:off x="323528" y="1363663"/>
          <a:ext cx="8251825" cy="4705350"/>
        </p:xfrm>
        <a:graphic>
          <a:graphicData uri="http://schemas.openxmlformats.org/drawingml/2006/chart">
            <c:chart xmlns:c="http://schemas.openxmlformats.org/drawingml/2006/chart" xmlns:r="http://schemas.openxmlformats.org/officeDocument/2006/relationships" r:id="rId2"/>
          </a:graphicData>
        </a:graphic>
      </p:graphicFrame>
      <p:sp>
        <p:nvSpPr>
          <p:cNvPr id="6" name="Foliennummernplatzhalter 3"/>
          <p:cNvSpPr>
            <a:spLocks noGrp="1"/>
          </p:cNvSpPr>
          <p:nvPr>
            <p:ph type="sldNum" sz="quarter" idx="10"/>
          </p:nvPr>
        </p:nvSpPr>
        <p:spPr/>
        <p:txBody>
          <a:bodyPr/>
          <a:lstStyle/>
          <a:p>
            <a:fld id="{E807130A-017D-4A97-80D7-1690E5258BC9}" type="slidenum">
              <a:rPr lang="de-DE" smtClean="0"/>
              <a:pPr/>
              <a:t>12</a:t>
            </a:fld>
            <a:endParaRPr lang="de-DE"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0014483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a:xfrm>
            <a:off x="251520" y="188640"/>
            <a:ext cx="8251825" cy="717550"/>
          </a:xfrm>
        </p:spPr>
        <p:txBody>
          <a:bodyPr/>
          <a:lstStyle/>
          <a:p>
            <a:r>
              <a:rPr lang="de-CH" sz="2500" dirty="0" smtClean="0"/>
              <a:t>Africa: The ten countries with the highest shares of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13</a:t>
            </a:fld>
            <a:endParaRPr lang="de-DE" dirty="0"/>
          </a:p>
        </p:txBody>
      </p:sp>
      <p:graphicFrame>
        <p:nvGraphicFramePr>
          <p:cNvPr id="6" name="Diagramm 2"/>
          <p:cNvGraphicFramePr/>
          <p:nvPr>
            <p:extLst>
              <p:ext uri="{D42A27DB-BD31-4B8C-83A1-F6EECF244321}">
                <p14:modId xmlns:p14="http://schemas.microsoft.com/office/powerpoint/2010/main" val="2961901901"/>
              </p:ext>
            </p:extLst>
          </p:nvPr>
        </p:nvGraphicFramePr>
        <p:xfrm>
          <a:off x="179512" y="1084075"/>
          <a:ext cx="8892480" cy="5218435"/>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3414851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
          <p:cNvSpPr>
            <a:spLocks noGrp="1" noChangeArrowheads="1"/>
          </p:cNvSpPr>
          <p:nvPr>
            <p:ph type="title"/>
          </p:nvPr>
        </p:nvSpPr>
        <p:spPr/>
        <p:txBody>
          <a:bodyPr/>
          <a:lstStyle/>
          <a:p>
            <a:r>
              <a:rPr lang="de-CH" dirty="0" smtClean="0"/>
              <a:t>Africa: Use of organic agricultural land 2013</a:t>
            </a:r>
          </a:p>
        </p:txBody>
      </p:sp>
      <p:sp>
        <p:nvSpPr>
          <p:cNvPr id="9" name="Foliennummernplatzhalter 3"/>
          <p:cNvSpPr txBox="1">
            <a:spLocks/>
          </p:cNvSpPr>
          <p:nvPr/>
        </p:nvSpPr>
        <p:spPr>
          <a:xfrm>
            <a:off x="8188325" y="6381751"/>
            <a:ext cx="508000" cy="287337"/>
          </a:xfrm>
          <a:prstGeom prst="rect">
            <a:avLst/>
          </a:prstGeom>
        </p:spPr>
        <p:txBody>
          <a:bodyPr/>
          <a:lstStyle>
            <a:defPPr>
              <a:defRPr lang="de-CH"/>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457200" rtl="0" eaLnBrk="1" latinLnBrk="0" hangingPunct="1">
              <a:defRPr sz="2400" b="1" kern="1200">
                <a:solidFill>
                  <a:schemeClr val="tx1"/>
                </a:solidFill>
                <a:latin typeface="Arial" charset="0"/>
                <a:ea typeface="+mn-ea"/>
                <a:cs typeface="+mn-cs"/>
              </a:defRPr>
            </a:lvl6pPr>
            <a:lvl7pPr marL="2743200" algn="l" defTabSz="457200" rtl="0" eaLnBrk="1" latinLnBrk="0" hangingPunct="1">
              <a:defRPr sz="2400" b="1" kern="1200">
                <a:solidFill>
                  <a:schemeClr val="tx1"/>
                </a:solidFill>
                <a:latin typeface="Arial" charset="0"/>
                <a:ea typeface="+mn-ea"/>
                <a:cs typeface="+mn-cs"/>
              </a:defRPr>
            </a:lvl7pPr>
            <a:lvl8pPr marL="3200400" algn="l" defTabSz="457200" rtl="0" eaLnBrk="1" latinLnBrk="0" hangingPunct="1">
              <a:defRPr sz="2400" b="1" kern="1200">
                <a:solidFill>
                  <a:schemeClr val="tx1"/>
                </a:solidFill>
                <a:latin typeface="Arial" charset="0"/>
                <a:ea typeface="+mn-ea"/>
                <a:cs typeface="+mn-cs"/>
              </a:defRPr>
            </a:lvl8pPr>
            <a:lvl9pPr marL="3657600" algn="l" defTabSz="457200" rtl="0" eaLnBrk="1" latinLnBrk="0" hangingPunct="1">
              <a:defRPr sz="2400" b="1" kern="1200">
                <a:solidFill>
                  <a:schemeClr val="tx1"/>
                </a:solidFill>
                <a:latin typeface="Arial" charset="0"/>
                <a:ea typeface="+mn-ea"/>
                <a:cs typeface="+mn-cs"/>
              </a:defRPr>
            </a:lvl9pPr>
          </a:lstStyle>
          <a:p>
            <a:pPr>
              <a:defRPr/>
            </a:pPr>
            <a:fld id="{E807130A-017D-4A97-80D7-1690E5258BC9}" type="slidenum">
              <a:rPr lang="de-DE" sz="1200" b="0" smtClean="0"/>
              <a:pPr>
                <a:defRPr/>
              </a:pPr>
              <a:t>14</a:t>
            </a:fld>
            <a:endParaRPr lang="de-DE" sz="1200" b="0" dirty="0"/>
          </a:p>
        </p:txBody>
      </p:sp>
      <p:graphicFrame>
        <p:nvGraphicFramePr>
          <p:cNvPr id="11" name="Chart 10"/>
          <p:cNvGraphicFramePr/>
          <p:nvPr>
            <p:extLst>
              <p:ext uri="{D42A27DB-BD31-4B8C-83A1-F6EECF244321}">
                <p14:modId xmlns:p14="http://schemas.microsoft.com/office/powerpoint/2010/main" val="3843979164"/>
              </p:ext>
            </p:extLst>
          </p:nvPr>
        </p:nvGraphicFramePr>
        <p:xfrm>
          <a:off x="107504" y="944215"/>
          <a:ext cx="5928173" cy="535829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p:nvPr>
            <p:extLst>
              <p:ext uri="{D42A27DB-BD31-4B8C-83A1-F6EECF244321}">
                <p14:modId xmlns:p14="http://schemas.microsoft.com/office/powerpoint/2010/main" val="680452390"/>
              </p:ext>
            </p:extLst>
          </p:nvPr>
        </p:nvGraphicFramePr>
        <p:xfrm>
          <a:off x="4427984" y="1888924"/>
          <a:ext cx="4271560" cy="24759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p:cNvGraphicFramePr/>
          <p:nvPr>
            <p:extLst>
              <p:ext uri="{D42A27DB-BD31-4B8C-83A1-F6EECF244321}">
                <p14:modId xmlns:p14="http://schemas.microsoft.com/office/powerpoint/2010/main" val="255094744"/>
              </p:ext>
            </p:extLst>
          </p:nvPr>
        </p:nvGraphicFramePr>
        <p:xfrm>
          <a:off x="4283968" y="4193180"/>
          <a:ext cx="4499992" cy="2475908"/>
        </p:xfrm>
        <a:graphic>
          <a:graphicData uri="http://schemas.openxmlformats.org/drawingml/2006/chart">
            <c:chart xmlns:c="http://schemas.openxmlformats.org/drawingml/2006/chart" xmlns:r="http://schemas.openxmlformats.org/officeDocument/2006/relationships" r:id="rId5"/>
          </a:graphicData>
        </a:graphic>
      </p:graphicFrame>
      <p:pic>
        <p:nvPicPr>
          <p:cNvPr id="15" name="Picture 14"/>
          <p:cNvPicPr>
            <a:picLocks noChangeAspect="1"/>
          </p:cNvPicPr>
          <p:nvPr/>
        </p:nvPicPr>
        <p:blipFill rotWithShape="1">
          <a:blip r:embed="rId6">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8729363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1"/>
          <p:cNvSpPr>
            <a:spLocks noGrp="1"/>
          </p:cNvSpPr>
          <p:nvPr>
            <p:ph type="title"/>
          </p:nvPr>
        </p:nvSpPr>
        <p:spPr/>
        <p:txBody>
          <a:bodyPr/>
          <a:lstStyle/>
          <a:p>
            <a:r>
              <a:rPr lang="de-CH" dirty="0" smtClean="0"/>
              <a:t>Articles about Africa in the 2015 edition of "The World of Organic Agriculture"</a:t>
            </a:r>
          </a:p>
        </p:txBody>
      </p:sp>
      <p:sp>
        <p:nvSpPr>
          <p:cNvPr id="50179" name="Inhaltsplatzhalter 2"/>
          <p:cNvSpPr>
            <a:spLocks noGrp="1"/>
          </p:cNvSpPr>
          <p:nvPr>
            <p:ph idx="1"/>
          </p:nvPr>
        </p:nvSpPr>
        <p:spPr/>
        <p:txBody>
          <a:bodyPr/>
          <a:lstStyle/>
          <a:p>
            <a:r>
              <a:rPr lang="de-CH" dirty="0" smtClean="0"/>
              <a:t>Latest Developments in Organic Farming in Africa,</a:t>
            </a:r>
            <a:br>
              <a:rPr lang="de-CH" dirty="0" smtClean="0"/>
            </a:br>
            <a:r>
              <a:rPr lang="de-CH" dirty="0" smtClean="0"/>
              <a:t>Jordan Gama </a:t>
            </a:r>
          </a:p>
        </p:txBody>
      </p:sp>
      <p:sp>
        <p:nvSpPr>
          <p:cNvPr id="4" name="Foliennummernplatzhalter 3"/>
          <p:cNvSpPr>
            <a:spLocks noGrp="1"/>
          </p:cNvSpPr>
          <p:nvPr>
            <p:ph type="sldNum" sz="quarter" idx="10"/>
          </p:nvPr>
        </p:nvSpPr>
        <p:spPr/>
        <p:txBody>
          <a:bodyPr/>
          <a:lstStyle/>
          <a:p>
            <a:fld id="{E807130A-017D-4A97-80D7-1690E5258BC9}" type="slidenum">
              <a:rPr lang="de-DE" smtClean="0"/>
              <a:pPr/>
              <a:t>15</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9804815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de-CH" dirty="0" smtClean="0"/>
              <a:t>Asia: Organic agricultural land by country 2013</a:t>
            </a:r>
          </a:p>
        </p:txBody>
      </p:sp>
      <p:pic>
        <p:nvPicPr>
          <p:cNvPr id="51204" name="5 Marcador de contenido"/>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81420" y="1495061"/>
            <a:ext cx="4171661" cy="4687027"/>
          </a:xfrm>
        </p:spPr>
      </p:pic>
      <p:sp>
        <p:nvSpPr>
          <p:cNvPr id="5" name="Foliennummernplatzhalter 3"/>
          <p:cNvSpPr>
            <a:spLocks noGrp="1"/>
          </p:cNvSpPr>
          <p:nvPr>
            <p:ph type="sldNum" sz="quarter" idx="10"/>
          </p:nvPr>
        </p:nvSpPr>
        <p:spPr/>
        <p:txBody>
          <a:bodyPr/>
          <a:lstStyle/>
          <a:p>
            <a:fld id="{E807130A-017D-4A97-80D7-1690E5258BC9}" type="slidenum">
              <a:rPr lang="de-DE" smtClean="0"/>
              <a:pPr/>
              <a:t>16</a:t>
            </a:fld>
            <a:endParaRPr lang="de-DE" dirty="0"/>
          </a:p>
        </p:txBody>
      </p:sp>
      <p:sp>
        <p:nvSpPr>
          <p:cNvPr id="51203" name="Text Box 4"/>
          <p:cNvSpPr txBox="1">
            <a:spLocks noChangeArrowheads="1"/>
          </p:cNvSpPr>
          <p:nvPr/>
        </p:nvSpPr>
        <p:spPr bwMode="auto">
          <a:xfrm>
            <a:off x="3070183" y="6333263"/>
            <a:ext cx="4462463" cy="461665"/>
          </a:xfrm>
          <a:prstGeom prst="rect">
            <a:avLst/>
          </a:prstGeom>
          <a:noFill/>
          <a:ln w="9525">
            <a:noFill/>
            <a:miter lim="800000"/>
            <a:headEnd/>
            <a:tailEnd/>
          </a:ln>
        </p:spPr>
        <p:txBody>
          <a:bodyPr>
            <a:spAutoFit/>
          </a:bodyPr>
          <a:lstStyle/>
          <a:p>
            <a:pPr eaLnBrk="0" hangingPunct="0">
              <a:spcBef>
                <a:spcPct val="50000"/>
              </a:spcBef>
            </a:pPr>
            <a:r>
              <a:rPr lang="de-CH" sz="1200" b="0" dirty="0"/>
              <a:t>Source: </a:t>
            </a:r>
            <a:r>
              <a:rPr lang="de-CH" sz="1200" b="0" dirty="0" smtClean="0"/>
              <a:t>FiBL-IFOAM </a:t>
            </a:r>
            <a:r>
              <a:rPr lang="de-CH" sz="1200" b="0" dirty="0"/>
              <a:t>Survey </a:t>
            </a:r>
            <a:r>
              <a:rPr lang="de-CH" sz="1200" b="0" dirty="0" smtClean="0"/>
              <a:t>2015,  </a:t>
            </a:r>
            <a:r>
              <a:rPr lang="de-CH" sz="1200" b="0" dirty="0"/>
              <a:t>based on national </a:t>
            </a:r>
            <a:r>
              <a:rPr lang="de-CH" sz="1200" b="0" dirty="0" smtClean="0"/>
              <a:t>sources and data from certifiers.</a:t>
            </a:r>
            <a:endParaRPr lang="de-CH" sz="1200" b="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1414417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el 1"/>
          <p:cNvSpPr>
            <a:spLocks noGrp="1"/>
          </p:cNvSpPr>
          <p:nvPr>
            <p:ph type="title"/>
          </p:nvPr>
        </p:nvSpPr>
        <p:spPr/>
        <p:txBody>
          <a:bodyPr/>
          <a:lstStyle/>
          <a:p>
            <a:r>
              <a:rPr lang="de-DE" dirty="0" smtClean="0"/>
              <a:t>Organic Agriculture in Asia – Key Figures 2013</a:t>
            </a:r>
          </a:p>
        </p:txBody>
      </p:sp>
      <p:sp>
        <p:nvSpPr>
          <p:cNvPr id="52227" name="Inhaltsplatzhalter 2"/>
          <p:cNvSpPr>
            <a:spLocks noGrp="1"/>
          </p:cNvSpPr>
          <p:nvPr>
            <p:ph idx="1"/>
          </p:nvPr>
        </p:nvSpPr>
        <p:spPr/>
        <p:txBody>
          <a:bodyPr/>
          <a:lstStyle/>
          <a:p>
            <a:r>
              <a:rPr lang="en-US" dirty="0" smtClean="0"/>
              <a:t>The total organic agricultural area in Asia was 3.4 million hectares in 2013.</a:t>
            </a:r>
          </a:p>
          <a:p>
            <a:r>
              <a:rPr lang="en-US" dirty="0" smtClean="0"/>
              <a:t>This constitutes eight percent of the world’s organic agricultural land. </a:t>
            </a:r>
          </a:p>
          <a:p>
            <a:r>
              <a:rPr lang="en-US" dirty="0" smtClean="0"/>
              <a:t>There were more than 0.7 million producers reported. </a:t>
            </a:r>
          </a:p>
          <a:p>
            <a:r>
              <a:rPr lang="en-US" dirty="0" smtClean="0"/>
              <a:t>The leading countries by organic agricultural land are China (2.1 million hectares) and India (0.5 million hectares). </a:t>
            </a:r>
          </a:p>
          <a:p>
            <a:r>
              <a:rPr lang="en-US" dirty="0" smtClean="0"/>
              <a:t>Timor-Leste has the most organic agricultural area as a proportion of total agricultural land (almost seven percent). </a:t>
            </a:r>
          </a:p>
        </p:txBody>
      </p:sp>
      <p:sp>
        <p:nvSpPr>
          <p:cNvPr id="4" name="Foliennummernplatzhalter 3"/>
          <p:cNvSpPr>
            <a:spLocks noGrp="1"/>
          </p:cNvSpPr>
          <p:nvPr>
            <p:ph type="sldNum" sz="quarter" idx="10"/>
          </p:nvPr>
        </p:nvSpPr>
        <p:spPr/>
        <p:txBody>
          <a:bodyPr/>
          <a:lstStyle/>
          <a:p>
            <a:fld id="{1DDEA2CE-FED7-4783-90B7-D2FD87F25F39}" type="slidenum">
              <a:rPr lang="de-DE" smtClean="0"/>
              <a:pPr/>
              <a:t>17</a:t>
            </a:fld>
            <a:endParaRPr lang="de-DE" dirty="0"/>
          </a:p>
        </p:txBody>
      </p:sp>
      <p:sp>
        <p:nvSpPr>
          <p:cNvPr id="5" name="Text Box 4"/>
          <p:cNvSpPr txBox="1">
            <a:spLocks noChangeArrowheads="1"/>
          </p:cNvSpPr>
          <p:nvPr/>
        </p:nvSpPr>
        <p:spPr bwMode="auto">
          <a:xfrm>
            <a:off x="3131840" y="6397225"/>
            <a:ext cx="5327650"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a:t>
            </a:r>
            <a:r>
              <a:rPr lang="de-CH" sz="1200" b="0" dirty="0" smtClean="0"/>
              <a:t>FiBL-IFOAM survey 2015</a:t>
            </a:r>
            <a:endParaRPr lang="de-CH"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9569328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de-CH" dirty="0" smtClean="0"/>
              <a:t>Asia: Development of organic agricultural land 2000-2013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18</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Chart 7"/>
          <p:cNvGraphicFramePr/>
          <p:nvPr>
            <p:extLst>
              <p:ext uri="{D42A27DB-BD31-4B8C-83A1-F6EECF244321}">
                <p14:modId xmlns:p14="http://schemas.microsoft.com/office/powerpoint/2010/main" val="645063096"/>
              </p:ext>
            </p:extLst>
          </p:nvPr>
        </p:nvGraphicFramePr>
        <p:xfrm>
          <a:off x="107504" y="1269852"/>
          <a:ext cx="8892480" cy="52565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741664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lstStyle/>
          <a:p>
            <a:r>
              <a:rPr lang="de-CH" dirty="0" smtClean="0"/>
              <a:t>Asia: Distribution of organic agricultural land by country 2013 (total 3.4 million hectares)</a:t>
            </a:r>
            <a:endParaRPr lang="de-CH" dirty="0"/>
          </a:p>
        </p:txBody>
      </p:sp>
      <p:graphicFrame>
        <p:nvGraphicFramePr>
          <p:cNvPr id="2" name="3 Marcador de contenido"/>
          <p:cNvGraphicFramePr>
            <a:graphicFrameLocks noGrp="1"/>
          </p:cNvGraphicFramePr>
          <p:nvPr>
            <p:ph idx="1"/>
            <p:extLst>
              <p:ext uri="{D42A27DB-BD31-4B8C-83A1-F6EECF244321}">
                <p14:modId xmlns:p14="http://schemas.microsoft.com/office/powerpoint/2010/main" val="4128088686"/>
              </p:ext>
            </p:extLst>
          </p:nvPr>
        </p:nvGraphicFramePr>
        <p:xfrm>
          <a:off x="541338" y="1485900"/>
          <a:ext cx="8251825" cy="4705350"/>
        </p:xfrm>
        <a:graphic>
          <a:graphicData uri="http://schemas.openxmlformats.org/drawingml/2006/chart">
            <c:chart xmlns:c="http://schemas.openxmlformats.org/drawingml/2006/chart" xmlns:r="http://schemas.openxmlformats.org/officeDocument/2006/relationships" r:id="rId2"/>
          </a:graphicData>
        </a:graphic>
      </p:graphicFrame>
      <p:sp>
        <p:nvSpPr>
          <p:cNvPr id="6" name="Foliennummernplatzhalter 3"/>
          <p:cNvSpPr>
            <a:spLocks noGrp="1"/>
          </p:cNvSpPr>
          <p:nvPr>
            <p:ph type="sldNum" sz="quarter" idx="10"/>
          </p:nvPr>
        </p:nvSpPr>
        <p:spPr/>
        <p:txBody>
          <a:bodyPr/>
          <a:lstStyle/>
          <a:p>
            <a:fld id="{E807130A-017D-4A97-80D7-1690E5258BC9}" type="slidenum">
              <a:rPr lang="de-DE" smtClean="0"/>
              <a:pPr/>
              <a:t>19</a:t>
            </a:fld>
            <a:endParaRPr lang="de-DE" dirty="0"/>
          </a:p>
        </p:txBody>
      </p:sp>
      <p:sp>
        <p:nvSpPr>
          <p:cNvPr id="54276" name="Text Box 4"/>
          <p:cNvSpPr txBox="1">
            <a:spLocks noChangeArrowheads="1"/>
          </p:cNvSpPr>
          <p:nvPr/>
        </p:nvSpPr>
        <p:spPr bwMode="auto">
          <a:xfrm>
            <a:off x="3131840" y="6424612"/>
            <a:ext cx="5327650" cy="276225"/>
          </a:xfrm>
          <a:prstGeom prst="rect">
            <a:avLst/>
          </a:prstGeom>
          <a:noFill/>
          <a:ln w="9525">
            <a:noFill/>
            <a:miter lim="800000"/>
            <a:headEnd/>
            <a:tailEnd/>
          </a:ln>
        </p:spPr>
        <p:txBody>
          <a:bodyPr>
            <a:spAutoFit/>
          </a:bodyPr>
          <a:lstStyle/>
          <a:p>
            <a:pPr eaLnBrk="0" hangingPunct="0">
              <a:spcBef>
                <a:spcPct val="50000"/>
              </a:spcBef>
            </a:pPr>
            <a:r>
              <a:rPr lang="en-US" sz="1200" b="0" dirty="0" smtClean="0">
                <a:ea typeface="MS PGothic" pitchFamily="34" charset="-128"/>
              </a:rPr>
              <a:t>FiBL-IFOAM survey 2015</a:t>
            </a:r>
            <a:endParaRPr lang="de-CH" sz="1200" b="0" dirty="0">
              <a:ea typeface="MS PGothic" pitchFamily="34" charset="-12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3123779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a:xfrm>
            <a:off x="536575" y="335186"/>
            <a:ext cx="8251825" cy="717550"/>
          </a:xfrm>
        </p:spPr>
        <p:txBody>
          <a:bodyPr>
            <a:normAutofit fontScale="90000"/>
          </a:bodyPr>
          <a:lstStyle/>
          <a:p>
            <a:r>
              <a:rPr lang="en-US" dirty="0" smtClean="0"/>
              <a:t>Organic Agriculture Worldwide: Key results from the FiBL-IFOAM survey on organic agriculture worldwide 2015: </a:t>
            </a:r>
            <a:r>
              <a:rPr lang="en-US" dirty="0"/>
              <a:t>Part 3: </a:t>
            </a:r>
            <a:r>
              <a:rPr lang="de-CH" dirty="0"/>
              <a:t>Organic agriculture in the regions </a:t>
            </a:r>
            <a:r>
              <a:rPr lang="de-CH" dirty="0" smtClean="0"/>
              <a:t>2013</a:t>
            </a:r>
            <a:r>
              <a:rPr lang="en-US" dirty="0" smtClean="0"/>
              <a:t> </a:t>
            </a:r>
            <a:endParaRPr lang="de-DE" dirty="0" smtClean="0"/>
          </a:p>
        </p:txBody>
      </p:sp>
      <p:sp>
        <p:nvSpPr>
          <p:cNvPr id="6151"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80C87D59-22B2-4F01-B67C-30CB56C75903}" type="slidenum">
              <a:rPr lang="de-DE" smtClean="0"/>
              <a:pPr/>
              <a:t>2</a:t>
            </a:fld>
            <a:endParaRPr lang="de-DE" smtClean="0"/>
          </a:p>
        </p:txBody>
      </p:sp>
      <p:sp>
        <p:nvSpPr>
          <p:cNvPr id="6" name="Rectangle 1029"/>
          <p:cNvSpPr txBox="1">
            <a:spLocks noChangeArrowheads="1"/>
          </p:cNvSpPr>
          <p:nvPr/>
        </p:nvSpPr>
        <p:spPr bwMode="auto">
          <a:xfrm>
            <a:off x="536574" y="1556792"/>
            <a:ext cx="825182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2075" bIns="46038" numCol="1" anchor="t" anchorCtr="0" compatLnSpc="1">
            <a:prstTxWarp prst="textNoShape">
              <a:avLst/>
            </a:prstTxWarp>
            <a:normAutofit fontScale="77500" lnSpcReduction="20000"/>
          </a:bodyPr>
          <a:lstStyle>
            <a:lvl1pPr marL="361950" indent="-361950" algn="l" defTabSz="623888" rtl="0" eaLnBrk="0" fontAlgn="base" hangingPunct="0">
              <a:spcBef>
                <a:spcPts val="600"/>
              </a:spcBef>
              <a:spcAft>
                <a:spcPts val="600"/>
              </a:spcAft>
              <a:buClr>
                <a:schemeClr val="tx1"/>
              </a:buClr>
              <a:buSzPct val="100000"/>
              <a:buFont typeface="Arial Black"/>
              <a:buChar char="›"/>
              <a:defRPr sz="2400">
                <a:solidFill>
                  <a:schemeClr val="tx1"/>
                </a:solidFill>
                <a:latin typeface="+mn-lt"/>
                <a:ea typeface="ＭＳ Ｐゴシック" pitchFamily="34" charset="-128"/>
                <a:cs typeface="ＭＳ Ｐゴシック" charset="-128"/>
              </a:defRPr>
            </a:lvl1pPr>
            <a:lvl2pPr marL="685800" indent="-322263" algn="l" defTabSz="623888" rtl="0" eaLnBrk="0" fontAlgn="base" hangingPunct="0">
              <a:spcBef>
                <a:spcPts val="600"/>
              </a:spcBef>
              <a:spcAft>
                <a:spcPts val="600"/>
              </a:spcAft>
              <a:buClr>
                <a:schemeClr val="tx1"/>
              </a:buClr>
              <a:buSzPct val="100000"/>
              <a:buFont typeface="Arial Black"/>
              <a:buChar char="›"/>
              <a:defRPr sz="2000">
                <a:solidFill>
                  <a:schemeClr val="tx1"/>
                </a:solidFill>
                <a:latin typeface="+mn-lt"/>
                <a:ea typeface="ＭＳ Ｐゴシック" pitchFamily="34" charset="-128"/>
              </a:defRPr>
            </a:lvl2pPr>
            <a:lvl3pPr marL="981075" indent="-285750" algn="l" defTabSz="623888" rtl="0" eaLnBrk="0" fontAlgn="base" hangingPunct="0">
              <a:spcBef>
                <a:spcPts val="600"/>
              </a:spcBef>
              <a:spcAft>
                <a:spcPts val="600"/>
              </a:spcAft>
              <a:buClr>
                <a:schemeClr val="tx1"/>
              </a:buClr>
              <a:buSzPct val="100000"/>
              <a:buFont typeface="Arial Black"/>
              <a:buChar char="›"/>
              <a:defRPr>
                <a:solidFill>
                  <a:schemeClr val="tx1"/>
                </a:solidFill>
                <a:latin typeface="+mn-lt"/>
                <a:ea typeface="ＭＳ Ｐゴシック" pitchFamily="34" charset="-128"/>
              </a:defRPr>
            </a:lvl3pPr>
            <a:lvl4pPr marL="1238250" indent="-244475" algn="l" defTabSz="623888" rtl="0" eaLnBrk="0" fontAlgn="base" hangingPunct="0">
              <a:spcBef>
                <a:spcPts val="600"/>
              </a:spcBef>
              <a:spcAft>
                <a:spcPts val="600"/>
              </a:spcAft>
              <a:buClr>
                <a:schemeClr val="tx1"/>
              </a:buClr>
              <a:buSzPct val="100000"/>
              <a:buFont typeface="Arial Black"/>
              <a:buChar char="›"/>
              <a:defRPr>
                <a:solidFill>
                  <a:schemeClr val="tx1"/>
                </a:solidFill>
                <a:latin typeface="+mn-lt"/>
                <a:ea typeface="ＭＳ Ｐゴシック" pitchFamily="34" charset="-128"/>
              </a:defRPr>
            </a:lvl4pPr>
            <a:lvl5pPr marL="1487488" indent="-228600" algn="l" defTabSz="623888" rtl="0" eaLnBrk="0" fontAlgn="base" hangingPunct="0">
              <a:spcBef>
                <a:spcPts val="600"/>
              </a:spcBef>
              <a:spcAft>
                <a:spcPts val="600"/>
              </a:spcAft>
              <a:buClr>
                <a:schemeClr val="tx1"/>
              </a:buClr>
              <a:buSzPct val="100000"/>
              <a:buFont typeface="Arial Black"/>
              <a:buChar char="›"/>
              <a:defRPr>
                <a:solidFill>
                  <a:schemeClr val="tx1"/>
                </a:solidFill>
                <a:latin typeface="+mn-lt"/>
                <a:ea typeface="ＭＳ Ｐゴシック" pitchFamily="34" charset="-128"/>
              </a:defRPr>
            </a:lvl5pPr>
            <a:lvl6pPr marL="19446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6pPr>
            <a:lvl7pPr marL="24018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7pPr>
            <a:lvl8pPr marL="28590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8pPr>
            <a:lvl9pPr marL="33162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9pPr>
          </a:lstStyle>
          <a:p>
            <a:pPr eaLnBrk="1" hangingPunct="1">
              <a:defRPr/>
            </a:pPr>
            <a:r>
              <a:rPr lang="en-GB" b="0" kern="0" dirty="0" smtClean="0"/>
              <a:t>Data compiled by the Research Institute of Organic Agriculture FiBL, Frick, Switzerland, in cooperation with the  International Federation of Organic Agriculture Movements IFOAM – Organics International, based on national data sources and data from certifiers. </a:t>
            </a:r>
          </a:p>
          <a:p>
            <a:pPr eaLnBrk="1" hangingPunct="1">
              <a:defRPr/>
            </a:pPr>
            <a:r>
              <a:rPr lang="en-GB" b="0" kern="0" dirty="0" smtClean="0"/>
              <a:t>Data as published February 2015 in FiBL &amp; IFOAM (2015) The World of Organic Agriculture. Statistics and Emerging Trends 2015. Frick and Bonn </a:t>
            </a:r>
          </a:p>
          <a:p>
            <a:pPr eaLnBrk="1" hangingPunct="1">
              <a:defRPr/>
            </a:pPr>
            <a:r>
              <a:rPr lang="en-GB" b="0" kern="0" dirty="0" smtClean="0"/>
              <a:t>For updates check </a:t>
            </a:r>
            <a:r>
              <a:rPr lang="en-GB" b="0" kern="0" dirty="0" smtClean="0">
                <a:hlinkClick r:id="rId4"/>
              </a:rPr>
              <a:t>www.organic-world.net</a:t>
            </a:r>
            <a:endParaRPr lang="de-CH" b="0" kern="0" dirty="0" smtClean="0"/>
          </a:p>
          <a:p>
            <a:pPr eaLnBrk="1" hangingPunct="1">
              <a:defRPr/>
            </a:pPr>
            <a:r>
              <a:rPr lang="de-CH" b="0" kern="0" dirty="0" smtClean="0"/>
              <a:t>This presentation is available online at: </a:t>
            </a:r>
            <a:r>
              <a:rPr lang="de-CH" b="0" kern="0" dirty="0">
                <a:hlinkClick r:id="rId5"/>
              </a:rPr>
              <a:t>http://</a:t>
            </a:r>
            <a:r>
              <a:rPr lang="de-CH" b="0" kern="0" dirty="0" smtClean="0">
                <a:hlinkClick r:id="rId5"/>
              </a:rPr>
              <a:t>www.organic-world.net/yearbook/yearbook2015/slide-presentations.html</a:t>
            </a:r>
            <a:r>
              <a:rPr lang="de-CH" b="0" kern="0" dirty="0" smtClean="0"/>
              <a:t>  </a:t>
            </a:r>
          </a:p>
          <a:p>
            <a:pPr eaLnBrk="1" hangingPunct="1">
              <a:defRPr/>
            </a:pPr>
            <a:r>
              <a:rPr lang="de-CH" b="0" kern="0" dirty="0" smtClean="0"/>
              <a:t>Texts and graphs: Helga Willer and Julia Lernoud; Research Institute of Organic Agriculture, FiBL, Frick, Switzerland </a:t>
            </a:r>
          </a:p>
          <a:p>
            <a:pPr eaLnBrk="1" hangingPunct="1">
              <a:defRPr/>
            </a:pPr>
            <a:r>
              <a:rPr lang="en-GB" b="0" kern="0" dirty="0" smtClean="0"/>
              <a:t>Contact: Helga Willer, Research Institute of Organic Agriculture, FiBL, Frick, Switzerland, </a:t>
            </a:r>
            <a:r>
              <a:rPr lang="en-GB" b="0" kern="0" dirty="0" smtClean="0">
                <a:hlinkClick r:id="rId6"/>
              </a:rPr>
              <a:t>helga.willer@fibl.org</a:t>
            </a:r>
            <a:endParaRPr lang="en-GB" b="0" kern="0" dirty="0" smtClean="0"/>
          </a:p>
          <a:p>
            <a:pPr eaLnBrk="1" hangingPunct="1">
              <a:defRPr/>
            </a:pPr>
            <a:r>
              <a:rPr lang="en-GB" b="0" kern="0" dirty="0" smtClean="0"/>
              <a:t>© Research Institute of Organic Agriculture (FiBL), </a:t>
            </a:r>
            <a:r>
              <a:rPr lang="de-CH" b="0" kern="0" dirty="0" smtClean="0"/>
              <a:t>Frick, Switzerland, February, 2015</a:t>
            </a:r>
            <a:endParaRPr lang="en-GB" b="0" kern="0" dirty="0" smtClean="0"/>
          </a:p>
        </p:txBody>
      </p:sp>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8781049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331590" y="188640"/>
            <a:ext cx="8251825" cy="717550"/>
          </a:xfrm>
        </p:spPr>
        <p:txBody>
          <a:bodyPr/>
          <a:lstStyle/>
          <a:p>
            <a:r>
              <a:rPr lang="de-CH" dirty="0" smtClean="0"/>
              <a:t>Asia: The ten countries with the most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20</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3743899493"/>
              </p:ext>
            </p:extLst>
          </p:nvPr>
        </p:nvGraphicFramePr>
        <p:xfrm>
          <a:off x="251520" y="1052736"/>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486559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Grp="1" noChangeArrowheads="1"/>
          </p:cNvSpPr>
          <p:nvPr>
            <p:ph type="title"/>
          </p:nvPr>
        </p:nvSpPr>
        <p:spPr>
          <a:xfrm>
            <a:off x="179512" y="188640"/>
            <a:ext cx="8251825" cy="717550"/>
          </a:xfrm>
        </p:spPr>
        <p:txBody>
          <a:bodyPr/>
          <a:lstStyle/>
          <a:p>
            <a:r>
              <a:rPr lang="de-CH" dirty="0" smtClean="0"/>
              <a:t>Asia: The ten countries/territories with the highest shares of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21</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148179816"/>
              </p:ext>
            </p:extLst>
          </p:nvPr>
        </p:nvGraphicFramePr>
        <p:xfrm>
          <a:off x="28575" y="1268760"/>
          <a:ext cx="9144000" cy="512022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860161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p:txBody>
          <a:bodyPr/>
          <a:lstStyle/>
          <a:p>
            <a:r>
              <a:rPr lang="de-CH" dirty="0" smtClean="0"/>
              <a:t>Asia: Use of organic agricultural land 2013 (total: 3.4 million hectares)</a:t>
            </a:r>
          </a:p>
        </p:txBody>
      </p:sp>
      <p:sp>
        <p:nvSpPr>
          <p:cNvPr id="11" name="Foliennummernplatzhalter 3"/>
          <p:cNvSpPr txBox="1">
            <a:spLocks/>
          </p:cNvSpPr>
          <p:nvPr/>
        </p:nvSpPr>
        <p:spPr>
          <a:xfrm>
            <a:off x="8239125" y="6381751"/>
            <a:ext cx="508000" cy="287337"/>
          </a:xfrm>
          <a:prstGeom prst="rect">
            <a:avLst/>
          </a:prstGeom>
        </p:spPr>
        <p:txBody>
          <a:bodyPr/>
          <a:lstStyle>
            <a:defPPr>
              <a:defRPr lang="de-CH"/>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457200" rtl="0" eaLnBrk="1" latinLnBrk="0" hangingPunct="1">
              <a:defRPr sz="2400" b="1" kern="1200">
                <a:solidFill>
                  <a:schemeClr val="tx1"/>
                </a:solidFill>
                <a:latin typeface="Arial" charset="0"/>
                <a:ea typeface="+mn-ea"/>
                <a:cs typeface="+mn-cs"/>
              </a:defRPr>
            </a:lvl6pPr>
            <a:lvl7pPr marL="2743200" algn="l" defTabSz="457200" rtl="0" eaLnBrk="1" latinLnBrk="0" hangingPunct="1">
              <a:defRPr sz="2400" b="1" kern="1200">
                <a:solidFill>
                  <a:schemeClr val="tx1"/>
                </a:solidFill>
                <a:latin typeface="Arial" charset="0"/>
                <a:ea typeface="+mn-ea"/>
                <a:cs typeface="+mn-cs"/>
              </a:defRPr>
            </a:lvl7pPr>
            <a:lvl8pPr marL="3200400" algn="l" defTabSz="457200" rtl="0" eaLnBrk="1" latinLnBrk="0" hangingPunct="1">
              <a:defRPr sz="2400" b="1" kern="1200">
                <a:solidFill>
                  <a:schemeClr val="tx1"/>
                </a:solidFill>
                <a:latin typeface="Arial" charset="0"/>
                <a:ea typeface="+mn-ea"/>
                <a:cs typeface="+mn-cs"/>
              </a:defRPr>
            </a:lvl8pPr>
            <a:lvl9pPr marL="3657600" algn="l" defTabSz="457200" rtl="0" eaLnBrk="1" latinLnBrk="0" hangingPunct="1">
              <a:defRPr sz="2400" b="1" kern="1200">
                <a:solidFill>
                  <a:schemeClr val="tx1"/>
                </a:solidFill>
                <a:latin typeface="Arial" charset="0"/>
                <a:ea typeface="+mn-ea"/>
                <a:cs typeface="+mn-cs"/>
              </a:defRPr>
            </a:lvl9pPr>
          </a:lstStyle>
          <a:p>
            <a:pPr algn="r">
              <a:defRPr/>
            </a:pPr>
            <a:fld id="{E807130A-017D-4A97-80D7-1690E5258BC9}" type="slidenum">
              <a:rPr lang="de-DE" sz="1200" b="0" smtClean="0"/>
              <a:pPr algn="r">
                <a:defRPr/>
              </a:pPr>
              <a:t>22</a:t>
            </a:fld>
            <a:endParaRPr lang="de-DE" sz="1200" b="0"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1963352751"/>
              </p:ext>
            </p:extLst>
          </p:nvPr>
        </p:nvGraphicFramePr>
        <p:xfrm>
          <a:off x="17215" y="1124745"/>
          <a:ext cx="6096000" cy="53923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p:nvPr>
            <p:extLst>
              <p:ext uri="{D42A27DB-BD31-4B8C-83A1-F6EECF244321}">
                <p14:modId xmlns:p14="http://schemas.microsoft.com/office/powerpoint/2010/main" val="3712195818"/>
              </p:ext>
            </p:extLst>
          </p:nvPr>
        </p:nvGraphicFramePr>
        <p:xfrm>
          <a:off x="4644008" y="1772816"/>
          <a:ext cx="4392488" cy="240816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Chart 14"/>
          <p:cNvGraphicFramePr/>
          <p:nvPr>
            <p:extLst>
              <p:ext uri="{D42A27DB-BD31-4B8C-83A1-F6EECF244321}">
                <p14:modId xmlns:p14="http://schemas.microsoft.com/office/powerpoint/2010/main" val="2231034764"/>
              </p:ext>
            </p:extLst>
          </p:nvPr>
        </p:nvGraphicFramePr>
        <p:xfrm>
          <a:off x="4644008" y="4077072"/>
          <a:ext cx="4392488" cy="2408168"/>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1046101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el 1"/>
          <p:cNvSpPr>
            <a:spLocks noGrp="1"/>
          </p:cNvSpPr>
          <p:nvPr>
            <p:ph type="title"/>
          </p:nvPr>
        </p:nvSpPr>
        <p:spPr/>
        <p:txBody>
          <a:bodyPr/>
          <a:lstStyle/>
          <a:p>
            <a:r>
              <a:rPr lang="de-CH" dirty="0" smtClean="0"/>
              <a:t>Articles about Asia in the 2015 Edition of "The World of Organic Agriculture"</a:t>
            </a:r>
          </a:p>
        </p:txBody>
      </p:sp>
      <p:sp>
        <p:nvSpPr>
          <p:cNvPr id="56323" name="Inhaltsplatzhalter 2"/>
          <p:cNvSpPr>
            <a:spLocks noGrp="1"/>
          </p:cNvSpPr>
          <p:nvPr>
            <p:ph idx="1"/>
          </p:nvPr>
        </p:nvSpPr>
        <p:spPr/>
        <p:txBody>
          <a:bodyPr/>
          <a:lstStyle/>
          <a:p>
            <a:r>
              <a:rPr lang="de-CH" dirty="0" smtClean="0"/>
              <a:t>Organic Asia 2014 </a:t>
            </a:r>
            <a:br>
              <a:rPr lang="de-CH" dirty="0" smtClean="0"/>
            </a:br>
            <a:r>
              <a:rPr lang="de-CH" dirty="0" smtClean="0"/>
              <a:t>Ong Kung Wai </a:t>
            </a:r>
          </a:p>
          <a:p>
            <a:r>
              <a:rPr lang="en-GB" dirty="0"/>
              <a:t>Statistics and Emerging Trends of Organic </a:t>
            </a:r>
            <a:r>
              <a:rPr lang="en-GB" dirty="0" smtClean="0"/>
              <a:t>Vegetable Production </a:t>
            </a:r>
            <a:r>
              <a:rPr lang="en-GB" dirty="0"/>
              <a:t>in China</a:t>
            </a:r>
            <a:r>
              <a:rPr lang="de-CH" dirty="0" smtClean="0"/>
              <a:t/>
            </a:r>
            <a:br>
              <a:rPr lang="de-CH" dirty="0" smtClean="0"/>
            </a:br>
            <a:r>
              <a:rPr lang="en-GB" dirty="0" smtClean="0"/>
              <a:t>Xue-qing He, Yu-Hui Qiao, Min Su, and Friederike Martin</a:t>
            </a:r>
            <a:endParaRPr lang="de-CH" dirty="0" smtClean="0"/>
          </a:p>
        </p:txBody>
      </p:sp>
      <p:sp>
        <p:nvSpPr>
          <p:cNvPr id="4" name="Foliennummernplatzhalter 3"/>
          <p:cNvSpPr>
            <a:spLocks noGrp="1"/>
          </p:cNvSpPr>
          <p:nvPr>
            <p:ph type="sldNum" sz="quarter" idx="10"/>
          </p:nvPr>
        </p:nvSpPr>
        <p:spPr/>
        <p:txBody>
          <a:bodyPr/>
          <a:lstStyle/>
          <a:p>
            <a:fld id="{E807130A-017D-4A97-80D7-1690E5258BC9}" type="slidenum">
              <a:rPr lang="de-DE" smtClean="0"/>
              <a:pPr/>
              <a:t>23</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4749107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de-CH" dirty="0" smtClean="0"/>
              <a:t>Europe: Organic agricultural land by country 2013</a:t>
            </a:r>
          </a:p>
        </p:txBody>
      </p:sp>
      <p:pic>
        <p:nvPicPr>
          <p:cNvPr id="57348" name="5 Marcador de contenido"/>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31035" y="1485901"/>
            <a:ext cx="3472431" cy="4705348"/>
          </a:xfrm>
        </p:spPr>
      </p:pic>
      <p:sp>
        <p:nvSpPr>
          <p:cNvPr id="5" name="Foliennummernplatzhalter 3"/>
          <p:cNvSpPr>
            <a:spLocks noGrp="1"/>
          </p:cNvSpPr>
          <p:nvPr>
            <p:ph type="sldNum" sz="quarter" idx="10"/>
          </p:nvPr>
        </p:nvSpPr>
        <p:spPr/>
        <p:txBody>
          <a:bodyPr/>
          <a:lstStyle/>
          <a:p>
            <a:fld id="{E807130A-017D-4A97-80D7-1690E5258BC9}" type="slidenum">
              <a:rPr lang="de-DE" smtClean="0"/>
              <a:pPr/>
              <a:t>24</a:t>
            </a:fld>
            <a:endParaRPr lang="de-DE" dirty="0"/>
          </a:p>
        </p:txBody>
      </p:sp>
      <p:sp>
        <p:nvSpPr>
          <p:cNvPr id="57347" name="Text Box 4"/>
          <p:cNvSpPr txBox="1">
            <a:spLocks noChangeArrowheads="1"/>
          </p:cNvSpPr>
          <p:nvPr/>
        </p:nvSpPr>
        <p:spPr bwMode="auto">
          <a:xfrm>
            <a:off x="3131840" y="6453188"/>
            <a:ext cx="4462463"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FiBL Survey </a:t>
            </a:r>
            <a:r>
              <a:rPr lang="de-CH" sz="1200" b="0" dirty="0" smtClean="0"/>
              <a:t>2015</a:t>
            </a:r>
            <a:endParaRPr lang="de-CH" sz="1200" b="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2247330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el 1"/>
          <p:cNvSpPr>
            <a:spLocks noGrp="1"/>
          </p:cNvSpPr>
          <p:nvPr>
            <p:ph type="title"/>
          </p:nvPr>
        </p:nvSpPr>
        <p:spPr/>
        <p:txBody>
          <a:bodyPr/>
          <a:lstStyle/>
          <a:p>
            <a:r>
              <a:rPr lang="de-CH" dirty="0" smtClean="0"/>
              <a:t>Organic agriculture in Europe: </a:t>
            </a:r>
            <a:br>
              <a:rPr lang="de-CH" dirty="0" smtClean="0"/>
            </a:br>
            <a:r>
              <a:rPr lang="de-CH" dirty="0" smtClean="0"/>
              <a:t>Key data/indicators 2013</a:t>
            </a:r>
          </a:p>
        </p:txBody>
      </p:sp>
      <p:sp>
        <p:nvSpPr>
          <p:cNvPr id="58371" name="Inhaltsplatzhalter 2"/>
          <p:cNvSpPr>
            <a:spLocks noGrp="1"/>
          </p:cNvSpPr>
          <p:nvPr>
            <p:ph idx="1"/>
          </p:nvPr>
        </p:nvSpPr>
        <p:spPr/>
        <p:txBody>
          <a:bodyPr/>
          <a:lstStyle/>
          <a:p>
            <a:r>
              <a:rPr lang="de-CH" dirty="0" smtClean="0"/>
              <a:t>11.5 million hectares of agricultural land are organic (including in conversion areas).</a:t>
            </a:r>
          </a:p>
          <a:p>
            <a:r>
              <a:rPr lang="de-CH" dirty="0" smtClean="0"/>
              <a:t>This constitutes 2.4 percent of the agricultural land in Europe. </a:t>
            </a:r>
          </a:p>
          <a:p>
            <a:r>
              <a:rPr lang="de-CH" dirty="0" smtClean="0"/>
              <a:t>The organic agricultural land increased by 0.18 million hectares or three percent in 2013 . </a:t>
            </a:r>
          </a:p>
          <a:p>
            <a:r>
              <a:rPr lang="de-CH" dirty="0" smtClean="0"/>
              <a:t>More than 330’000  producers were reported. </a:t>
            </a:r>
          </a:p>
        </p:txBody>
      </p:sp>
      <p:sp>
        <p:nvSpPr>
          <p:cNvPr id="5" name="Foliennummernplatzhalter 3"/>
          <p:cNvSpPr>
            <a:spLocks noGrp="1"/>
          </p:cNvSpPr>
          <p:nvPr>
            <p:ph type="sldNum" sz="quarter" idx="10"/>
          </p:nvPr>
        </p:nvSpPr>
        <p:spPr/>
        <p:txBody>
          <a:bodyPr/>
          <a:lstStyle/>
          <a:p>
            <a:fld id="{E807130A-017D-4A97-80D7-1690E5258BC9}" type="slidenum">
              <a:rPr lang="de-DE" smtClean="0"/>
              <a:pPr/>
              <a:t>25</a:t>
            </a:fld>
            <a:endParaRPr lang="de-DE" dirty="0"/>
          </a:p>
        </p:txBody>
      </p:sp>
      <p:sp>
        <p:nvSpPr>
          <p:cNvPr id="7" name="Text Box 4"/>
          <p:cNvSpPr txBox="1">
            <a:spLocks noChangeArrowheads="1"/>
          </p:cNvSpPr>
          <p:nvPr/>
        </p:nvSpPr>
        <p:spPr bwMode="auto">
          <a:xfrm>
            <a:off x="3131840" y="6447824"/>
            <a:ext cx="5040560" cy="400110"/>
          </a:xfrm>
          <a:prstGeom prst="rect">
            <a:avLst/>
          </a:prstGeom>
          <a:noFill/>
          <a:ln w="9525">
            <a:noFill/>
            <a:miter lim="800000"/>
            <a:headEnd/>
            <a:tailEnd/>
          </a:ln>
        </p:spPr>
        <p:txBody>
          <a:bodyPr wrap="square">
            <a:spAutoFit/>
          </a:bodyPr>
          <a:lstStyle/>
          <a:p>
            <a:pPr>
              <a:spcBef>
                <a:spcPct val="50000"/>
              </a:spcBef>
            </a:pPr>
            <a:r>
              <a:rPr lang="de-CH" sz="1000" b="0" dirty="0">
                <a:latin typeface="+mj-lt"/>
              </a:rPr>
              <a:t>O</a:t>
            </a:r>
            <a:r>
              <a:rPr lang="de-CH" sz="1000" b="0" dirty="0" smtClean="0">
                <a:latin typeface="+mj-lt"/>
              </a:rPr>
              <a:t>rganicDataNetwork </a:t>
            </a:r>
            <a:r>
              <a:rPr lang="de-CH" sz="1000" b="0" dirty="0">
                <a:latin typeface="+mj-lt"/>
              </a:rPr>
              <a:t>Survey </a:t>
            </a:r>
            <a:r>
              <a:rPr lang="de-CH" sz="1000" b="0" dirty="0" smtClean="0">
                <a:latin typeface="+mj-lt"/>
              </a:rPr>
              <a:t>2015 </a:t>
            </a:r>
            <a:r>
              <a:rPr lang="de-CH" sz="1000" b="0" dirty="0">
                <a:latin typeface="+mj-lt"/>
              </a:rPr>
              <a:t>based on national data sources and FiBL-AMI survey </a:t>
            </a:r>
            <a:r>
              <a:rPr lang="de-CH" sz="1000" b="0" dirty="0" smtClean="0">
                <a:latin typeface="+mj-lt"/>
              </a:rPr>
              <a:t>2015 based on Eurostat and national data sources</a:t>
            </a:r>
            <a:endParaRPr lang="de-CH" sz="1000" b="0" dirty="0">
              <a:latin typeface="+mj-lt"/>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5641159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p:cNvSpPr>
            <a:spLocks noGrp="1"/>
          </p:cNvSpPr>
          <p:nvPr>
            <p:ph type="title"/>
          </p:nvPr>
        </p:nvSpPr>
        <p:spPr/>
        <p:txBody>
          <a:bodyPr/>
          <a:lstStyle/>
          <a:p>
            <a:r>
              <a:rPr lang="de-CH" dirty="0" smtClean="0"/>
              <a:t>Organic agriculture in the European Union: </a:t>
            </a:r>
            <a:br>
              <a:rPr lang="de-CH" dirty="0" smtClean="0"/>
            </a:br>
            <a:r>
              <a:rPr lang="de-CH" dirty="0" smtClean="0"/>
              <a:t>Key data/indicators 2013</a:t>
            </a:r>
          </a:p>
        </p:txBody>
      </p:sp>
      <p:sp>
        <p:nvSpPr>
          <p:cNvPr id="59395" name="Inhaltsplatzhalter 2"/>
          <p:cNvSpPr>
            <a:spLocks noGrp="1"/>
          </p:cNvSpPr>
          <p:nvPr>
            <p:ph idx="1"/>
          </p:nvPr>
        </p:nvSpPr>
        <p:spPr/>
        <p:txBody>
          <a:bodyPr/>
          <a:lstStyle/>
          <a:p>
            <a:r>
              <a:rPr lang="de-CH" dirty="0" smtClean="0"/>
              <a:t>10.2 million hectares of agricultural land are organic (including in conversion areas).</a:t>
            </a:r>
          </a:p>
          <a:p>
            <a:r>
              <a:rPr lang="de-CH" dirty="0" smtClean="0"/>
              <a:t>This constitutes 5.7 percent of the agricultural land in the European Union. </a:t>
            </a:r>
          </a:p>
          <a:p>
            <a:r>
              <a:rPr lang="de-CH" dirty="0" smtClean="0"/>
              <a:t>The organic agricultural land increased by 0.16 million hectares or three percent in 2013.</a:t>
            </a:r>
          </a:p>
          <a:p>
            <a:r>
              <a:rPr lang="de-CH" dirty="0" smtClean="0"/>
              <a:t>Almost 260’000  producers were reported. </a:t>
            </a:r>
          </a:p>
        </p:txBody>
      </p:sp>
      <p:sp>
        <p:nvSpPr>
          <p:cNvPr id="5" name="Foliennummernplatzhalter 3"/>
          <p:cNvSpPr>
            <a:spLocks noGrp="1"/>
          </p:cNvSpPr>
          <p:nvPr>
            <p:ph type="sldNum" sz="quarter" idx="10"/>
          </p:nvPr>
        </p:nvSpPr>
        <p:spPr/>
        <p:txBody>
          <a:bodyPr/>
          <a:lstStyle/>
          <a:p>
            <a:fld id="{E807130A-017D-4A97-80D7-1690E5258BC9}" type="slidenum">
              <a:rPr lang="de-DE" smtClean="0"/>
              <a:pPr/>
              <a:t>26</a:t>
            </a:fld>
            <a:endParaRPr lang="de-DE" dirty="0"/>
          </a:p>
        </p:txBody>
      </p:sp>
      <p:sp>
        <p:nvSpPr>
          <p:cNvPr id="6" name="Text Box 4"/>
          <p:cNvSpPr txBox="1">
            <a:spLocks noChangeArrowheads="1"/>
          </p:cNvSpPr>
          <p:nvPr/>
        </p:nvSpPr>
        <p:spPr bwMode="auto">
          <a:xfrm>
            <a:off x="3131840" y="6447824"/>
            <a:ext cx="5040560" cy="400110"/>
          </a:xfrm>
          <a:prstGeom prst="rect">
            <a:avLst/>
          </a:prstGeom>
          <a:noFill/>
          <a:ln w="9525">
            <a:noFill/>
            <a:miter lim="800000"/>
            <a:headEnd/>
            <a:tailEnd/>
          </a:ln>
        </p:spPr>
        <p:txBody>
          <a:bodyPr wrap="square">
            <a:spAutoFit/>
          </a:bodyPr>
          <a:lstStyle/>
          <a:p>
            <a:pPr>
              <a:spcBef>
                <a:spcPct val="50000"/>
              </a:spcBef>
            </a:pPr>
            <a:r>
              <a:rPr lang="de-CH" sz="1000" b="0" dirty="0">
                <a:latin typeface="+mj-lt"/>
              </a:rPr>
              <a:t>O</a:t>
            </a:r>
            <a:r>
              <a:rPr lang="de-CH" sz="1000" b="0" dirty="0" smtClean="0">
                <a:latin typeface="+mj-lt"/>
              </a:rPr>
              <a:t>rganicDataNetwork </a:t>
            </a:r>
            <a:r>
              <a:rPr lang="de-CH" sz="1000" b="0" dirty="0">
                <a:latin typeface="+mj-lt"/>
              </a:rPr>
              <a:t>Survey </a:t>
            </a:r>
            <a:r>
              <a:rPr lang="de-CH" sz="1000" b="0" dirty="0" smtClean="0">
                <a:latin typeface="+mj-lt"/>
              </a:rPr>
              <a:t>2015 </a:t>
            </a:r>
            <a:r>
              <a:rPr lang="de-CH" sz="1000" b="0" dirty="0">
                <a:latin typeface="+mj-lt"/>
              </a:rPr>
              <a:t>based on national data sources and FiBL-AMI survey </a:t>
            </a:r>
            <a:r>
              <a:rPr lang="de-CH" sz="1000" b="0" dirty="0" smtClean="0">
                <a:latin typeface="+mj-lt"/>
              </a:rPr>
              <a:t>2015 based on Eurostat and national data sources</a:t>
            </a:r>
            <a:endParaRPr lang="de-CH" sz="1000" b="0" dirty="0">
              <a:latin typeface="+mj-lt"/>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08225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p:cNvSpPr>
            <a:spLocks noGrp="1"/>
          </p:cNvSpPr>
          <p:nvPr>
            <p:ph type="title"/>
          </p:nvPr>
        </p:nvSpPr>
        <p:spPr/>
        <p:txBody>
          <a:bodyPr/>
          <a:lstStyle/>
          <a:p>
            <a:r>
              <a:rPr lang="de-CH" dirty="0" smtClean="0"/>
              <a:t>Organic market in Europe: Key data/indicators 2013</a:t>
            </a:r>
          </a:p>
        </p:txBody>
      </p:sp>
      <p:sp>
        <p:nvSpPr>
          <p:cNvPr id="149507" name="Inhaltsplatzhalter 2"/>
          <p:cNvSpPr>
            <a:spLocks noGrp="1"/>
          </p:cNvSpPr>
          <p:nvPr>
            <p:ph idx="1"/>
          </p:nvPr>
        </p:nvSpPr>
        <p:spPr/>
        <p:txBody>
          <a:bodyPr/>
          <a:lstStyle/>
          <a:p>
            <a:r>
              <a:rPr lang="de-CH" dirty="0" smtClean="0"/>
              <a:t>The European market was 24.3 billion euros; six percent more than in 2012. </a:t>
            </a:r>
          </a:p>
          <a:p>
            <a:r>
              <a:rPr lang="en-US" dirty="0" smtClean="0"/>
              <a:t>The largest market for organic products in 2013 was Germany with a turnover of 7.6 billion euros, followed by France (4.4 billion euros) and the UK (2.2 billion euros). </a:t>
            </a:r>
          </a:p>
          <a:p>
            <a:r>
              <a:rPr lang="en-US" dirty="0" smtClean="0"/>
              <a:t>As a portion of the total market share, the highest levels have been reached in Denmark, Austria and Switzerland, with six percent or more for organic products. The highest per capita spending is also in these countries and in  Luxembourg. </a:t>
            </a:r>
          </a:p>
        </p:txBody>
      </p:sp>
      <p:sp>
        <p:nvSpPr>
          <p:cNvPr id="5" name="Foliennummernplatzhalter 3"/>
          <p:cNvSpPr>
            <a:spLocks noGrp="1"/>
          </p:cNvSpPr>
          <p:nvPr>
            <p:ph type="sldNum" sz="quarter" idx="10"/>
          </p:nvPr>
        </p:nvSpPr>
        <p:spPr/>
        <p:txBody>
          <a:bodyPr/>
          <a:lstStyle/>
          <a:p>
            <a:fld id="{E807130A-017D-4A97-80D7-1690E5258BC9}" type="slidenum">
              <a:rPr lang="de-DE" smtClean="0"/>
              <a:pPr/>
              <a:t>27</a:t>
            </a:fld>
            <a:endParaRPr lang="de-DE" dirty="0"/>
          </a:p>
        </p:txBody>
      </p:sp>
      <p:sp>
        <p:nvSpPr>
          <p:cNvPr id="4" name="Text Box 4"/>
          <p:cNvSpPr txBox="1">
            <a:spLocks noChangeArrowheads="1"/>
          </p:cNvSpPr>
          <p:nvPr/>
        </p:nvSpPr>
        <p:spPr bwMode="auto">
          <a:xfrm>
            <a:off x="3131840" y="6447824"/>
            <a:ext cx="5040560" cy="400110"/>
          </a:xfrm>
          <a:prstGeom prst="rect">
            <a:avLst/>
          </a:prstGeom>
          <a:noFill/>
          <a:ln w="9525">
            <a:noFill/>
            <a:miter lim="800000"/>
            <a:headEnd/>
            <a:tailEnd/>
          </a:ln>
        </p:spPr>
        <p:txBody>
          <a:bodyPr wrap="square">
            <a:spAutoFit/>
          </a:bodyPr>
          <a:lstStyle/>
          <a:p>
            <a:pPr>
              <a:spcBef>
                <a:spcPct val="50000"/>
              </a:spcBef>
            </a:pPr>
            <a:r>
              <a:rPr lang="de-CH" sz="1000" b="0" dirty="0">
                <a:latin typeface="+mj-lt"/>
              </a:rPr>
              <a:t>O</a:t>
            </a:r>
            <a:r>
              <a:rPr lang="de-CH" sz="1000" b="0" dirty="0" smtClean="0">
                <a:latin typeface="+mj-lt"/>
              </a:rPr>
              <a:t>rganicDataNetwork </a:t>
            </a:r>
            <a:r>
              <a:rPr lang="de-CH" sz="1000" b="0" dirty="0">
                <a:latin typeface="+mj-lt"/>
              </a:rPr>
              <a:t>Survey </a:t>
            </a:r>
            <a:r>
              <a:rPr lang="de-CH" sz="1000" b="0" dirty="0" smtClean="0">
                <a:latin typeface="+mj-lt"/>
              </a:rPr>
              <a:t>2015 </a:t>
            </a:r>
            <a:r>
              <a:rPr lang="de-CH" sz="1000" b="0" dirty="0">
                <a:latin typeface="+mj-lt"/>
              </a:rPr>
              <a:t>based on national data sources and FiBL-AMI survey </a:t>
            </a:r>
            <a:r>
              <a:rPr lang="de-CH" sz="1000" b="0" dirty="0" smtClean="0">
                <a:latin typeface="+mj-lt"/>
              </a:rPr>
              <a:t>2015 based on Eurostat and national data sources</a:t>
            </a:r>
            <a:endParaRPr lang="de-CH" sz="1000" b="0" dirty="0">
              <a:latin typeface="+mj-lt"/>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5966433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de-CH" dirty="0" smtClean="0"/>
              <a:t>Europe: The ten countries with the most organic agricultural land 2013</a:t>
            </a:r>
          </a:p>
        </p:txBody>
      </p:sp>
      <p:sp>
        <p:nvSpPr>
          <p:cNvPr id="6" name="Foliennummernplatzhalter 3"/>
          <p:cNvSpPr>
            <a:spLocks noGrp="1"/>
          </p:cNvSpPr>
          <p:nvPr>
            <p:ph type="sldNum" sz="quarter" idx="10"/>
          </p:nvPr>
        </p:nvSpPr>
        <p:spPr/>
        <p:txBody>
          <a:bodyPr/>
          <a:lstStyle/>
          <a:p>
            <a:fld id="{E807130A-017D-4A97-80D7-1690E5258BC9}" type="slidenum">
              <a:rPr lang="de-DE" smtClean="0"/>
              <a:pPr/>
              <a:t>28</a:t>
            </a:fld>
            <a:endParaRPr lang="de-DE"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Inhaltsplatzhalter 6"/>
          <p:cNvGraphicFramePr>
            <a:graphicFrameLocks noGrp="1"/>
          </p:cNvGraphicFramePr>
          <p:nvPr>
            <p:ph sz="half" idx="4294967295"/>
            <p:extLst>
              <p:ext uri="{D42A27DB-BD31-4B8C-83A1-F6EECF244321}">
                <p14:modId xmlns:p14="http://schemas.microsoft.com/office/powerpoint/2010/main" val="1928049343"/>
              </p:ext>
            </p:extLst>
          </p:nvPr>
        </p:nvGraphicFramePr>
        <p:xfrm>
          <a:off x="251520" y="1124743"/>
          <a:ext cx="8892479" cy="518457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428785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96863" y="188640"/>
            <a:ext cx="8251825" cy="717550"/>
          </a:xfrm>
        </p:spPr>
        <p:txBody>
          <a:bodyPr>
            <a:normAutofit fontScale="90000"/>
          </a:bodyPr>
          <a:lstStyle/>
          <a:p>
            <a:r>
              <a:rPr lang="de-CH" dirty="0" smtClean="0"/>
              <a:t>Europe: Distribution of organically managed agricultural land by country 2013</a:t>
            </a:r>
            <a:endParaRPr lang="de-CH" dirty="0"/>
          </a:p>
        </p:txBody>
      </p:sp>
      <p:graphicFrame>
        <p:nvGraphicFramePr>
          <p:cNvPr id="2" name="3 Marcador de contenido"/>
          <p:cNvGraphicFramePr>
            <a:graphicFrameLocks noGrp="1"/>
          </p:cNvGraphicFramePr>
          <p:nvPr>
            <p:ph idx="1"/>
            <p:extLst>
              <p:ext uri="{D42A27DB-BD31-4B8C-83A1-F6EECF244321}">
                <p14:modId xmlns:p14="http://schemas.microsoft.com/office/powerpoint/2010/main" val="366024741"/>
              </p:ext>
            </p:extLst>
          </p:nvPr>
        </p:nvGraphicFramePr>
        <p:xfrm>
          <a:off x="251520" y="1196752"/>
          <a:ext cx="8541643" cy="4994498"/>
        </p:xfrm>
        <a:graphic>
          <a:graphicData uri="http://schemas.openxmlformats.org/drawingml/2006/chart">
            <c:chart xmlns:c="http://schemas.openxmlformats.org/drawingml/2006/chart" xmlns:r="http://schemas.openxmlformats.org/officeDocument/2006/relationships" r:id="rId2"/>
          </a:graphicData>
        </a:graphic>
      </p:graphicFrame>
      <p:sp>
        <p:nvSpPr>
          <p:cNvPr id="7" name="Foliennummernplatzhalter 3"/>
          <p:cNvSpPr>
            <a:spLocks noGrp="1"/>
          </p:cNvSpPr>
          <p:nvPr>
            <p:ph type="sldNum" sz="quarter" idx="10"/>
          </p:nvPr>
        </p:nvSpPr>
        <p:spPr/>
        <p:txBody>
          <a:bodyPr/>
          <a:lstStyle/>
          <a:p>
            <a:fld id="{E807130A-017D-4A97-80D7-1690E5258BC9}" type="slidenum">
              <a:rPr lang="de-DE" smtClean="0"/>
              <a:pPr/>
              <a:t>29</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073330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1520" y="131123"/>
            <a:ext cx="8251825" cy="717550"/>
          </a:xfrm>
        </p:spPr>
        <p:txBody>
          <a:bodyPr/>
          <a:lstStyle/>
          <a:p>
            <a:pPr eaLnBrk="1" hangingPunct="1"/>
            <a:r>
              <a:rPr lang="de-CH" altLang="de-DE" dirty="0" err="1" smtClean="0"/>
              <a:t>Acknowledgements</a:t>
            </a:r>
            <a:r>
              <a:rPr lang="de-CH" altLang="de-DE" dirty="0" smtClean="0"/>
              <a:t>*</a:t>
            </a:r>
          </a:p>
        </p:txBody>
      </p:sp>
      <p:sp>
        <p:nvSpPr>
          <p:cNvPr id="7171" name="Rectangle 3"/>
          <p:cNvSpPr>
            <a:spLocks noGrp="1" noChangeArrowheads="1"/>
          </p:cNvSpPr>
          <p:nvPr>
            <p:ph idx="1"/>
          </p:nvPr>
        </p:nvSpPr>
        <p:spPr>
          <a:xfrm>
            <a:off x="536575" y="946150"/>
            <a:ext cx="8256589" cy="5651202"/>
          </a:xfrm>
        </p:spPr>
        <p:txBody>
          <a:bodyPr>
            <a:normAutofit fontScale="85000" lnSpcReduction="20000"/>
          </a:bodyPr>
          <a:lstStyle/>
          <a:p>
            <a:pPr eaLnBrk="1" hangingPunct="1">
              <a:buFont typeface="Arial Black" pitchFamily="34" charset="0"/>
              <a:buChar char="›"/>
            </a:pPr>
            <a:r>
              <a:rPr lang="de-DE" altLang="de-DE" sz="1900" dirty="0" smtClean="0"/>
              <a:t>The Swiss State Secretariat of </a:t>
            </a:r>
            <a:br>
              <a:rPr lang="de-DE" altLang="de-DE" sz="1900" dirty="0" smtClean="0"/>
            </a:br>
            <a:r>
              <a:rPr lang="de-DE" altLang="de-DE" sz="1900" dirty="0" smtClean="0"/>
              <a:t>Economic Affairs SECO, Berne</a:t>
            </a:r>
            <a:br>
              <a:rPr lang="de-DE" altLang="de-DE" sz="1900" dirty="0" smtClean="0"/>
            </a:b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International Trade Centre ITC</a:t>
            </a:r>
          </a:p>
          <a:p>
            <a:pPr eaLnBrk="1" hangingPunct="1">
              <a:buFont typeface="Arial Black" pitchFamily="34" charset="0"/>
              <a:buChar char="›"/>
            </a:pP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Nürnberg Messe, the organizers of the </a:t>
            </a:r>
            <a:br>
              <a:rPr lang="de-DE" altLang="de-DE" sz="1900" dirty="0" smtClean="0"/>
            </a:br>
            <a:r>
              <a:rPr lang="de-DE" altLang="de-DE" sz="1900" dirty="0" smtClean="0"/>
              <a:t>BioFach World  Organic Trade Fair</a:t>
            </a:r>
            <a:br>
              <a:rPr lang="de-DE" altLang="de-DE" sz="1900" dirty="0" smtClean="0"/>
            </a:br>
            <a:endParaRPr lang="de-DE" altLang="de-DE" sz="1900" dirty="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European market data:</a:t>
            </a:r>
            <a:br>
              <a:rPr lang="de-DE" altLang="de-DE" sz="1900" dirty="0" smtClean="0"/>
            </a:br>
            <a:r>
              <a:rPr lang="de-DE" altLang="de-DE" sz="1900" dirty="0" smtClean="0"/>
              <a:t>Co-funding from the European Union</a:t>
            </a:r>
            <a:br>
              <a:rPr lang="de-DE" altLang="de-DE" sz="1900" dirty="0" smtClean="0"/>
            </a:br>
            <a:r>
              <a:rPr lang="de-DE" altLang="de-DE" sz="1900" dirty="0" smtClean="0"/>
              <a:t>for the European data survey </a:t>
            </a:r>
            <a:br>
              <a:rPr lang="de-DE" altLang="de-DE" sz="1900" dirty="0" smtClean="0"/>
            </a:br>
            <a:r>
              <a:rPr lang="de-DE" altLang="de-DE" sz="1900" dirty="0" smtClean="0"/>
              <a:t>in the framework  of the </a:t>
            </a:r>
            <a:br>
              <a:rPr lang="de-DE" altLang="de-DE" sz="1900" dirty="0" smtClean="0"/>
            </a:br>
            <a:r>
              <a:rPr lang="de-DE" altLang="de-DE" sz="1900" dirty="0" smtClean="0"/>
              <a:t>OrganicDatanetwork project</a:t>
            </a:r>
          </a:p>
          <a:p>
            <a:pPr eaLnBrk="1" hangingPunct="1">
              <a:buFont typeface="Arial Black" pitchFamily="34" charset="0"/>
              <a:buChar char="›"/>
            </a:pPr>
            <a:r>
              <a:rPr lang="de-DE" altLang="de-DE" sz="1900" dirty="0" smtClean="0"/>
              <a:t>200 experts from all parts of the world contributed to the FiBL-IFOAM survey 2015.</a:t>
            </a:r>
          </a:p>
          <a:p>
            <a:pPr marL="0" indent="0" eaLnBrk="1" hangingPunct="1">
              <a:buNone/>
            </a:pPr>
            <a:r>
              <a:rPr lang="de-DE" altLang="de-DE" sz="1300" dirty="0" smtClean="0"/>
              <a:t/>
            </a:r>
            <a:br>
              <a:rPr lang="de-DE" altLang="de-DE" sz="1300" dirty="0" smtClean="0"/>
            </a:br>
            <a:r>
              <a:rPr lang="de-DE" altLang="de-DE" sz="1300" dirty="0" smtClean="0"/>
              <a:t>* See also </a:t>
            </a:r>
            <a:r>
              <a:rPr lang="de-DE" altLang="de-DE" sz="1300" dirty="0" err="1" smtClean="0"/>
              <a:t>disclaimer</a:t>
            </a:r>
            <a:r>
              <a:rPr lang="de-DE" altLang="de-DE" sz="1300" dirty="0" smtClean="0"/>
              <a:t> on last </a:t>
            </a:r>
            <a:r>
              <a:rPr lang="de-DE" altLang="de-DE" sz="1300" dirty="0" err="1" smtClean="0"/>
              <a:t>page</a:t>
            </a:r>
            <a:r>
              <a:rPr lang="de-DE" altLang="de-DE" sz="1300" dirty="0" smtClean="0"/>
              <a:t> </a:t>
            </a:r>
            <a:r>
              <a:rPr lang="de-DE" altLang="de-DE" sz="1300" dirty="0" err="1" smtClean="0"/>
              <a:t>of</a:t>
            </a:r>
            <a:r>
              <a:rPr lang="de-DE" altLang="de-DE" sz="1300" dirty="0" smtClean="0"/>
              <a:t> </a:t>
            </a:r>
            <a:r>
              <a:rPr lang="de-DE" altLang="de-DE" sz="1300" dirty="0" err="1" smtClean="0"/>
              <a:t>this</a:t>
            </a:r>
            <a:r>
              <a:rPr lang="de-DE" altLang="de-DE" sz="1300" dirty="0" smtClean="0"/>
              <a:t> </a:t>
            </a:r>
            <a:r>
              <a:rPr lang="de-DE" altLang="de-DE" sz="1300" dirty="0" err="1" smtClean="0"/>
              <a:t>slide</a:t>
            </a:r>
            <a:r>
              <a:rPr lang="de-DE" altLang="de-DE" sz="1300" dirty="0" smtClean="0"/>
              <a:t> </a:t>
            </a:r>
            <a:r>
              <a:rPr lang="de-DE" altLang="de-DE" sz="1300" dirty="0" err="1" smtClean="0"/>
              <a:t>show</a:t>
            </a:r>
            <a:endParaRPr lang="de-DE" altLang="de-DE" sz="1300" dirty="0" smtClean="0"/>
          </a:p>
        </p:txBody>
      </p:sp>
      <p:sp>
        <p:nvSpPr>
          <p:cNvPr id="7174"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78C8167F-37F7-4033-883C-DD6393F6E0D1}" type="slidenum">
              <a:rPr lang="de-DE" sz="1300" b="0" smtClean="0"/>
              <a:pPr eaLnBrk="1" hangingPunct="1">
                <a:defRPr/>
              </a:pPr>
              <a:t>3</a:t>
            </a:fld>
            <a:endParaRPr lang="de-DE" sz="1300" b="0" smtClean="0"/>
          </a:p>
        </p:txBody>
      </p:sp>
      <p:pic>
        <p:nvPicPr>
          <p:cNvPr id="7173" name="Grafik 6"/>
          <p:cNvPicPr>
            <a:picLocks noChangeAspect="1"/>
          </p:cNvPicPr>
          <p:nvPr/>
        </p:nvPicPr>
        <p:blipFill>
          <a:blip r:embed="rId3">
            <a:extLst>
              <a:ext uri="{28A0092B-C50C-407E-A947-70E740481C1C}">
                <a14:useLocalDpi xmlns:a14="http://schemas.microsoft.com/office/drawing/2010/main" val="0"/>
              </a:ext>
            </a:extLst>
          </a:blip>
          <a:srcRect l="27657" t="39049" r="42056" b="30476"/>
          <a:stretch>
            <a:fillRect/>
          </a:stretch>
        </p:blipFill>
        <p:spPr bwMode="auto">
          <a:xfrm>
            <a:off x="6156174" y="3217510"/>
            <a:ext cx="1348755" cy="66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42172" y="818025"/>
            <a:ext cx="2176761" cy="115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145" y="4149080"/>
            <a:ext cx="1107202" cy="94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2997" y="5061584"/>
            <a:ext cx="1340283" cy="45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98302" y="2222566"/>
            <a:ext cx="1762759" cy="727328"/>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2575663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51521" y="228600"/>
            <a:ext cx="8784976" cy="717550"/>
          </a:xfrm>
        </p:spPr>
        <p:txBody>
          <a:bodyPr/>
          <a:lstStyle/>
          <a:p>
            <a:r>
              <a:rPr lang="de-CH" dirty="0" smtClean="0"/>
              <a:t>Europe: Distribution of shares of organic land 2013</a:t>
            </a:r>
            <a:endParaRPr lang="de-CH" dirty="0"/>
          </a:p>
        </p:txBody>
      </p:sp>
      <p:sp>
        <p:nvSpPr>
          <p:cNvPr id="7" name="Foliennummernplatzhalter 3"/>
          <p:cNvSpPr>
            <a:spLocks noGrp="1"/>
          </p:cNvSpPr>
          <p:nvPr>
            <p:ph type="sldNum" sz="quarter" idx="10"/>
          </p:nvPr>
        </p:nvSpPr>
        <p:spPr/>
        <p:txBody>
          <a:bodyPr/>
          <a:lstStyle/>
          <a:p>
            <a:fld id="{E807130A-017D-4A97-80D7-1690E5258BC9}" type="slidenum">
              <a:rPr lang="de-DE" smtClean="0"/>
              <a:pPr/>
              <a:t>30</a:t>
            </a:fld>
            <a:endParaRPr lang="de-DE"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Chart 7"/>
          <p:cNvGraphicFramePr/>
          <p:nvPr>
            <p:extLst>
              <p:ext uri="{D42A27DB-BD31-4B8C-83A1-F6EECF244321}">
                <p14:modId xmlns:p14="http://schemas.microsoft.com/office/powerpoint/2010/main" val="2801728028"/>
              </p:ext>
            </p:extLst>
          </p:nvPr>
        </p:nvGraphicFramePr>
        <p:xfrm>
          <a:off x="539552" y="1412776"/>
          <a:ext cx="7920682" cy="4752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120122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de-CH" dirty="0" smtClean="0"/>
              <a:t>Europe: The ten countries with the highest shares of organic agricultural land 2013</a:t>
            </a:r>
          </a:p>
        </p:txBody>
      </p:sp>
      <p:sp>
        <p:nvSpPr>
          <p:cNvPr id="7" name="Foliennummernplatzhalter 3"/>
          <p:cNvSpPr>
            <a:spLocks noGrp="1"/>
          </p:cNvSpPr>
          <p:nvPr>
            <p:ph type="sldNum" sz="quarter" idx="10"/>
          </p:nvPr>
        </p:nvSpPr>
        <p:spPr/>
        <p:txBody>
          <a:bodyPr/>
          <a:lstStyle/>
          <a:p>
            <a:fld id="{E807130A-017D-4A97-80D7-1690E5258BC9}" type="slidenum">
              <a:rPr lang="de-DE" smtClean="0"/>
              <a:pPr/>
              <a:t>31</a:t>
            </a:fld>
            <a:endParaRPr lang="de-DE" dirty="0"/>
          </a:p>
        </p:txBody>
      </p:sp>
      <p:graphicFrame>
        <p:nvGraphicFramePr>
          <p:cNvPr id="8" name="Diagramm 7"/>
          <p:cNvGraphicFramePr/>
          <p:nvPr>
            <p:extLst>
              <p:ext uri="{D42A27DB-BD31-4B8C-83A1-F6EECF244321}">
                <p14:modId xmlns:p14="http://schemas.microsoft.com/office/powerpoint/2010/main" val="3993277902"/>
              </p:ext>
            </p:extLst>
          </p:nvPr>
        </p:nvGraphicFramePr>
        <p:xfrm>
          <a:off x="414562" y="1268760"/>
          <a:ext cx="8352928" cy="48314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2777382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GB" dirty="0" smtClean="0"/>
              <a:t>Development of the organic agricultural land in Europe 1999-2013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32</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Chart 6"/>
          <p:cNvGraphicFramePr/>
          <p:nvPr>
            <p:extLst>
              <p:ext uri="{D42A27DB-BD31-4B8C-83A1-F6EECF244321}">
                <p14:modId xmlns:p14="http://schemas.microsoft.com/office/powerpoint/2010/main" val="808087093"/>
              </p:ext>
            </p:extLst>
          </p:nvPr>
        </p:nvGraphicFramePr>
        <p:xfrm>
          <a:off x="382978" y="1189942"/>
          <a:ext cx="8456223" cy="51125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630168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CH" dirty="0" smtClean="0">
                <a:solidFill>
                  <a:schemeClr val="tx1"/>
                </a:solidFill>
              </a:rPr>
              <a:t>Europe: </a:t>
            </a:r>
            <a:r>
              <a:rPr lang="en-GB" dirty="0" smtClean="0">
                <a:solidFill>
                  <a:schemeClr val="tx1"/>
                </a:solidFill>
              </a:rPr>
              <a:t>Growth of organic agricultural land by country group 2000-2013</a:t>
            </a:r>
            <a:endParaRPr lang="de-CH" dirty="0">
              <a:solidFill>
                <a:schemeClr val="tx1"/>
              </a:solidFill>
            </a:endParaRPr>
          </a:p>
        </p:txBody>
      </p:sp>
      <p:sp>
        <p:nvSpPr>
          <p:cNvPr id="2" name="Slide Number Placeholder 1"/>
          <p:cNvSpPr>
            <a:spLocks noGrp="1"/>
          </p:cNvSpPr>
          <p:nvPr>
            <p:ph type="sldNum" sz="quarter" idx="4294967295"/>
          </p:nvPr>
        </p:nvSpPr>
        <p:spPr>
          <a:xfrm>
            <a:off x="8636000" y="6494463"/>
            <a:ext cx="508000" cy="287337"/>
          </a:xfrm>
        </p:spPr>
        <p:txBody>
          <a:bodyPr/>
          <a:lstStyle/>
          <a:p>
            <a:fld id="{C39E8A02-F335-4180-86B0-71CB36EE56E7}" type="slidenum">
              <a:rPr lang="en-US" smtClean="0"/>
              <a:pPr/>
              <a:t>33</a:t>
            </a:fld>
            <a:endParaRPr lang="en-US" dirty="0"/>
          </a:p>
        </p:txBody>
      </p:sp>
      <p:graphicFrame>
        <p:nvGraphicFramePr>
          <p:cNvPr id="3" name="Chart 2"/>
          <p:cNvGraphicFramePr/>
          <p:nvPr>
            <p:extLst>
              <p:ext uri="{D42A27DB-BD31-4B8C-83A1-F6EECF244321}">
                <p14:modId xmlns:p14="http://schemas.microsoft.com/office/powerpoint/2010/main" val="438552498"/>
              </p:ext>
            </p:extLst>
          </p:nvPr>
        </p:nvGraphicFramePr>
        <p:xfrm>
          <a:off x="476721" y="1340768"/>
          <a:ext cx="8156575" cy="4669581"/>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4892159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260648"/>
            <a:ext cx="8251825" cy="717550"/>
          </a:xfrm>
        </p:spPr>
        <p:txBody>
          <a:bodyPr/>
          <a:lstStyle/>
          <a:p>
            <a:r>
              <a:rPr lang="en-US" dirty="0">
                <a:latin typeface="Calibri" panose="020F0502020204030204" pitchFamily="34" charset="0"/>
              </a:rPr>
              <a:t>Europe: The 10 countries with the highest growth of organic agricultural land in </a:t>
            </a:r>
            <a:r>
              <a:rPr lang="en-US" dirty="0" smtClean="0">
                <a:latin typeface="Calibri" panose="020F0502020204030204" pitchFamily="34" charset="0"/>
              </a:rPr>
              <a:t>2013</a:t>
            </a:r>
            <a:endParaRPr lang="de-CH" dirty="0"/>
          </a:p>
        </p:txBody>
      </p:sp>
      <p:graphicFrame>
        <p:nvGraphicFramePr>
          <p:cNvPr id="4" name="Inhaltsplatzhalter 3"/>
          <p:cNvGraphicFramePr>
            <a:graphicFrameLocks noGrp="1"/>
          </p:cNvGraphicFramePr>
          <p:nvPr>
            <p:ph idx="1"/>
            <p:extLst>
              <p:ext uri="{D42A27DB-BD31-4B8C-83A1-F6EECF244321}">
                <p14:modId xmlns:p14="http://schemas.microsoft.com/office/powerpoint/2010/main" val="2298946963"/>
              </p:ext>
            </p:extLst>
          </p:nvPr>
        </p:nvGraphicFramePr>
        <p:xfrm>
          <a:off x="251520" y="1111063"/>
          <a:ext cx="8469635" cy="5210522"/>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7787855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p:txBody>
          <a:bodyPr/>
          <a:lstStyle/>
          <a:p>
            <a:r>
              <a:rPr lang="de-CH" dirty="0" smtClean="0"/>
              <a:t>Europe: Use of organic agricultural land 2013 (total: 11.5 million hectares)</a:t>
            </a:r>
          </a:p>
        </p:txBody>
      </p:sp>
      <p:sp>
        <p:nvSpPr>
          <p:cNvPr id="12" name="Foliennummernplatzhalter 3"/>
          <p:cNvSpPr txBox="1">
            <a:spLocks/>
          </p:cNvSpPr>
          <p:nvPr/>
        </p:nvSpPr>
        <p:spPr>
          <a:xfrm>
            <a:off x="8188325" y="6381751"/>
            <a:ext cx="508000" cy="287337"/>
          </a:xfrm>
          <a:prstGeom prst="rect">
            <a:avLst/>
          </a:prstGeom>
        </p:spPr>
        <p:txBody>
          <a:bodyPr/>
          <a:lstStyle>
            <a:defPPr>
              <a:defRPr lang="de-CH"/>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457200" rtl="0" eaLnBrk="1" latinLnBrk="0" hangingPunct="1">
              <a:defRPr sz="2400" b="1" kern="1200">
                <a:solidFill>
                  <a:schemeClr val="tx1"/>
                </a:solidFill>
                <a:latin typeface="Arial" charset="0"/>
                <a:ea typeface="+mn-ea"/>
                <a:cs typeface="+mn-cs"/>
              </a:defRPr>
            </a:lvl6pPr>
            <a:lvl7pPr marL="2743200" algn="l" defTabSz="457200" rtl="0" eaLnBrk="1" latinLnBrk="0" hangingPunct="1">
              <a:defRPr sz="2400" b="1" kern="1200">
                <a:solidFill>
                  <a:schemeClr val="tx1"/>
                </a:solidFill>
                <a:latin typeface="Arial" charset="0"/>
                <a:ea typeface="+mn-ea"/>
                <a:cs typeface="+mn-cs"/>
              </a:defRPr>
            </a:lvl7pPr>
            <a:lvl8pPr marL="3200400" algn="l" defTabSz="457200" rtl="0" eaLnBrk="1" latinLnBrk="0" hangingPunct="1">
              <a:defRPr sz="2400" b="1" kern="1200">
                <a:solidFill>
                  <a:schemeClr val="tx1"/>
                </a:solidFill>
                <a:latin typeface="Arial" charset="0"/>
                <a:ea typeface="+mn-ea"/>
                <a:cs typeface="+mn-cs"/>
              </a:defRPr>
            </a:lvl8pPr>
            <a:lvl9pPr marL="3657600" algn="l" defTabSz="457200" rtl="0" eaLnBrk="1" latinLnBrk="0" hangingPunct="1">
              <a:defRPr sz="2400" b="1" kern="1200">
                <a:solidFill>
                  <a:schemeClr val="tx1"/>
                </a:solidFill>
                <a:latin typeface="Arial" charset="0"/>
                <a:ea typeface="+mn-ea"/>
                <a:cs typeface="+mn-cs"/>
              </a:defRPr>
            </a:lvl9pPr>
          </a:lstStyle>
          <a:p>
            <a:pPr>
              <a:defRPr/>
            </a:pPr>
            <a:fld id="{E807130A-017D-4A97-80D7-1690E5258BC9}" type="slidenum">
              <a:rPr lang="de-DE" sz="1200" b="0" smtClean="0"/>
              <a:pPr>
                <a:defRPr/>
              </a:pPr>
              <a:t>35</a:t>
            </a:fld>
            <a:endParaRPr lang="de-DE" sz="1200" b="0"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16" name="Chart 15"/>
          <p:cNvGraphicFramePr/>
          <p:nvPr>
            <p:extLst>
              <p:ext uri="{D42A27DB-BD31-4B8C-83A1-F6EECF244321}">
                <p14:modId xmlns:p14="http://schemas.microsoft.com/office/powerpoint/2010/main" val="1523919518"/>
              </p:ext>
            </p:extLst>
          </p:nvPr>
        </p:nvGraphicFramePr>
        <p:xfrm>
          <a:off x="38497" y="1556792"/>
          <a:ext cx="6096000" cy="501317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p:nvPr>
            <p:extLst>
              <p:ext uri="{D42A27DB-BD31-4B8C-83A1-F6EECF244321}">
                <p14:modId xmlns:p14="http://schemas.microsoft.com/office/powerpoint/2010/main" val="878019245"/>
              </p:ext>
            </p:extLst>
          </p:nvPr>
        </p:nvGraphicFramePr>
        <p:xfrm>
          <a:off x="4772794" y="1924385"/>
          <a:ext cx="4392488" cy="232279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Chart 17"/>
          <p:cNvGraphicFramePr/>
          <p:nvPr>
            <p:extLst>
              <p:ext uri="{D42A27DB-BD31-4B8C-83A1-F6EECF244321}">
                <p14:modId xmlns:p14="http://schemas.microsoft.com/office/powerpoint/2010/main" val="698441042"/>
              </p:ext>
            </p:extLst>
          </p:nvPr>
        </p:nvGraphicFramePr>
        <p:xfrm>
          <a:off x="4781997" y="4121620"/>
          <a:ext cx="4392488" cy="2322791"/>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6312251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96863" y="188640"/>
            <a:ext cx="8251825" cy="717550"/>
          </a:xfrm>
        </p:spPr>
        <p:txBody>
          <a:bodyPr/>
          <a:lstStyle/>
          <a:p>
            <a:r>
              <a:rPr lang="de-CH" dirty="0" smtClean="0"/>
              <a:t>Europe and European Union: Growth of the Organic Market 2004-2013</a:t>
            </a:r>
            <a:endParaRPr lang="en-GB" dirty="0"/>
          </a:p>
        </p:txBody>
      </p:sp>
      <p:sp>
        <p:nvSpPr>
          <p:cNvPr id="6" name="Foliennummernplatzhalter 3"/>
          <p:cNvSpPr>
            <a:spLocks noGrp="1"/>
          </p:cNvSpPr>
          <p:nvPr>
            <p:ph type="sldNum" sz="quarter" idx="10"/>
          </p:nvPr>
        </p:nvSpPr>
        <p:spPr/>
        <p:txBody>
          <a:bodyPr/>
          <a:lstStyle/>
          <a:p>
            <a:fld id="{E807130A-017D-4A97-80D7-1690E5258BC9}" type="slidenum">
              <a:rPr lang="de-DE" smtClean="0"/>
              <a:pPr/>
              <a:t>36</a:t>
            </a:fld>
            <a:endParaRPr lang="de-DE"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1514554492"/>
              </p:ext>
            </p:extLst>
          </p:nvPr>
        </p:nvGraphicFramePr>
        <p:xfrm>
          <a:off x="0" y="1124744"/>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8779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0796" y="188640"/>
            <a:ext cx="8251825" cy="717550"/>
          </a:xfrm>
        </p:spPr>
        <p:txBody>
          <a:bodyPr/>
          <a:lstStyle/>
          <a:p>
            <a:r>
              <a:rPr lang="de-CH" dirty="0" smtClean="0"/>
              <a:t>Development of the organic market in selected European countries 2004-2013</a:t>
            </a:r>
            <a:endParaRPr lang="de-CH" dirty="0"/>
          </a:p>
        </p:txBody>
      </p:sp>
      <p:sp>
        <p:nvSpPr>
          <p:cNvPr id="7" name="Foliennummernplatzhalter 3"/>
          <p:cNvSpPr>
            <a:spLocks noGrp="1"/>
          </p:cNvSpPr>
          <p:nvPr>
            <p:ph type="sldNum" sz="quarter" idx="10"/>
          </p:nvPr>
        </p:nvSpPr>
        <p:spPr/>
        <p:txBody>
          <a:bodyPr/>
          <a:lstStyle/>
          <a:p>
            <a:fld id="{E807130A-017D-4A97-80D7-1690E5258BC9}" type="slidenum">
              <a:rPr lang="de-DE" smtClean="0"/>
              <a:pPr/>
              <a:t>37</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4236503574"/>
              </p:ext>
            </p:extLst>
          </p:nvPr>
        </p:nvGraphicFramePr>
        <p:xfrm>
          <a:off x="179512" y="1045926"/>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53935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normAutofit fontScale="90000"/>
          </a:bodyPr>
          <a:lstStyle/>
          <a:p>
            <a:r>
              <a:rPr lang="de-CH" dirty="0" smtClean="0"/>
              <a:t>Europe: Distribution of sales of organic food and drink by country 2013 (total: 24.3 billion euros)</a:t>
            </a:r>
          </a:p>
        </p:txBody>
      </p:sp>
      <p:sp>
        <p:nvSpPr>
          <p:cNvPr id="7" name="Foliennummernplatzhalter 3"/>
          <p:cNvSpPr>
            <a:spLocks noGrp="1"/>
          </p:cNvSpPr>
          <p:nvPr>
            <p:ph type="sldNum" sz="quarter" idx="10"/>
          </p:nvPr>
        </p:nvSpPr>
        <p:spPr/>
        <p:txBody>
          <a:bodyPr/>
          <a:lstStyle/>
          <a:p>
            <a:fld id="{E807130A-017D-4A97-80D7-1690E5258BC9}" type="slidenum">
              <a:rPr lang="de-DE" smtClean="0"/>
              <a:pPr/>
              <a:t>38</a:t>
            </a:fld>
            <a:endParaRPr lang="de-DE" dirty="0"/>
          </a:p>
        </p:txBody>
      </p:sp>
      <p:graphicFrame>
        <p:nvGraphicFramePr>
          <p:cNvPr id="8" name="Chart 3"/>
          <p:cNvGraphicFramePr/>
          <p:nvPr>
            <p:extLst>
              <p:ext uri="{D42A27DB-BD31-4B8C-83A1-F6EECF244321}">
                <p14:modId xmlns:p14="http://schemas.microsoft.com/office/powerpoint/2010/main" val="191336008"/>
              </p:ext>
            </p:extLst>
          </p:nvPr>
        </p:nvGraphicFramePr>
        <p:xfrm>
          <a:off x="395536" y="1340768"/>
          <a:ext cx="8100329" cy="4832498"/>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0804806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6"/>
          <p:cNvSpPr>
            <a:spLocks noGrp="1" noChangeArrowheads="1"/>
          </p:cNvSpPr>
          <p:nvPr>
            <p:ph type="title"/>
          </p:nvPr>
        </p:nvSpPr>
        <p:spPr/>
        <p:txBody>
          <a:bodyPr/>
          <a:lstStyle/>
          <a:p>
            <a:r>
              <a:rPr lang="de-CH" dirty="0" smtClean="0"/>
              <a:t>The European market for organic food and drink: The countries with the highest sales 2013</a:t>
            </a:r>
          </a:p>
        </p:txBody>
      </p:sp>
      <p:sp>
        <p:nvSpPr>
          <p:cNvPr id="7" name="Foliennummernplatzhalter 3"/>
          <p:cNvSpPr>
            <a:spLocks noGrp="1"/>
          </p:cNvSpPr>
          <p:nvPr>
            <p:ph type="sldNum" sz="quarter" idx="10"/>
          </p:nvPr>
        </p:nvSpPr>
        <p:spPr/>
        <p:txBody>
          <a:bodyPr/>
          <a:lstStyle/>
          <a:p>
            <a:fld id="{E807130A-017D-4A97-80D7-1690E5258BC9}" type="slidenum">
              <a:rPr lang="de-DE" smtClean="0"/>
              <a:pPr/>
              <a:t>39</a:t>
            </a:fld>
            <a:endParaRPr lang="de-DE" dirty="0"/>
          </a:p>
        </p:txBody>
      </p:sp>
      <p:graphicFrame>
        <p:nvGraphicFramePr>
          <p:cNvPr id="9" name="Diagramm 8"/>
          <p:cNvGraphicFramePr/>
          <p:nvPr>
            <p:extLst>
              <p:ext uri="{D42A27DB-BD31-4B8C-83A1-F6EECF244321}">
                <p14:modId xmlns:p14="http://schemas.microsoft.com/office/powerpoint/2010/main" val="2409440777"/>
              </p:ext>
            </p:extLst>
          </p:nvPr>
        </p:nvGraphicFramePr>
        <p:xfrm>
          <a:off x="323528" y="1196752"/>
          <a:ext cx="8588821" cy="5400600"/>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814418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de-CH" altLang="de-DE" dirty="0" smtClean="0">
                <a:ea typeface="ＭＳ Ｐゴシック" pitchFamily="34" charset="-128"/>
              </a:rPr>
              <a:t>The World of Organic Agriculture 2015</a:t>
            </a:r>
          </a:p>
        </p:txBody>
      </p:sp>
      <p:sp>
        <p:nvSpPr>
          <p:cNvPr id="8197" name="Rectangle 15"/>
          <p:cNvSpPr>
            <a:spLocks noGrp="1" noChangeArrowheads="1"/>
          </p:cNvSpPr>
          <p:nvPr>
            <p:ph type="sldNum" sz="quarter" idx="4294967295"/>
          </p:nvPr>
        </p:nvSpPr>
        <p:spPr>
          <a:xfrm>
            <a:off x="8188325" y="6418263"/>
            <a:ext cx="508000" cy="2873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57B71B7B-3037-44D6-82C7-46067290AAAC}" type="slidenum">
              <a:rPr lang="de-DE" sz="1300" b="0" smtClean="0"/>
              <a:pPr eaLnBrk="1" hangingPunct="1">
                <a:defRPr/>
              </a:pPr>
              <a:t>4</a:t>
            </a:fld>
            <a:endParaRPr lang="de-DE" sz="1300" b="0" smtClean="0"/>
          </a:p>
        </p:txBody>
      </p:sp>
      <p:sp>
        <p:nvSpPr>
          <p:cNvPr id="7" name="Rectangle 3"/>
          <p:cNvSpPr>
            <a:spLocks noGrp="1" noChangeArrowheads="1"/>
          </p:cNvSpPr>
          <p:nvPr>
            <p:ph sz="half" idx="1"/>
          </p:nvPr>
        </p:nvSpPr>
        <p:spPr>
          <a:xfrm>
            <a:off x="671512" y="1356012"/>
            <a:ext cx="3987800" cy="4681537"/>
          </a:xfrm>
        </p:spPr>
        <p:txBody>
          <a:bodyPr>
            <a:normAutofit fontScale="55000" lnSpcReduction="20000"/>
          </a:bodyPr>
          <a:lstStyle/>
          <a:p>
            <a:pPr>
              <a:defRPr/>
            </a:pPr>
            <a:r>
              <a:rPr lang="de-CH" dirty="0"/>
              <a:t>The </a:t>
            </a:r>
            <a:r>
              <a:rPr lang="de-CH" dirty="0" smtClean="0"/>
              <a:t>16th </a:t>
            </a:r>
            <a:r>
              <a:rPr lang="de-CH" dirty="0"/>
              <a:t>edition of ‚The World of Organic Agriculture‘, was published by FiBL and IFOAM in February </a:t>
            </a:r>
            <a:r>
              <a:rPr lang="de-CH" dirty="0" smtClean="0"/>
              <a:t>2015.* </a:t>
            </a:r>
            <a:endParaRPr lang="de-CH" dirty="0"/>
          </a:p>
          <a:p>
            <a:pPr>
              <a:defRPr/>
            </a:pPr>
            <a:r>
              <a:rPr lang="de-CH" dirty="0"/>
              <a:t>Contents:</a:t>
            </a:r>
          </a:p>
          <a:p>
            <a:pPr lvl="1">
              <a:defRPr/>
            </a:pPr>
            <a:r>
              <a:rPr lang="de-CH" dirty="0" err="1"/>
              <a:t>Results</a:t>
            </a:r>
            <a:r>
              <a:rPr lang="de-CH" dirty="0"/>
              <a:t> </a:t>
            </a:r>
            <a:r>
              <a:rPr lang="de-CH" dirty="0" err="1"/>
              <a:t>of</a:t>
            </a:r>
            <a:r>
              <a:rPr lang="de-CH" dirty="0"/>
              <a:t> </a:t>
            </a:r>
            <a:r>
              <a:rPr lang="de-CH" dirty="0" err="1"/>
              <a:t>the</a:t>
            </a:r>
            <a:r>
              <a:rPr lang="de-CH" dirty="0"/>
              <a:t> </a:t>
            </a:r>
            <a:r>
              <a:rPr lang="de-CH" dirty="0" err="1"/>
              <a:t>survey</a:t>
            </a:r>
            <a:r>
              <a:rPr lang="de-CH" dirty="0"/>
              <a:t> on </a:t>
            </a:r>
            <a:r>
              <a:rPr lang="de-CH" dirty="0" err="1"/>
              <a:t>organic</a:t>
            </a:r>
            <a:r>
              <a:rPr lang="de-CH" dirty="0"/>
              <a:t> </a:t>
            </a:r>
            <a:r>
              <a:rPr lang="de-CH" dirty="0" err="1"/>
              <a:t>agriculture</a:t>
            </a:r>
            <a:r>
              <a:rPr lang="de-CH" dirty="0"/>
              <a:t> </a:t>
            </a:r>
            <a:r>
              <a:rPr lang="de-CH" dirty="0" err="1"/>
              <a:t>worldwide</a:t>
            </a:r>
            <a:r>
              <a:rPr lang="de-CH" dirty="0"/>
              <a:t>;</a:t>
            </a:r>
          </a:p>
          <a:p>
            <a:pPr lvl="1">
              <a:defRPr/>
            </a:pPr>
            <a:r>
              <a:rPr lang="de-CH" dirty="0" err="1"/>
              <a:t>Organic</a:t>
            </a:r>
            <a:r>
              <a:rPr lang="de-CH" dirty="0"/>
              <a:t> </a:t>
            </a:r>
            <a:r>
              <a:rPr lang="de-CH" dirty="0" err="1"/>
              <a:t>agriculture</a:t>
            </a:r>
            <a:r>
              <a:rPr lang="de-CH" dirty="0"/>
              <a:t> in </a:t>
            </a:r>
            <a:r>
              <a:rPr lang="de-CH" dirty="0" err="1"/>
              <a:t>the</a:t>
            </a:r>
            <a:r>
              <a:rPr lang="de-CH" dirty="0"/>
              <a:t> </a:t>
            </a:r>
            <a:r>
              <a:rPr lang="de-CH" dirty="0" err="1"/>
              <a:t>regions</a:t>
            </a:r>
            <a:r>
              <a:rPr lang="de-CH" dirty="0"/>
              <a:t> </a:t>
            </a:r>
            <a:r>
              <a:rPr lang="de-CH" dirty="0" err="1"/>
              <a:t>and</a:t>
            </a:r>
            <a:r>
              <a:rPr lang="de-CH" dirty="0"/>
              <a:t> </a:t>
            </a:r>
            <a:r>
              <a:rPr lang="de-CH" dirty="0" err="1"/>
              <a:t>country</a:t>
            </a:r>
            <a:r>
              <a:rPr lang="de-CH" dirty="0"/>
              <a:t> </a:t>
            </a:r>
            <a:r>
              <a:rPr lang="de-CH" dirty="0" err="1"/>
              <a:t>reports</a:t>
            </a:r>
            <a:r>
              <a:rPr lang="de-CH" dirty="0"/>
              <a:t>;</a:t>
            </a:r>
          </a:p>
          <a:p>
            <a:pPr lvl="1">
              <a:defRPr/>
            </a:pPr>
            <a:r>
              <a:rPr lang="de-CH" dirty="0"/>
              <a:t>Australia, Canada</a:t>
            </a:r>
            <a:r>
              <a:rPr lang="de-CH" dirty="0" smtClean="0"/>
              <a:t>, </a:t>
            </a:r>
            <a:r>
              <a:rPr lang="de-CH" dirty="0"/>
              <a:t>the Pacific </a:t>
            </a:r>
            <a:r>
              <a:rPr lang="de-CH" dirty="0" smtClean="0"/>
              <a:t>Islands, Mediterranean region, </a:t>
            </a:r>
            <a:r>
              <a:rPr lang="de-CH" dirty="0"/>
              <a:t>and The United States of America.</a:t>
            </a:r>
          </a:p>
          <a:p>
            <a:pPr lvl="1">
              <a:defRPr/>
            </a:pPr>
            <a:r>
              <a:rPr lang="de-CH" dirty="0"/>
              <a:t>Chapters on the global market, standards &amp; legislations, voluntary standards , PGS, European market and </a:t>
            </a:r>
            <a:r>
              <a:rPr lang="de-CH" dirty="0" smtClean="0"/>
              <a:t>vegetables </a:t>
            </a:r>
            <a:r>
              <a:rPr lang="de-CH" dirty="0"/>
              <a:t>production in China</a:t>
            </a:r>
          </a:p>
          <a:p>
            <a:pPr lvl="1">
              <a:defRPr/>
            </a:pPr>
            <a:r>
              <a:rPr lang="de-CH" dirty="0" err="1"/>
              <a:t>Numerous</a:t>
            </a:r>
            <a:r>
              <a:rPr lang="de-CH" dirty="0"/>
              <a:t> </a:t>
            </a:r>
            <a:r>
              <a:rPr lang="de-CH" dirty="0" err="1"/>
              <a:t>tables</a:t>
            </a:r>
            <a:r>
              <a:rPr lang="de-CH" dirty="0"/>
              <a:t> </a:t>
            </a:r>
            <a:r>
              <a:rPr lang="de-CH" dirty="0" err="1"/>
              <a:t>and</a:t>
            </a:r>
            <a:r>
              <a:rPr lang="de-CH" dirty="0"/>
              <a:t> </a:t>
            </a:r>
            <a:r>
              <a:rPr lang="de-CH" dirty="0" err="1"/>
              <a:t>graphs</a:t>
            </a:r>
            <a:r>
              <a:rPr lang="de-CH" dirty="0"/>
              <a:t>. </a:t>
            </a:r>
          </a:p>
          <a:p>
            <a:pPr lvl="1">
              <a:defRPr/>
            </a:pPr>
            <a:r>
              <a:rPr lang="de-CH" dirty="0"/>
              <a:t>The book can be ordered via </a:t>
            </a:r>
            <a:r>
              <a:rPr lang="de-CH" dirty="0" smtClean="0"/>
              <a:t>IFOAM.bio </a:t>
            </a:r>
            <a:r>
              <a:rPr lang="de-CH" dirty="0"/>
              <a:t>and shop.FiBL.org. </a:t>
            </a:r>
          </a:p>
          <a:p>
            <a:pPr marL="363537" lvl="1" indent="0">
              <a:buNone/>
              <a:defRPr/>
            </a:pPr>
            <a:r>
              <a:rPr lang="de-CH" dirty="0" smtClean="0"/>
              <a:t> </a:t>
            </a:r>
            <a:r>
              <a:rPr lang="de-CH" dirty="0"/>
              <a:t>*Willer, H, Lernoud, J, (</a:t>
            </a:r>
            <a:r>
              <a:rPr lang="de-CH" dirty="0" smtClean="0"/>
              <a:t>2015) </a:t>
            </a:r>
            <a:r>
              <a:rPr lang="de-CH" dirty="0"/>
              <a:t>The World of Organic Agriculture. Statistics and Emerging Trends </a:t>
            </a:r>
            <a:r>
              <a:rPr lang="de-CH" dirty="0" smtClean="0"/>
              <a:t>2015. </a:t>
            </a:r>
            <a:r>
              <a:rPr lang="de-CH" dirty="0"/>
              <a:t>FiBL, Frick, and, </a:t>
            </a:r>
            <a:r>
              <a:rPr lang="de-CH" dirty="0" smtClean="0"/>
              <a:t>IFOAM – Organics International, Bonn</a:t>
            </a:r>
            <a:endParaRPr lang="de-CH" dirty="0"/>
          </a:p>
        </p:txBody>
      </p:sp>
      <p:pic>
        <p:nvPicPr>
          <p:cNvPr id="9" name="Picture 8"/>
          <p:cNvPicPr>
            <a:picLocks noChangeAspect="1"/>
          </p:cNvPicPr>
          <p:nvPr/>
        </p:nvPicPr>
        <p:blipFill rotWithShape="1">
          <a:blip r:embed="rId3"/>
          <a:srcRect l="51968" t="12901" r="17320" b="5900"/>
          <a:stretch/>
        </p:blipFill>
        <p:spPr>
          <a:xfrm>
            <a:off x="5148064" y="1346462"/>
            <a:ext cx="3145854" cy="4678449"/>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3959868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1" name="Rectangle 5"/>
          <p:cNvSpPr>
            <a:spLocks noGrp="1" noChangeArrowheads="1"/>
          </p:cNvSpPr>
          <p:nvPr>
            <p:ph type="title"/>
          </p:nvPr>
        </p:nvSpPr>
        <p:spPr>
          <a:xfrm>
            <a:off x="330796" y="260648"/>
            <a:ext cx="8251825" cy="717550"/>
          </a:xfrm>
        </p:spPr>
        <p:txBody>
          <a:bodyPr>
            <a:noAutofit/>
          </a:bodyPr>
          <a:lstStyle/>
          <a:p>
            <a:pPr>
              <a:defRPr sz="1200" b="1" i="0" u="none" strike="noStrike" kern="1200" baseline="0">
                <a:solidFill>
                  <a:srgbClr val="000000"/>
                </a:solidFill>
                <a:latin typeface="+mn-lt"/>
                <a:ea typeface="+mn-ea"/>
                <a:cs typeface="+mn-cs"/>
              </a:defRPr>
            </a:pPr>
            <a:r>
              <a:rPr lang="en-US" sz="2600" kern="1200" dirty="0">
                <a:solidFill>
                  <a:srgbClr val="000000"/>
                </a:solidFill>
                <a:latin typeface="Calibri" pitchFamily="34" charset="0"/>
              </a:rPr>
              <a:t>Europe: The countries with the highest per-capita </a:t>
            </a:r>
            <a:r>
              <a:rPr lang="en-US" sz="2600" kern="1200" dirty="0" smtClean="0">
                <a:solidFill>
                  <a:srgbClr val="000000"/>
                </a:solidFill>
                <a:latin typeface="Calibri" pitchFamily="34" charset="0"/>
              </a:rPr>
              <a:t>consumption </a:t>
            </a:r>
            <a:r>
              <a:rPr lang="en-US" sz="2600" kern="1200" dirty="0">
                <a:solidFill>
                  <a:srgbClr val="000000"/>
                </a:solidFill>
                <a:latin typeface="Calibri" pitchFamily="34" charset="0"/>
              </a:rPr>
              <a:t>adjusted by </a:t>
            </a:r>
            <a:r>
              <a:rPr lang="en-US" sz="2600" kern="1200" dirty="0" smtClean="0">
                <a:solidFill>
                  <a:srgbClr val="000000"/>
                </a:solidFill>
                <a:latin typeface="Calibri" pitchFamily="34" charset="0"/>
              </a:rPr>
              <a:t>purchasing </a:t>
            </a:r>
            <a:r>
              <a:rPr lang="en-US" sz="2600" kern="1200" dirty="0">
                <a:solidFill>
                  <a:srgbClr val="000000"/>
                </a:solidFill>
                <a:latin typeface="Calibri" pitchFamily="34" charset="0"/>
              </a:rPr>
              <a:t>p</a:t>
            </a:r>
            <a:r>
              <a:rPr lang="en-US" sz="2600" kern="1200" dirty="0" smtClean="0">
                <a:solidFill>
                  <a:srgbClr val="000000"/>
                </a:solidFill>
                <a:latin typeface="Calibri" pitchFamily="34" charset="0"/>
              </a:rPr>
              <a:t>ower 2013</a:t>
            </a:r>
            <a:endParaRPr lang="en-US" sz="2600" kern="1200" dirty="0">
              <a:solidFill>
                <a:srgbClr val="000000"/>
              </a:solidFill>
              <a:latin typeface="Calibri" pitchFamily="34" charset="0"/>
            </a:endParaRPr>
          </a:p>
        </p:txBody>
      </p:sp>
      <p:sp>
        <p:nvSpPr>
          <p:cNvPr id="5" name="Foliennummernplatzhalter 3"/>
          <p:cNvSpPr>
            <a:spLocks noGrp="1"/>
          </p:cNvSpPr>
          <p:nvPr>
            <p:ph type="sldNum" sz="quarter" idx="10"/>
          </p:nvPr>
        </p:nvSpPr>
        <p:spPr/>
        <p:txBody>
          <a:bodyPr/>
          <a:lstStyle/>
          <a:p>
            <a:fld id="{E807130A-017D-4A97-80D7-1690E5258BC9}" type="slidenum">
              <a:rPr lang="de-DE" smtClean="0"/>
              <a:pPr/>
              <a:t>40</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952793242"/>
              </p:ext>
            </p:extLst>
          </p:nvPr>
        </p:nvGraphicFramePr>
        <p:xfrm>
          <a:off x="179512" y="1124744"/>
          <a:ext cx="8856985" cy="536971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615523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p:cNvSpPr>
            <a:spLocks noGrp="1"/>
          </p:cNvSpPr>
          <p:nvPr>
            <p:ph type="title"/>
          </p:nvPr>
        </p:nvSpPr>
        <p:spPr/>
        <p:txBody>
          <a:bodyPr/>
          <a:lstStyle/>
          <a:p>
            <a:r>
              <a:rPr lang="de-CH" dirty="0" smtClean="0"/>
              <a:t>Articles about Europe in the 2015 Edition of "The World of Organic Agriculture"</a:t>
            </a:r>
          </a:p>
        </p:txBody>
      </p:sp>
      <p:sp>
        <p:nvSpPr>
          <p:cNvPr id="64515" name="Inhaltsplatzhalter 2"/>
          <p:cNvSpPr>
            <a:spLocks noGrp="1"/>
          </p:cNvSpPr>
          <p:nvPr>
            <p:ph idx="1"/>
          </p:nvPr>
        </p:nvSpPr>
        <p:spPr/>
        <p:txBody>
          <a:bodyPr/>
          <a:lstStyle/>
          <a:p>
            <a:r>
              <a:rPr lang="de-CH" dirty="0" smtClean="0"/>
              <a:t>Organic Farming in Europe</a:t>
            </a:r>
            <a:br>
              <a:rPr lang="de-CH" dirty="0" smtClean="0"/>
            </a:br>
            <a:r>
              <a:rPr lang="de-CH" dirty="0" smtClean="0"/>
              <a:t>Helga Willer amd Stephen Meredith</a:t>
            </a:r>
          </a:p>
          <a:p>
            <a:r>
              <a:rPr lang="de-CH" dirty="0" smtClean="0"/>
              <a:t>Organic Farming and Market Development in Europe  </a:t>
            </a:r>
            <a:br>
              <a:rPr lang="de-CH" dirty="0" smtClean="0"/>
            </a:br>
            <a:r>
              <a:rPr lang="de-CH" dirty="0" smtClean="0"/>
              <a:t>Helga Willer and Diana Schaack </a:t>
            </a:r>
          </a:p>
          <a:p>
            <a:endParaRPr lang="de-CH" dirty="0" smtClean="0"/>
          </a:p>
        </p:txBody>
      </p:sp>
      <p:sp>
        <p:nvSpPr>
          <p:cNvPr id="4" name="Foliennummernplatzhalter 3"/>
          <p:cNvSpPr>
            <a:spLocks noGrp="1"/>
          </p:cNvSpPr>
          <p:nvPr>
            <p:ph type="sldNum" sz="quarter" idx="10"/>
          </p:nvPr>
        </p:nvSpPr>
        <p:spPr/>
        <p:txBody>
          <a:bodyPr/>
          <a:lstStyle/>
          <a:p>
            <a:fld id="{E807130A-017D-4A97-80D7-1690E5258BC9}" type="slidenum">
              <a:rPr lang="de-DE" smtClean="0"/>
              <a:pPr/>
              <a:t>41</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689388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de-CH" dirty="0" smtClean="0"/>
              <a:t>Latin America/Caribbean: Organic agricultural land by country 2013</a:t>
            </a:r>
          </a:p>
        </p:txBody>
      </p:sp>
      <p:pic>
        <p:nvPicPr>
          <p:cNvPr id="65540" name="5 Marcador de contenido"/>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8404" y="1485900"/>
            <a:ext cx="3497693" cy="4705349"/>
          </a:xfrm>
        </p:spPr>
      </p:pic>
      <p:sp>
        <p:nvSpPr>
          <p:cNvPr id="5" name="Foliennummernplatzhalter 3"/>
          <p:cNvSpPr>
            <a:spLocks noGrp="1"/>
          </p:cNvSpPr>
          <p:nvPr>
            <p:ph type="sldNum" sz="quarter" idx="10"/>
          </p:nvPr>
        </p:nvSpPr>
        <p:spPr/>
        <p:txBody>
          <a:bodyPr/>
          <a:lstStyle/>
          <a:p>
            <a:fld id="{E807130A-017D-4A97-80D7-1690E5258BC9}" type="slidenum">
              <a:rPr lang="de-DE" smtClean="0"/>
              <a:pPr/>
              <a:t>42</a:t>
            </a:fld>
            <a:endParaRPr lang="de-DE" dirty="0"/>
          </a:p>
        </p:txBody>
      </p:sp>
      <p:sp>
        <p:nvSpPr>
          <p:cNvPr id="65539" name="Text Box 4"/>
          <p:cNvSpPr txBox="1">
            <a:spLocks noChangeArrowheads="1"/>
          </p:cNvSpPr>
          <p:nvPr/>
        </p:nvSpPr>
        <p:spPr bwMode="auto">
          <a:xfrm>
            <a:off x="3131840" y="6425499"/>
            <a:ext cx="4462462"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a:t>
            </a:r>
            <a:r>
              <a:rPr lang="de-CH" sz="1200" b="0" dirty="0" smtClean="0"/>
              <a:t>FiBL-IFOAM </a:t>
            </a:r>
            <a:r>
              <a:rPr lang="de-CH" sz="1200" b="0" dirty="0"/>
              <a:t>Survey </a:t>
            </a:r>
            <a:r>
              <a:rPr lang="de-CH" sz="1200" b="0" dirty="0" smtClean="0"/>
              <a:t>2015</a:t>
            </a:r>
            <a:endParaRPr lang="de-CH" sz="1200" b="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6279800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p:cNvSpPr>
            <a:spLocks noGrp="1"/>
          </p:cNvSpPr>
          <p:nvPr>
            <p:ph type="title"/>
          </p:nvPr>
        </p:nvSpPr>
        <p:spPr/>
        <p:txBody>
          <a:bodyPr/>
          <a:lstStyle/>
          <a:p>
            <a:r>
              <a:rPr lang="de-DE" dirty="0" smtClean="0"/>
              <a:t>Latin America: Key figures 2013</a:t>
            </a:r>
          </a:p>
        </p:txBody>
      </p:sp>
      <p:sp>
        <p:nvSpPr>
          <p:cNvPr id="66563" name="Inhaltsplatzhalter 2"/>
          <p:cNvSpPr>
            <a:spLocks noGrp="1"/>
          </p:cNvSpPr>
          <p:nvPr>
            <p:ph idx="1"/>
          </p:nvPr>
        </p:nvSpPr>
        <p:spPr/>
        <p:txBody>
          <a:bodyPr/>
          <a:lstStyle/>
          <a:p>
            <a:r>
              <a:rPr lang="en-US" dirty="0" smtClean="0"/>
              <a:t>In Latin America, more than 200’000 producers managed 6.6 million hectares of agricultural land organically in 2013. </a:t>
            </a:r>
          </a:p>
          <a:p>
            <a:r>
              <a:rPr lang="en-US" dirty="0" smtClean="0"/>
              <a:t>This constitutes 15 percent of the world’s organic land and 1.1 percent of the regions agricultural land. </a:t>
            </a:r>
          </a:p>
          <a:p>
            <a:r>
              <a:rPr lang="en-US" dirty="0" smtClean="0"/>
              <a:t>The leading countries are Argentina (3.2 million hectares), Uruguay (0.9 million hectares), and Brazil (0.7 million hectares). </a:t>
            </a:r>
          </a:p>
          <a:p>
            <a:r>
              <a:rPr lang="en-US" dirty="0" smtClean="0"/>
              <a:t>The highest shares of organic agricultural land are in the Falkland Islands/Malvinas (36.3 percent), French Guiana (11.9 percent), and the Dominican Republic (9.3 percent). </a:t>
            </a:r>
          </a:p>
        </p:txBody>
      </p:sp>
      <p:sp>
        <p:nvSpPr>
          <p:cNvPr id="5" name="Foliennummernplatzhalter 3"/>
          <p:cNvSpPr>
            <a:spLocks noGrp="1"/>
          </p:cNvSpPr>
          <p:nvPr>
            <p:ph type="sldNum" sz="quarter" idx="10"/>
          </p:nvPr>
        </p:nvSpPr>
        <p:spPr/>
        <p:txBody>
          <a:bodyPr/>
          <a:lstStyle/>
          <a:p>
            <a:fld id="{E807130A-017D-4A97-80D7-1690E5258BC9}" type="slidenum">
              <a:rPr lang="de-DE" smtClean="0"/>
              <a:pPr/>
              <a:t>43</a:t>
            </a:fld>
            <a:endParaRPr lang="de-DE" dirty="0"/>
          </a:p>
        </p:txBody>
      </p:sp>
      <p:sp>
        <p:nvSpPr>
          <p:cNvPr id="4" name="Text Box 4"/>
          <p:cNvSpPr txBox="1">
            <a:spLocks noChangeArrowheads="1"/>
          </p:cNvSpPr>
          <p:nvPr/>
        </p:nvSpPr>
        <p:spPr bwMode="auto">
          <a:xfrm>
            <a:off x="3131840" y="6466731"/>
            <a:ext cx="4462462"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a:t>
            </a:r>
            <a:r>
              <a:rPr lang="de-CH" sz="1200" b="0" dirty="0" smtClean="0"/>
              <a:t>FiBL-IFOAM </a:t>
            </a:r>
            <a:r>
              <a:rPr lang="de-CH" sz="1200" b="0" dirty="0"/>
              <a:t>Survey </a:t>
            </a:r>
            <a:r>
              <a:rPr lang="de-CH" sz="1200" b="0" dirty="0" smtClean="0"/>
              <a:t>2015</a:t>
            </a:r>
            <a:endParaRPr lang="de-CH"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0202042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el 1"/>
          <p:cNvSpPr>
            <a:spLocks noGrp="1"/>
          </p:cNvSpPr>
          <p:nvPr>
            <p:ph type="title"/>
          </p:nvPr>
        </p:nvSpPr>
        <p:spPr/>
        <p:txBody>
          <a:bodyPr/>
          <a:lstStyle/>
          <a:p>
            <a:r>
              <a:rPr lang="de-DE" dirty="0" smtClean="0"/>
              <a:t>Latin America: Key figures 2013</a:t>
            </a:r>
          </a:p>
        </p:txBody>
      </p:sp>
      <p:sp>
        <p:nvSpPr>
          <p:cNvPr id="165891" name="Inhaltsplatzhalter 2"/>
          <p:cNvSpPr>
            <a:spLocks noGrp="1"/>
          </p:cNvSpPr>
          <p:nvPr>
            <p:ph idx="1"/>
          </p:nvPr>
        </p:nvSpPr>
        <p:spPr/>
        <p:txBody>
          <a:bodyPr>
            <a:normAutofit/>
          </a:bodyPr>
          <a:lstStyle/>
          <a:p>
            <a:r>
              <a:rPr lang="en-US" dirty="0" smtClean="0"/>
              <a:t>Most organic products from Latin American countries are sold on the European, North American or Japanese markets. Popular goods are especially those that cannot be produced in these regions, as well as off-season products. </a:t>
            </a:r>
          </a:p>
          <a:p>
            <a:r>
              <a:rPr lang="en-US" dirty="0" smtClean="0"/>
              <a:t>Thus, the development of robust local markets is still a major challenge, without which the sustainability of organic production cannot be achieved. Important crops are tropical fruits, grains and cereals, coffee, cocoa, sugar, and meats. Most organic food sales in the domestic markets of the countries occur in major cities. </a:t>
            </a:r>
          </a:p>
          <a:p>
            <a:endParaRPr lang="de-CH" dirty="0" smtClean="0"/>
          </a:p>
        </p:txBody>
      </p:sp>
      <p:sp>
        <p:nvSpPr>
          <p:cNvPr id="5" name="Foliennummernplatzhalter 3"/>
          <p:cNvSpPr>
            <a:spLocks noGrp="1"/>
          </p:cNvSpPr>
          <p:nvPr>
            <p:ph type="sldNum" sz="quarter" idx="10"/>
          </p:nvPr>
        </p:nvSpPr>
        <p:spPr/>
        <p:txBody>
          <a:bodyPr/>
          <a:lstStyle/>
          <a:p>
            <a:fld id="{E807130A-017D-4A97-80D7-1690E5258BC9}" type="slidenum">
              <a:rPr lang="de-DE" smtClean="0"/>
              <a:pPr/>
              <a:t>44</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1395014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normAutofit fontScale="90000"/>
          </a:bodyPr>
          <a:lstStyle/>
          <a:p>
            <a:r>
              <a:rPr lang="de-CH" dirty="0" smtClean="0"/>
              <a:t>Latin America/Caribbean: Distribution of organic agricultural land by country 2013</a:t>
            </a:r>
            <a:endParaRPr lang="de-CH" dirty="0"/>
          </a:p>
        </p:txBody>
      </p:sp>
      <p:graphicFrame>
        <p:nvGraphicFramePr>
          <p:cNvPr id="2" name="3 Marcador de contenido"/>
          <p:cNvGraphicFramePr>
            <a:graphicFrameLocks noGrp="1"/>
          </p:cNvGraphicFramePr>
          <p:nvPr>
            <p:ph idx="1"/>
            <p:extLst>
              <p:ext uri="{D42A27DB-BD31-4B8C-83A1-F6EECF244321}">
                <p14:modId xmlns:p14="http://schemas.microsoft.com/office/powerpoint/2010/main" val="1492861735"/>
              </p:ext>
            </p:extLst>
          </p:nvPr>
        </p:nvGraphicFramePr>
        <p:xfrm>
          <a:off x="462781" y="1355949"/>
          <a:ext cx="8325619" cy="5138514"/>
        </p:xfrm>
        <a:graphic>
          <a:graphicData uri="http://schemas.openxmlformats.org/drawingml/2006/chart">
            <c:chart xmlns:c="http://schemas.openxmlformats.org/drawingml/2006/chart" xmlns:r="http://schemas.openxmlformats.org/officeDocument/2006/relationships" r:id="rId2"/>
          </a:graphicData>
        </a:graphic>
      </p:graphicFrame>
      <p:sp>
        <p:nvSpPr>
          <p:cNvPr id="7" name="Foliennummernplatzhalter 3"/>
          <p:cNvSpPr>
            <a:spLocks noGrp="1"/>
          </p:cNvSpPr>
          <p:nvPr>
            <p:ph type="sldNum" sz="quarter" idx="10"/>
          </p:nvPr>
        </p:nvSpPr>
        <p:spPr/>
        <p:txBody>
          <a:bodyPr/>
          <a:lstStyle/>
          <a:p>
            <a:fld id="{E807130A-017D-4A97-80D7-1690E5258BC9}" type="slidenum">
              <a:rPr lang="de-DE" smtClean="0"/>
              <a:pPr/>
              <a:t>45</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9546748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79512" y="116632"/>
            <a:ext cx="8251825" cy="717550"/>
          </a:xfrm>
        </p:spPr>
        <p:txBody>
          <a:bodyPr>
            <a:normAutofit fontScale="90000"/>
          </a:bodyPr>
          <a:lstStyle/>
          <a:p>
            <a:r>
              <a:rPr lang="en-US" dirty="0" smtClean="0"/>
              <a:t>Latin America and Caribbean: The ten countries with the largest organic areas 2013</a:t>
            </a:r>
            <a:endParaRPr lang="de-CH" dirty="0"/>
          </a:p>
        </p:txBody>
      </p:sp>
      <p:sp>
        <p:nvSpPr>
          <p:cNvPr id="2" name="Foliennummernplatzhalter 1"/>
          <p:cNvSpPr>
            <a:spLocks noGrp="1"/>
          </p:cNvSpPr>
          <p:nvPr>
            <p:ph type="sldNum" sz="quarter" idx="10"/>
          </p:nvPr>
        </p:nvSpPr>
        <p:spPr/>
        <p:txBody>
          <a:bodyPr/>
          <a:lstStyle/>
          <a:p>
            <a:fld id="{C39E8A02-F335-4180-86B0-71CB36EE56E7}" type="slidenum">
              <a:rPr lang="en-US" smtClean="0"/>
              <a:pPr/>
              <a:t>46</a:t>
            </a:fld>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2995807071"/>
              </p:ext>
            </p:extLst>
          </p:nvPr>
        </p:nvGraphicFramePr>
        <p:xfrm>
          <a:off x="229097" y="1052736"/>
          <a:ext cx="8914903" cy="56242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12956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a:xfrm>
            <a:off x="251520" y="188640"/>
            <a:ext cx="8251825" cy="717550"/>
          </a:xfrm>
        </p:spPr>
        <p:txBody>
          <a:bodyPr/>
          <a:lstStyle/>
          <a:p>
            <a:r>
              <a:rPr lang="de-CH" sz="2500" dirty="0" smtClean="0"/>
              <a:t>Latin America: The ten countries with the highest shares of organic agricultural land 2013</a:t>
            </a:r>
          </a:p>
        </p:txBody>
      </p:sp>
      <p:sp>
        <p:nvSpPr>
          <p:cNvPr id="7" name="Foliennummernplatzhalter 3"/>
          <p:cNvSpPr>
            <a:spLocks noGrp="1"/>
          </p:cNvSpPr>
          <p:nvPr>
            <p:ph type="sldNum" sz="quarter" idx="10"/>
          </p:nvPr>
        </p:nvSpPr>
        <p:spPr/>
        <p:txBody>
          <a:bodyPr/>
          <a:lstStyle/>
          <a:p>
            <a:fld id="{E807130A-017D-4A97-80D7-1690E5258BC9}" type="slidenum">
              <a:rPr lang="de-DE" smtClean="0"/>
              <a:pPr/>
              <a:t>47</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2966135625"/>
              </p:ext>
            </p:extLst>
          </p:nvPr>
        </p:nvGraphicFramePr>
        <p:xfrm>
          <a:off x="107504" y="955974"/>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562428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296863" y="188640"/>
            <a:ext cx="8251825" cy="717550"/>
          </a:xfrm>
        </p:spPr>
        <p:txBody>
          <a:bodyPr/>
          <a:lstStyle/>
          <a:p>
            <a:r>
              <a:rPr lang="de-CH" dirty="0" smtClean="0"/>
              <a:t>Latin America: Development of organically managed agricultural land 2000-2013</a:t>
            </a:r>
          </a:p>
        </p:txBody>
      </p:sp>
      <p:sp>
        <p:nvSpPr>
          <p:cNvPr id="7" name="Foliennummernplatzhalter 3"/>
          <p:cNvSpPr>
            <a:spLocks noGrp="1"/>
          </p:cNvSpPr>
          <p:nvPr>
            <p:ph type="sldNum" sz="quarter" idx="10"/>
          </p:nvPr>
        </p:nvSpPr>
        <p:spPr/>
        <p:txBody>
          <a:bodyPr/>
          <a:lstStyle/>
          <a:p>
            <a:fld id="{E807130A-017D-4A97-80D7-1690E5258BC9}" type="slidenum">
              <a:rPr lang="de-DE" smtClean="0"/>
              <a:pPr/>
              <a:t>48</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29140327"/>
              </p:ext>
            </p:extLst>
          </p:nvPr>
        </p:nvGraphicFramePr>
        <p:xfrm>
          <a:off x="107504" y="1208510"/>
          <a:ext cx="8892480" cy="52565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262484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p:cNvSpPr>
            <a:spLocks noGrp="1" noChangeArrowheads="1"/>
          </p:cNvSpPr>
          <p:nvPr>
            <p:ph type="title"/>
          </p:nvPr>
        </p:nvSpPr>
        <p:spPr>
          <a:xfrm>
            <a:off x="179512" y="188640"/>
            <a:ext cx="8251825" cy="717550"/>
          </a:xfrm>
        </p:spPr>
        <p:txBody>
          <a:bodyPr/>
          <a:lstStyle/>
          <a:p>
            <a:r>
              <a:rPr lang="de-CH" dirty="0" smtClean="0"/>
              <a:t>Latin America: Use of organic agricultural land 2013 (total: 6.6 million hectares)</a:t>
            </a:r>
          </a:p>
        </p:txBody>
      </p:sp>
      <p:sp>
        <p:nvSpPr>
          <p:cNvPr id="12" name="Foliennummernplatzhalter 3"/>
          <p:cNvSpPr txBox="1">
            <a:spLocks/>
          </p:cNvSpPr>
          <p:nvPr/>
        </p:nvSpPr>
        <p:spPr>
          <a:xfrm>
            <a:off x="8788400" y="6570663"/>
            <a:ext cx="508000" cy="287337"/>
          </a:xfrm>
          <a:prstGeom prst="rect">
            <a:avLst/>
          </a:prstGeom>
        </p:spPr>
        <p:txBody>
          <a:bodyPr/>
          <a:lstStyle>
            <a:defPPr>
              <a:defRPr lang="de-CH"/>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457200" rtl="0" eaLnBrk="1" latinLnBrk="0" hangingPunct="1">
              <a:defRPr sz="2400" b="1" kern="1200">
                <a:solidFill>
                  <a:schemeClr val="tx1"/>
                </a:solidFill>
                <a:latin typeface="Arial" charset="0"/>
                <a:ea typeface="+mn-ea"/>
                <a:cs typeface="+mn-cs"/>
              </a:defRPr>
            </a:lvl6pPr>
            <a:lvl7pPr marL="2743200" algn="l" defTabSz="457200" rtl="0" eaLnBrk="1" latinLnBrk="0" hangingPunct="1">
              <a:defRPr sz="2400" b="1" kern="1200">
                <a:solidFill>
                  <a:schemeClr val="tx1"/>
                </a:solidFill>
                <a:latin typeface="Arial" charset="0"/>
                <a:ea typeface="+mn-ea"/>
                <a:cs typeface="+mn-cs"/>
              </a:defRPr>
            </a:lvl7pPr>
            <a:lvl8pPr marL="3200400" algn="l" defTabSz="457200" rtl="0" eaLnBrk="1" latinLnBrk="0" hangingPunct="1">
              <a:defRPr sz="2400" b="1" kern="1200">
                <a:solidFill>
                  <a:schemeClr val="tx1"/>
                </a:solidFill>
                <a:latin typeface="Arial" charset="0"/>
                <a:ea typeface="+mn-ea"/>
                <a:cs typeface="+mn-cs"/>
              </a:defRPr>
            </a:lvl8pPr>
            <a:lvl9pPr marL="3657600" algn="l" defTabSz="457200" rtl="0" eaLnBrk="1" latinLnBrk="0" hangingPunct="1">
              <a:defRPr sz="2400" b="1" kern="1200">
                <a:solidFill>
                  <a:schemeClr val="tx1"/>
                </a:solidFill>
                <a:latin typeface="Arial" charset="0"/>
                <a:ea typeface="+mn-ea"/>
                <a:cs typeface="+mn-cs"/>
              </a:defRPr>
            </a:lvl9pPr>
          </a:lstStyle>
          <a:p>
            <a:pPr>
              <a:defRPr/>
            </a:pPr>
            <a:fld id="{E807130A-017D-4A97-80D7-1690E5258BC9}" type="slidenum">
              <a:rPr lang="de-DE" sz="1200" b="0" smtClean="0"/>
              <a:pPr>
                <a:defRPr/>
              </a:pPr>
              <a:t>49</a:t>
            </a:fld>
            <a:endParaRPr lang="de-DE" sz="1200" b="0"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3095818218"/>
              </p:ext>
            </p:extLst>
          </p:nvPr>
        </p:nvGraphicFramePr>
        <p:xfrm>
          <a:off x="-60176" y="1196752"/>
          <a:ext cx="6096000" cy="55892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p:nvPr>
            <p:extLst>
              <p:ext uri="{D42A27DB-BD31-4B8C-83A1-F6EECF244321}">
                <p14:modId xmlns:p14="http://schemas.microsoft.com/office/powerpoint/2010/main" val="3139487028"/>
              </p:ext>
            </p:extLst>
          </p:nvPr>
        </p:nvGraphicFramePr>
        <p:xfrm>
          <a:off x="4674121" y="2368104"/>
          <a:ext cx="4392488" cy="220895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hart 10"/>
          <p:cNvGraphicFramePr/>
          <p:nvPr>
            <p:extLst>
              <p:ext uri="{D42A27DB-BD31-4B8C-83A1-F6EECF244321}">
                <p14:modId xmlns:p14="http://schemas.microsoft.com/office/powerpoint/2010/main" val="2815025780"/>
              </p:ext>
            </p:extLst>
          </p:nvPr>
        </p:nvGraphicFramePr>
        <p:xfrm>
          <a:off x="4751512" y="4505374"/>
          <a:ext cx="4392488" cy="220895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0370530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de-CH" altLang="de-DE" smtClean="0">
                <a:ea typeface="ＭＳ Ｐゴシック" pitchFamily="34" charset="-128"/>
              </a:rPr>
              <a:t>Website www.organic-world.net</a:t>
            </a:r>
          </a:p>
        </p:txBody>
      </p:sp>
      <p:sp>
        <p:nvSpPr>
          <p:cNvPr id="10243" name="Rectangle 3"/>
          <p:cNvSpPr>
            <a:spLocks noGrp="1" noChangeArrowheads="1"/>
          </p:cNvSpPr>
          <p:nvPr>
            <p:ph sz="half" idx="1"/>
          </p:nvPr>
        </p:nvSpPr>
        <p:spPr>
          <a:xfrm>
            <a:off x="533400" y="1484313"/>
            <a:ext cx="3987800" cy="4681537"/>
          </a:xfrm>
        </p:spPr>
        <p:txBody>
          <a:bodyPr/>
          <a:lstStyle/>
          <a:p>
            <a:pPr eaLnBrk="1" hangingPunct="1">
              <a:buFont typeface="Arial Black" pitchFamily="34" charset="0"/>
              <a:buChar char="›"/>
            </a:pPr>
            <a:r>
              <a:rPr lang="de-CH" altLang="de-DE" dirty="0" smtClean="0">
                <a:ea typeface="ＭＳ Ｐゴシック" pitchFamily="34" charset="-128"/>
              </a:rPr>
              <a:t>Detailed statistics </a:t>
            </a:r>
            <a:br>
              <a:rPr lang="de-CH" altLang="de-DE" dirty="0" smtClean="0">
                <a:ea typeface="ＭＳ Ｐゴシック" pitchFamily="34" charset="-128"/>
              </a:rPr>
            </a:br>
            <a:r>
              <a:rPr lang="de-CH" altLang="de-DE" dirty="0" smtClean="0">
                <a:ea typeface="ＭＳ Ｐゴシック" pitchFamily="34" charset="-128"/>
              </a:rPr>
              <a:t>in excel format </a:t>
            </a:r>
          </a:p>
          <a:p>
            <a:pPr eaLnBrk="1" hangingPunct="1">
              <a:buFont typeface="Arial Black" pitchFamily="34" charset="0"/>
              <a:buChar char="›"/>
            </a:pPr>
            <a:r>
              <a:rPr lang="de-CH" altLang="de-DE" dirty="0" smtClean="0">
                <a:ea typeface="ＭＳ Ｐゴシック" pitchFamily="34" charset="-128"/>
              </a:rPr>
              <a:t>Graphs &amp; Maps</a:t>
            </a:r>
          </a:p>
          <a:p>
            <a:pPr eaLnBrk="1" hangingPunct="1">
              <a:buFont typeface="Arial Black" pitchFamily="34" charset="0"/>
              <a:buChar char="›"/>
            </a:pPr>
            <a:r>
              <a:rPr lang="de-CH" altLang="de-DE" dirty="0" smtClean="0">
                <a:ea typeface="ＭＳ Ｐゴシック" pitchFamily="34" charset="-128"/>
              </a:rPr>
              <a:t>Data revisions</a:t>
            </a:r>
          </a:p>
          <a:p>
            <a:pPr eaLnBrk="1" hangingPunct="1">
              <a:buFont typeface="Arial Black" pitchFamily="34" charset="0"/>
              <a:buChar char="›"/>
            </a:pPr>
            <a:r>
              <a:rPr lang="de-CH" altLang="de-DE" dirty="0" smtClean="0">
                <a:ea typeface="ＭＳ Ｐゴシック" pitchFamily="34" charset="-128"/>
              </a:rPr>
              <a:t>News and </a:t>
            </a:r>
            <a:br>
              <a:rPr lang="de-CH" altLang="de-DE" dirty="0" smtClean="0">
                <a:ea typeface="ＭＳ Ｐゴシック" pitchFamily="34" charset="-128"/>
              </a:rPr>
            </a:br>
            <a:r>
              <a:rPr lang="de-CH" altLang="de-DE" dirty="0" smtClean="0">
                <a:ea typeface="ＭＳ Ｐゴシック" pitchFamily="34" charset="-128"/>
              </a:rPr>
              <a:t>background</a:t>
            </a:r>
            <a:br>
              <a:rPr lang="de-CH" altLang="de-DE" dirty="0" smtClean="0">
                <a:ea typeface="ＭＳ Ｐゴシック" pitchFamily="34" charset="-128"/>
              </a:rPr>
            </a:br>
            <a:r>
              <a:rPr lang="de-CH" altLang="de-DE" dirty="0" smtClean="0">
                <a:ea typeface="ＭＳ Ｐゴシック" pitchFamily="34" charset="-128"/>
              </a:rPr>
              <a:t>information</a:t>
            </a:r>
          </a:p>
        </p:txBody>
      </p:sp>
      <p:sp>
        <p:nvSpPr>
          <p:cNvPr id="9221" name="Rectangle 15"/>
          <p:cNvSpPr>
            <a:spLocks noGrp="1" noChangeArrowheads="1"/>
          </p:cNvSpPr>
          <p:nvPr>
            <p:ph type="sldNum" sz="quarter" idx="4294967295"/>
          </p:nvPr>
        </p:nvSpPr>
        <p:spPr>
          <a:xfrm>
            <a:off x="8188325" y="6418263"/>
            <a:ext cx="508000" cy="2873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743FFD2B-A003-47C3-A7B6-E5C2E87F8BEE}" type="slidenum">
              <a:rPr lang="de-DE" sz="1300" b="0" smtClean="0"/>
              <a:pPr eaLnBrk="1" hangingPunct="1">
                <a:defRPr/>
              </a:pPr>
              <a:t>5</a:t>
            </a:fld>
            <a:endParaRPr lang="de-DE" sz="1300" b="0" smtClean="0"/>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pSp>
        <p:nvGrpSpPr>
          <p:cNvPr id="3" name="Group 2"/>
          <p:cNvGrpSpPr/>
          <p:nvPr/>
        </p:nvGrpSpPr>
        <p:grpSpPr>
          <a:xfrm>
            <a:off x="3491880" y="1484313"/>
            <a:ext cx="5473700" cy="3783013"/>
            <a:chOff x="3563938" y="1473200"/>
            <a:chExt cx="5473700" cy="3783013"/>
          </a:xfrm>
        </p:grpSpPr>
        <p:grpSp>
          <p:nvGrpSpPr>
            <p:cNvPr id="10246" name="Group 1"/>
            <p:cNvGrpSpPr>
              <a:grpSpLocks/>
            </p:cNvGrpSpPr>
            <p:nvPr/>
          </p:nvGrpSpPr>
          <p:grpSpPr bwMode="auto">
            <a:xfrm>
              <a:off x="3563938" y="1473200"/>
              <a:ext cx="5473700" cy="3783013"/>
              <a:chOff x="1043609" y="1268760"/>
              <a:chExt cx="6308420" cy="4360152"/>
            </a:xfrm>
          </p:grpSpPr>
          <p:pic>
            <p:nvPicPr>
              <p:cNvPr id="10248" name="Picture 2"/>
              <p:cNvPicPr>
                <a:picLocks noChangeAspect="1" noChangeArrowheads="1"/>
              </p:cNvPicPr>
              <p:nvPr/>
            </p:nvPicPr>
            <p:blipFill>
              <a:blip r:embed="rId4">
                <a:extLst>
                  <a:ext uri="{28A0092B-C50C-407E-A947-70E740481C1C}">
                    <a14:useLocalDpi xmlns:a14="http://schemas.microsoft.com/office/drawing/2010/main" val="0"/>
                  </a:ext>
                </a:extLst>
              </a:blip>
              <a:srcRect t="8304" r="29413" b="4965"/>
              <a:stretch>
                <a:fillRect/>
              </a:stretch>
            </p:blipFill>
            <p:spPr bwMode="auto">
              <a:xfrm>
                <a:off x="1043609" y="1268760"/>
                <a:ext cx="6308420" cy="4360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2"/>
              <p:cNvPicPr>
                <a:picLocks noChangeAspect="1" noChangeArrowheads="1"/>
              </p:cNvPicPr>
              <p:nvPr/>
            </p:nvPicPr>
            <p:blipFill>
              <a:blip r:embed="rId5">
                <a:extLst>
                  <a:ext uri="{28A0092B-C50C-407E-A947-70E740481C1C}">
                    <a14:useLocalDpi xmlns:a14="http://schemas.microsoft.com/office/drawing/2010/main" val="0"/>
                  </a:ext>
                </a:extLst>
              </a:blip>
              <a:srcRect l="51794" t="15253" r="17381" b="3171"/>
              <a:stretch>
                <a:fillRect/>
              </a:stretch>
            </p:blipFill>
            <p:spPr bwMode="auto">
              <a:xfrm>
                <a:off x="5724128" y="2209492"/>
                <a:ext cx="1368152" cy="196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10"/>
            <p:cNvPicPr>
              <a:picLocks noChangeAspect="1"/>
            </p:cNvPicPr>
            <p:nvPr/>
          </p:nvPicPr>
          <p:blipFill rotWithShape="1">
            <a:blip r:embed="rId6"/>
            <a:srcRect l="51968" t="12901" r="17320" b="5900"/>
            <a:stretch/>
          </p:blipFill>
          <p:spPr>
            <a:xfrm>
              <a:off x="7625138" y="2295102"/>
              <a:ext cx="1187120" cy="1765460"/>
            </a:xfrm>
            <a:prstGeom prst="rect">
              <a:avLst/>
            </a:prstGeom>
          </p:spPr>
        </p:pic>
        <p:sp>
          <p:nvSpPr>
            <p:cNvPr id="2" name="Rectangle 1"/>
            <p:cNvSpPr/>
            <p:nvPr/>
          </p:nvSpPr>
          <p:spPr bwMode="auto">
            <a:xfrm>
              <a:off x="3779912" y="4221088"/>
              <a:ext cx="360040" cy="216024"/>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3825946" y="4266923"/>
              <a:ext cx="164076" cy="105477"/>
            </a:xfrm>
            <a:prstGeom prst="rect">
              <a:avLst/>
            </a:prstGeom>
          </p:spPr>
        </p:pic>
        <p:pic>
          <p:nvPicPr>
            <p:cNvPr id="14" name="Grafik 6"/>
            <p:cNvPicPr>
              <a:picLocks noChangeAspect="1"/>
            </p:cNvPicPr>
            <p:nvPr/>
          </p:nvPicPr>
          <p:blipFill>
            <a:blip r:embed="rId7">
              <a:extLst>
                <a:ext uri="{28A0092B-C50C-407E-A947-70E740481C1C}">
                  <a14:useLocalDpi xmlns:a14="http://schemas.microsoft.com/office/drawing/2010/main" val="0"/>
                </a:ext>
              </a:extLst>
            </a:blip>
            <a:srcRect l="27657" t="39049" r="42056" b="30476"/>
            <a:stretch>
              <a:fillRect/>
            </a:stretch>
          </p:blipFill>
          <p:spPr bwMode="auto">
            <a:xfrm>
              <a:off x="3825946" y="4382835"/>
              <a:ext cx="216024" cy="10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4012811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CH" dirty="0" smtClean="0"/>
              <a:t>Articles about Latin America and the Caribbean in the 2015 Edition of "The World of Organic Agriculture"</a:t>
            </a:r>
            <a:endParaRPr lang="de-CH" dirty="0"/>
          </a:p>
        </p:txBody>
      </p:sp>
      <p:sp>
        <p:nvSpPr>
          <p:cNvPr id="70659" name="Inhaltsplatzhalter 2"/>
          <p:cNvSpPr>
            <a:spLocks noGrp="1"/>
          </p:cNvSpPr>
          <p:nvPr>
            <p:ph idx="1"/>
          </p:nvPr>
        </p:nvSpPr>
        <p:spPr/>
        <p:txBody>
          <a:bodyPr/>
          <a:lstStyle/>
          <a:p>
            <a:r>
              <a:rPr lang="de-CH" dirty="0" smtClean="0"/>
              <a:t>Organic </a:t>
            </a:r>
            <a:r>
              <a:rPr lang="de-CH" dirty="0" err="1" smtClean="0"/>
              <a:t>Agriculture</a:t>
            </a:r>
            <a:r>
              <a:rPr lang="de-CH" dirty="0" smtClean="0"/>
              <a:t> in </a:t>
            </a:r>
            <a:r>
              <a:rPr lang="de-CH" dirty="0" err="1" smtClean="0"/>
              <a:t>Latin</a:t>
            </a:r>
            <a:r>
              <a:rPr lang="de-CH" dirty="0" smtClean="0"/>
              <a:t> </a:t>
            </a:r>
            <a:r>
              <a:rPr lang="de-CH" dirty="0" err="1" smtClean="0"/>
              <a:t>America</a:t>
            </a:r>
            <a:r>
              <a:rPr lang="de-CH" dirty="0" smtClean="0"/>
              <a:t> </a:t>
            </a:r>
            <a:r>
              <a:rPr lang="de-CH" dirty="0" err="1" smtClean="0"/>
              <a:t>and</a:t>
            </a:r>
            <a:r>
              <a:rPr lang="de-CH" dirty="0" smtClean="0"/>
              <a:t> </a:t>
            </a:r>
            <a:r>
              <a:rPr lang="de-CH" dirty="0" err="1" smtClean="0"/>
              <a:t>the</a:t>
            </a:r>
            <a:r>
              <a:rPr lang="de-CH" dirty="0" smtClean="0"/>
              <a:t> </a:t>
            </a:r>
            <a:r>
              <a:rPr lang="de-CH" dirty="0" err="1" smtClean="0"/>
              <a:t>Caribbean</a:t>
            </a:r>
            <a:r>
              <a:rPr lang="de-CH" dirty="0" smtClean="0"/>
              <a:t>   </a:t>
            </a:r>
            <a:br>
              <a:rPr lang="de-CH" dirty="0" smtClean="0"/>
            </a:br>
            <a:r>
              <a:rPr lang="de-CH" dirty="0" smtClean="0"/>
              <a:t>Patricia Flores </a:t>
            </a:r>
            <a:r>
              <a:rPr lang="de-CH" dirty="0" err="1" smtClean="0"/>
              <a:t>Escudero</a:t>
            </a:r>
            <a:r>
              <a:rPr lang="de-CH" dirty="0" smtClean="0"/>
              <a:t> </a:t>
            </a:r>
          </a:p>
        </p:txBody>
      </p:sp>
      <p:sp>
        <p:nvSpPr>
          <p:cNvPr id="4" name="Foliennummernplatzhalter 3"/>
          <p:cNvSpPr>
            <a:spLocks noGrp="1"/>
          </p:cNvSpPr>
          <p:nvPr>
            <p:ph type="sldNum" sz="quarter" idx="10"/>
          </p:nvPr>
        </p:nvSpPr>
        <p:spPr/>
        <p:txBody>
          <a:bodyPr/>
          <a:lstStyle/>
          <a:p>
            <a:fld id="{E807130A-017D-4A97-80D7-1690E5258BC9}" type="slidenum">
              <a:rPr lang="de-DE" smtClean="0"/>
              <a:pPr/>
              <a:t>50</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781616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type="title"/>
          </p:nvPr>
        </p:nvSpPr>
        <p:spPr/>
        <p:txBody>
          <a:bodyPr/>
          <a:lstStyle/>
          <a:p>
            <a:r>
              <a:rPr lang="de-CH" dirty="0" smtClean="0"/>
              <a:t>North America: Organic agricultural land by country 2013</a:t>
            </a:r>
          </a:p>
        </p:txBody>
      </p:sp>
      <p:pic>
        <p:nvPicPr>
          <p:cNvPr id="71684" name="5 Marcador de contenido"/>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0311" y="1485900"/>
            <a:ext cx="4393879" cy="4705349"/>
          </a:xfrm>
        </p:spPr>
      </p:pic>
      <p:sp>
        <p:nvSpPr>
          <p:cNvPr id="5" name="Foliennummernplatzhalter 3"/>
          <p:cNvSpPr>
            <a:spLocks noGrp="1"/>
          </p:cNvSpPr>
          <p:nvPr>
            <p:ph type="sldNum" sz="quarter" idx="10"/>
          </p:nvPr>
        </p:nvSpPr>
        <p:spPr/>
        <p:txBody>
          <a:bodyPr/>
          <a:lstStyle/>
          <a:p>
            <a:fld id="{E807130A-017D-4A97-80D7-1690E5258BC9}" type="slidenum">
              <a:rPr lang="de-DE" smtClean="0"/>
              <a:pPr/>
              <a:t>51</a:t>
            </a:fld>
            <a:endParaRPr lang="de-DE" dirty="0"/>
          </a:p>
        </p:txBody>
      </p:sp>
      <p:sp>
        <p:nvSpPr>
          <p:cNvPr id="71683" name="Text Box 4"/>
          <p:cNvSpPr txBox="1">
            <a:spLocks noChangeArrowheads="1"/>
          </p:cNvSpPr>
          <p:nvPr/>
        </p:nvSpPr>
        <p:spPr bwMode="auto">
          <a:xfrm>
            <a:off x="3347864" y="6427788"/>
            <a:ext cx="4462463"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USDA and </a:t>
            </a:r>
            <a:r>
              <a:rPr lang="de-CH" sz="1200" b="0" dirty="0" smtClean="0"/>
              <a:t>COTA 2015</a:t>
            </a:r>
            <a:endParaRPr lang="de-CH" sz="1200" b="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5899526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el 4"/>
          <p:cNvSpPr>
            <a:spLocks noGrp="1"/>
          </p:cNvSpPr>
          <p:nvPr>
            <p:ph type="title"/>
          </p:nvPr>
        </p:nvSpPr>
        <p:spPr/>
        <p:txBody>
          <a:bodyPr/>
          <a:lstStyle/>
          <a:p>
            <a:r>
              <a:rPr lang="de-CH" dirty="0" smtClean="0"/>
              <a:t>Organic Agriculture in North America: Key figures 2013</a:t>
            </a:r>
          </a:p>
        </p:txBody>
      </p:sp>
      <p:sp>
        <p:nvSpPr>
          <p:cNvPr id="174083" name="Inhaltsplatzhalter 2"/>
          <p:cNvSpPr>
            <a:spLocks noGrp="1"/>
          </p:cNvSpPr>
          <p:nvPr>
            <p:ph idx="1"/>
          </p:nvPr>
        </p:nvSpPr>
        <p:spPr/>
        <p:txBody>
          <a:bodyPr>
            <a:normAutofit lnSpcReduction="10000"/>
          </a:bodyPr>
          <a:lstStyle/>
          <a:p>
            <a:r>
              <a:rPr lang="en-US" dirty="0" smtClean="0"/>
              <a:t>In North America, 3 million hectares are managed organically, of these are two million in the United States and more than 0.8 million in Canada. </a:t>
            </a:r>
          </a:p>
          <a:p>
            <a:r>
              <a:rPr lang="en-US" dirty="0" smtClean="0"/>
              <a:t>This represents 0.7 percent of the total agricultural area in the region and 7 percent of the world’s organic agricultural land. </a:t>
            </a:r>
          </a:p>
          <a:p>
            <a:r>
              <a:rPr lang="en-GB" dirty="0"/>
              <a:t>In 2013, the organic market continued to grow in North America, reaching almost </a:t>
            </a:r>
            <a:r>
              <a:rPr lang="en-GB" dirty="0" smtClean="0"/>
              <a:t>27 billion </a:t>
            </a:r>
            <a:r>
              <a:rPr lang="en-GB" dirty="0"/>
              <a:t>euros. In Canada, the organic market grew by 10 percent in 2013, and in </a:t>
            </a:r>
            <a:r>
              <a:rPr lang="en-GB" dirty="0" smtClean="0"/>
              <a:t>the United </a:t>
            </a:r>
            <a:r>
              <a:rPr lang="en-GB" dirty="0"/>
              <a:t>States the organic market grew by almost 11.5 percent. The United States is </a:t>
            </a:r>
            <a:r>
              <a:rPr lang="en-GB" dirty="0" smtClean="0"/>
              <a:t>the largest </a:t>
            </a:r>
            <a:r>
              <a:rPr lang="en-GB" dirty="0"/>
              <a:t>single organic market in the world, and North America continues to be </a:t>
            </a:r>
            <a:r>
              <a:rPr lang="en-GB" dirty="0" smtClean="0"/>
              <a:t>the continent </a:t>
            </a:r>
            <a:r>
              <a:rPr lang="en-GB" dirty="0"/>
              <a:t>with the largest organic market</a:t>
            </a:r>
            <a:r>
              <a:rPr lang="en-GB" dirty="0" smtClean="0"/>
              <a:t>.</a:t>
            </a:r>
          </a:p>
        </p:txBody>
      </p:sp>
      <p:sp>
        <p:nvSpPr>
          <p:cNvPr id="4" name="Foliennummernplatzhalter 3"/>
          <p:cNvSpPr>
            <a:spLocks noGrp="1"/>
          </p:cNvSpPr>
          <p:nvPr>
            <p:ph type="sldNum" sz="quarter" idx="10"/>
          </p:nvPr>
        </p:nvSpPr>
        <p:spPr/>
        <p:txBody>
          <a:bodyPr/>
          <a:lstStyle/>
          <a:p>
            <a:fld id="{E807130A-017D-4A97-80D7-1690E5258BC9}" type="slidenum">
              <a:rPr lang="de-DE" smtClean="0"/>
              <a:pPr/>
              <a:t>52</a:t>
            </a:fld>
            <a:endParaRPr lang="de-DE"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4195791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6"/>
          <p:cNvSpPr>
            <a:spLocks noGrp="1" noChangeArrowheads="1"/>
          </p:cNvSpPr>
          <p:nvPr>
            <p:ph type="title"/>
          </p:nvPr>
        </p:nvSpPr>
        <p:spPr>
          <a:xfrm>
            <a:off x="305669" y="188640"/>
            <a:ext cx="8251825" cy="717550"/>
          </a:xfrm>
        </p:spPr>
        <p:txBody>
          <a:bodyPr/>
          <a:lstStyle/>
          <a:p>
            <a:r>
              <a:rPr lang="de-CH" dirty="0" smtClean="0"/>
              <a:t>North America: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53</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3362135350"/>
              </p:ext>
            </p:extLst>
          </p:nvPr>
        </p:nvGraphicFramePr>
        <p:xfrm>
          <a:off x="162372" y="984077"/>
          <a:ext cx="8964488" cy="565405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960183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normAutofit fontScale="90000"/>
          </a:bodyPr>
          <a:lstStyle/>
          <a:p>
            <a:r>
              <a:rPr lang="de-CH" dirty="0" smtClean="0"/>
              <a:t>North America: Distribution of organic agricultural land by country 2013 (Total: 3 million hectares)</a:t>
            </a:r>
            <a:endParaRPr lang="de-CH"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266948927"/>
              </p:ext>
            </p:extLst>
          </p:nvPr>
        </p:nvGraphicFramePr>
        <p:xfrm>
          <a:off x="251520" y="1363663"/>
          <a:ext cx="8251825" cy="4705350"/>
        </p:xfrm>
        <a:graphic>
          <a:graphicData uri="http://schemas.openxmlformats.org/drawingml/2006/chart">
            <c:chart xmlns:c="http://schemas.openxmlformats.org/drawingml/2006/chart" xmlns:r="http://schemas.openxmlformats.org/officeDocument/2006/relationships" r:id="rId2"/>
          </a:graphicData>
        </a:graphic>
      </p:graphicFrame>
      <p:sp>
        <p:nvSpPr>
          <p:cNvPr id="7" name="Foliennummernplatzhalter 3"/>
          <p:cNvSpPr>
            <a:spLocks noGrp="1"/>
          </p:cNvSpPr>
          <p:nvPr>
            <p:ph type="sldNum" sz="quarter" idx="10"/>
          </p:nvPr>
        </p:nvSpPr>
        <p:spPr/>
        <p:txBody>
          <a:bodyPr/>
          <a:lstStyle/>
          <a:p>
            <a:fld id="{E807130A-017D-4A97-80D7-1690E5258BC9}" type="slidenum">
              <a:rPr lang="de-DE" smtClean="0"/>
              <a:pPr/>
              <a:t>54</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9695920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4"/>
          <p:cNvSpPr>
            <a:spLocks noGrp="1" noChangeArrowheads="1"/>
          </p:cNvSpPr>
          <p:nvPr>
            <p:ph type="title"/>
          </p:nvPr>
        </p:nvSpPr>
        <p:spPr>
          <a:xfrm>
            <a:off x="179512" y="260648"/>
            <a:ext cx="8251825" cy="717550"/>
          </a:xfrm>
        </p:spPr>
        <p:txBody>
          <a:bodyPr/>
          <a:lstStyle/>
          <a:p>
            <a:r>
              <a:rPr lang="de-CH" dirty="0" smtClean="0"/>
              <a:t>North America: Shares of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55</a:t>
            </a:fld>
            <a:endParaRPr lang="de-DE"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743102195"/>
              </p:ext>
            </p:extLst>
          </p:nvPr>
        </p:nvGraphicFramePr>
        <p:xfrm>
          <a:off x="17562" y="1242402"/>
          <a:ext cx="9144000" cy="522311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683393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8"/>
          <p:cNvSpPr>
            <a:spLocks noGrp="1" noChangeArrowheads="1"/>
          </p:cNvSpPr>
          <p:nvPr>
            <p:ph type="title"/>
          </p:nvPr>
        </p:nvSpPr>
        <p:spPr>
          <a:xfrm>
            <a:off x="296863" y="260648"/>
            <a:ext cx="8251825" cy="717550"/>
          </a:xfrm>
        </p:spPr>
        <p:txBody>
          <a:bodyPr/>
          <a:lstStyle/>
          <a:p>
            <a:r>
              <a:rPr lang="de-CH" dirty="0" smtClean="0"/>
              <a:t>North America: Development of organic agricultural land 2000-2013</a:t>
            </a:r>
          </a:p>
        </p:txBody>
      </p:sp>
      <p:sp>
        <p:nvSpPr>
          <p:cNvPr id="6" name="Foliennummernplatzhalter 3"/>
          <p:cNvSpPr>
            <a:spLocks noGrp="1"/>
          </p:cNvSpPr>
          <p:nvPr>
            <p:ph type="sldNum" sz="quarter" idx="10"/>
          </p:nvPr>
        </p:nvSpPr>
        <p:spPr/>
        <p:txBody>
          <a:bodyPr/>
          <a:lstStyle/>
          <a:p>
            <a:fld id="{E807130A-017D-4A97-80D7-1690E5258BC9}" type="slidenum">
              <a:rPr lang="de-DE" smtClean="0"/>
              <a:pPr/>
              <a:t>56</a:t>
            </a:fld>
            <a:endParaRPr lang="de-DE"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2755419186"/>
              </p:ext>
            </p:extLst>
          </p:nvPr>
        </p:nvGraphicFramePr>
        <p:xfrm>
          <a:off x="88082" y="1412776"/>
          <a:ext cx="9036496" cy="52565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808136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2"/>
          <p:cNvSpPr>
            <a:spLocks noGrp="1" noChangeArrowheads="1"/>
          </p:cNvSpPr>
          <p:nvPr>
            <p:ph type="title"/>
          </p:nvPr>
        </p:nvSpPr>
        <p:spPr/>
        <p:txBody>
          <a:bodyPr/>
          <a:lstStyle/>
          <a:p>
            <a:r>
              <a:rPr lang="de-CH" dirty="0" smtClean="0"/>
              <a:t>North America: Use of organic agricultural land 2013 (total: 3 million hectares)</a:t>
            </a:r>
          </a:p>
        </p:txBody>
      </p:sp>
      <p:sp>
        <p:nvSpPr>
          <p:cNvPr id="9" name="Foliennummernplatzhalter 3"/>
          <p:cNvSpPr txBox="1">
            <a:spLocks/>
          </p:cNvSpPr>
          <p:nvPr/>
        </p:nvSpPr>
        <p:spPr>
          <a:xfrm>
            <a:off x="8188325" y="6381751"/>
            <a:ext cx="508000" cy="287337"/>
          </a:xfrm>
          <a:prstGeom prst="rect">
            <a:avLst/>
          </a:prstGeom>
        </p:spPr>
        <p:txBody>
          <a:bodyPr/>
          <a:lstStyle>
            <a:defPPr>
              <a:defRPr lang="de-CH"/>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457200" rtl="0" eaLnBrk="1" latinLnBrk="0" hangingPunct="1">
              <a:defRPr sz="2400" b="1" kern="1200">
                <a:solidFill>
                  <a:schemeClr val="tx1"/>
                </a:solidFill>
                <a:latin typeface="Arial" charset="0"/>
                <a:ea typeface="+mn-ea"/>
                <a:cs typeface="+mn-cs"/>
              </a:defRPr>
            </a:lvl6pPr>
            <a:lvl7pPr marL="2743200" algn="l" defTabSz="457200" rtl="0" eaLnBrk="1" latinLnBrk="0" hangingPunct="1">
              <a:defRPr sz="2400" b="1" kern="1200">
                <a:solidFill>
                  <a:schemeClr val="tx1"/>
                </a:solidFill>
                <a:latin typeface="Arial" charset="0"/>
                <a:ea typeface="+mn-ea"/>
                <a:cs typeface="+mn-cs"/>
              </a:defRPr>
            </a:lvl7pPr>
            <a:lvl8pPr marL="3200400" algn="l" defTabSz="457200" rtl="0" eaLnBrk="1" latinLnBrk="0" hangingPunct="1">
              <a:defRPr sz="2400" b="1" kern="1200">
                <a:solidFill>
                  <a:schemeClr val="tx1"/>
                </a:solidFill>
                <a:latin typeface="Arial" charset="0"/>
                <a:ea typeface="+mn-ea"/>
                <a:cs typeface="+mn-cs"/>
              </a:defRPr>
            </a:lvl8pPr>
            <a:lvl9pPr marL="3657600" algn="l" defTabSz="457200" rtl="0" eaLnBrk="1" latinLnBrk="0" hangingPunct="1">
              <a:defRPr sz="2400" b="1" kern="1200">
                <a:solidFill>
                  <a:schemeClr val="tx1"/>
                </a:solidFill>
                <a:latin typeface="Arial" charset="0"/>
                <a:ea typeface="+mn-ea"/>
                <a:cs typeface="+mn-cs"/>
              </a:defRPr>
            </a:lvl9pPr>
          </a:lstStyle>
          <a:p>
            <a:pPr>
              <a:defRPr/>
            </a:pPr>
            <a:fld id="{E807130A-017D-4A97-80D7-1690E5258BC9}" type="slidenum">
              <a:rPr lang="de-DE" sz="1200" b="0" smtClean="0"/>
              <a:pPr>
                <a:defRPr/>
              </a:pPr>
              <a:t>57</a:t>
            </a:fld>
            <a:endParaRPr lang="de-DE" sz="1200" b="0"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10" name="Chart 9"/>
          <p:cNvGraphicFramePr/>
          <p:nvPr>
            <p:extLst>
              <p:ext uri="{D42A27DB-BD31-4B8C-83A1-F6EECF244321}">
                <p14:modId xmlns:p14="http://schemas.microsoft.com/office/powerpoint/2010/main" val="900020563"/>
              </p:ext>
            </p:extLst>
          </p:nvPr>
        </p:nvGraphicFramePr>
        <p:xfrm>
          <a:off x="116532" y="1264721"/>
          <a:ext cx="7224861" cy="51571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p:nvPr>
            <p:extLst>
              <p:ext uri="{D42A27DB-BD31-4B8C-83A1-F6EECF244321}">
                <p14:modId xmlns:p14="http://schemas.microsoft.com/office/powerpoint/2010/main" val="1865044459"/>
              </p:ext>
            </p:extLst>
          </p:nvPr>
        </p:nvGraphicFramePr>
        <p:xfrm>
          <a:off x="4850829" y="2004000"/>
          <a:ext cx="4392488" cy="220895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p:cNvGraphicFramePr/>
          <p:nvPr>
            <p:extLst>
              <p:ext uri="{D42A27DB-BD31-4B8C-83A1-F6EECF244321}">
                <p14:modId xmlns:p14="http://schemas.microsoft.com/office/powerpoint/2010/main" val="3791094943"/>
              </p:ext>
            </p:extLst>
          </p:nvPr>
        </p:nvGraphicFramePr>
        <p:xfrm>
          <a:off x="4860032" y="4093553"/>
          <a:ext cx="4392488" cy="220895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1884869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el 1"/>
          <p:cNvSpPr>
            <a:spLocks noGrp="1"/>
          </p:cNvSpPr>
          <p:nvPr>
            <p:ph type="title"/>
          </p:nvPr>
        </p:nvSpPr>
        <p:spPr/>
        <p:txBody>
          <a:bodyPr/>
          <a:lstStyle/>
          <a:p>
            <a:r>
              <a:rPr lang="de-CH" dirty="0" smtClean="0"/>
              <a:t>Articles about North America in the 2015 Edition of "The World of Organic Agriculture"</a:t>
            </a:r>
          </a:p>
        </p:txBody>
      </p:sp>
      <p:sp>
        <p:nvSpPr>
          <p:cNvPr id="75779" name="Inhaltsplatzhalter 2"/>
          <p:cNvSpPr>
            <a:spLocks noGrp="1"/>
          </p:cNvSpPr>
          <p:nvPr>
            <p:ph idx="1"/>
          </p:nvPr>
        </p:nvSpPr>
        <p:spPr/>
        <p:txBody>
          <a:bodyPr/>
          <a:lstStyle/>
          <a:p>
            <a:r>
              <a:rPr lang="en-US" dirty="0" smtClean="0"/>
              <a:t>2014 Farm Bill was a Major Milestone for the U.S. </a:t>
            </a:r>
            <a:r>
              <a:rPr lang="en-US" dirty="0"/>
              <a:t>O</a:t>
            </a:r>
            <a:r>
              <a:rPr lang="en-US" dirty="0" smtClean="0"/>
              <a:t>rganic Sector    </a:t>
            </a:r>
            <a:br>
              <a:rPr lang="en-US" dirty="0" smtClean="0"/>
            </a:br>
            <a:r>
              <a:rPr lang="en-US" dirty="0" smtClean="0"/>
              <a:t>Barbara Fitch Haumann </a:t>
            </a:r>
          </a:p>
          <a:p>
            <a:r>
              <a:rPr lang="en-US" dirty="0" smtClean="0"/>
              <a:t>Canada    </a:t>
            </a:r>
            <a:br>
              <a:rPr lang="en-US" dirty="0" smtClean="0"/>
            </a:br>
            <a:r>
              <a:rPr lang="en-US" dirty="0" smtClean="0"/>
              <a:t>Matthew Holmes and Marie-Eve Levert </a:t>
            </a:r>
          </a:p>
        </p:txBody>
      </p:sp>
      <p:sp>
        <p:nvSpPr>
          <p:cNvPr id="4" name="Foliennummernplatzhalter 3"/>
          <p:cNvSpPr>
            <a:spLocks noGrp="1"/>
          </p:cNvSpPr>
          <p:nvPr>
            <p:ph type="sldNum" sz="quarter" idx="10"/>
          </p:nvPr>
        </p:nvSpPr>
        <p:spPr/>
        <p:txBody>
          <a:bodyPr/>
          <a:lstStyle/>
          <a:p>
            <a:fld id="{E807130A-017D-4A97-80D7-1690E5258BC9}" type="slidenum">
              <a:rPr lang="de-DE" smtClean="0"/>
              <a:pPr/>
              <a:t>58</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7468914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07504" y="228600"/>
            <a:ext cx="8856985" cy="717550"/>
          </a:xfrm>
        </p:spPr>
        <p:txBody>
          <a:bodyPr/>
          <a:lstStyle/>
          <a:p>
            <a:r>
              <a:rPr lang="de-CH" dirty="0" smtClean="0"/>
              <a:t>Oceania: Organic agricultural land by country 2013</a:t>
            </a:r>
          </a:p>
        </p:txBody>
      </p:sp>
      <p:pic>
        <p:nvPicPr>
          <p:cNvPr id="76804" name="5 Marcador de contenido"/>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43608" y="1206632"/>
            <a:ext cx="7127309" cy="4705349"/>
          </a:xfrm>
        </p:spPr>
      </p:pic>
      <p:sp>
        <p:nvSpPr>
          <p:cNvPr id="5" name="Foliennummernplatzhalter 3"/>
          <p:cNvSpPr>
            <a:spLocks noGrp="1"/>
          </p:cNvSpPr>
          <p:nvPr>
            <p:ph type="sldNum" sz="quarter" idx="10"/>
          </p:nvPr>
        </p:nvSpPr>
        <p:spPr/>
        <p:txBody>
          <a:bodyPr/>
          <a:lstStyle/>
          <a:p>
            <a:fld id="{E807130A-017D-4A97-80D7-1690E5258BC9}" type="slidenum">
              <a:rPr lang="de-DE" smtClean="0"/>
              <a:pPr/>
              <a:t>59</a:t>
            </a:fld>
            <a:endParaRPr lang="de-DE" dirty="0"/>
          </a:p>
        </p:txBody>
      </p:sp>
      <p:sp>
        <p:nvSpPr>
          <p:cNvPr id="76803" name="Text Box 4"/>
          <p:cNvSpPr txBox="1">
            <a:spLocks noChangeArrowheads="1"/>
          </p:cNvSpPr>
          <p:nvPr/>
        </p:nvSpPr>
        <p:spPr bwMode="auto">
          <a:xfrm>
            <a:off x="3203848" y="6432558"/>
            <a:ext cx="5327650" cy="277813"/>
          </a:xfrm>
          <a:prstGeom prst="rect">
            <a:avLst/>
          </a:prstGeom>
          <a:noFill/>
          <a:ln w="9525">
            <a:noFill/>
            <a:miter lim="800000"/>
            <a:headEnd/>
            <a:tailEnd/>
          </a:ln>
        </p:spPr>
        <p:txBody>
          <a:bodyPr>
            <a:spAutoFit/>
          </a:bodyPr>
          <a:lstStyle/>
          <a:p>
            <a:pPr eaLnBrk="0" hangingPunct="0">
              <a:spcBef>
                <a:spcPct val="50000"/>
              </a:spcBef>
            </a:pPr>
            <a:r>
              <a:rPr lang="en-US" sz="1200" b="0" dirty="0" smtClean="0">
                <a:ea typeface="MS PGothic" pitchFamily="34" charset="-128"/>
              </a:rPr>
              <a:t>FiBL-IFOAM </a:t>
            </a:r>
            <a:r>
              <a:rPr lang="en-US" sz="1200" b="0" dirty="0">
                <a:ea typeface="MS PGothic" pitchFamily="34" charset="-128"/>
              </a:rPr>
              <a:t>Survey </a:t>
            </a:r>
            <a:r>
              <a:rPr lang="en-US" sz="1200" b="0" dirty="0" smtClean="0">
                <a:ea typeface="MS PGothic" pitchFamily="34" charset="-128"/>
              </a:rPr>
              <a:t>2015</a:t>
            </a:r>
            <a:endParaRPr lang="de-CH" sz="1200" b="0" dirty="0">
              <a:ea typeface="MS PGothic" pitchFamily="34" charset="-128"/>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464102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4"/>
          <p:cNvSpPr>
            <a:spLocks noGrp="1"/>
          </p:cNvSpPr>
          <p:nvPr>
            <p:ph type="title"/>
          </p:nvPr>
        </p:nvSpPr>
        <p:spPr/>
        <p:txBody>
          <a:bodyPr/>
          <a:lstStyle/>
          <a:p>
            <a:pPr eaLnBrk="1" hangingPunct="1"/>
            <a:r>
              <a:rPr lang="de-CH" altLang="de-DE" smtClean="0">
                <a:ea typeface="ＭＳ Ｐゴシック" pitchFamily="34" charset="-128"/>
              </a:rPr>
              <a:t>About this presentation</a:t>
            </a:r>
          </a:p>
        </p:txBody>
      </p:sp>
      <p:sp>
        <p:nvSpPr>
          <p:cNvPr id="11267" name="Inhaltsplatzhalter 5"/>
          <p:cNvSpPr>
            <a:spLocks noGrp="1"/>
          </p:cNvSpPr>
          <p:nvPr>
            <p:ph idx="1"/>
          </p:nvPr>
        </p:nvSpPr>
        <p:spPr>
          <a:xfrm>
            <a:off x="541338" y="1268760"/>
            <a:ext cx="8251825" cy="4705350"/>
          </a:xfrm>
        </p:spPr>
        <p:txBody>
          <a:bodyPr>
            <a:normAutofit/>
          </a:bodyPr>
          <a:lstStyle/>
          <a:p>
            <a:pPr eaLnBrk="1" hangingPunct="1">
              <a:defRPr/>
            </a:pPr>
            <a:r>
              <a:rPr lang="de-CH" dirty="0" smtClean="0"/>
              <a:t>There are 3 presentations summarizing the key results of the FiBL-IFOAM survey on organic agriculture worldwide 2015 (data 2013).  Apart </a:t>
            </a:r>
            <a:r>
              <a:rPr lang="de-CH" dirty="0" err="1" smtClean="0"/>
              <a:t>from</a:t>
            </a:r>
            <a:r>
              <a:rPr lang="de-CH" dirty="0" smtClean="0"/>
              <a:t> </a:t>
            </a:r>
            <a:r>
              <a:rPr lang="de-CH" dirty="0" err="1" smtClean="0"/>
              <a:t>the</a:t>
            </a:r>
            <a:r>
              <a:rPr lang="de-CH" dirty="0" smtClean="0"/>
              <a:t> global </a:t>
            </a:r>
            <a:r>
              <a:rPr lang="de-CH" dirty="0" err="1" smtClean="0"/>
              <a:t>data</a:t>
            </a:r>
            <a:r>
              <a:rPr lang="de-CH" dirty="0" smtClean="0"/>
              <a:t>, </a:t>
            </a:r>
            <a:r>
              <a:rPr lang="de-CH" dirty="0" err="1" smtClean="0"/>
              <a:t>key</a:t>
            </a:r>
            <a:r>
              <a:rPr lang="de-CH" dirty="0" smtClean="0"/>
              <a:t> </a:t>
            </a:r>
            <a:r>
              <a:rPr lang="de-CH" dirty="0" err="1" smtClean="0"/>
              <a:t>results</a:t>
            </a:r>
            <a:r>
              <a:rPr lang="de-CH" dirty="0" smtClean="0"/>
              <a:t> on </a:t>
            </a:r>
            <a:r>
              <a:rPr lang="de-CH" dirty="0" err="1" smtClean="0"/>
              <a:t>crop</a:t>
            </a:r>
            <a:r>
              <a:rPr lang="de-CH" dirty="0" smtClean="0"/>
              <a:t> and on regional </a:t>
            </a:r>
            <a:r>
              <a:rPr lang="de-CH" dirty="0" err="1" smtClean="0"/>
              <a:t>data</a:t>
            </a:r>
            <a:r>
              <a:rPr lang="de-CH" dirty="0" smtClean="0"/>
              <a:t> </a:t>
            </a:r>
            <a:r>
              <a:rPr lang="de-CH" dirty="0" err="1" smtClean="0"/>
              <a:t>are</a:t>
            </a:r>
            <a:r>
              <a:rPr lang="de-CH" dirty="0" smtClean="0"/>
              <a:t> </a:t>
            </a:r>
            <a:r>
              <a:rPr lang="de-CH" dirty="0" err="1" smtClean="0"/>
              <a:t>presented</a:t>
            </a:r>
            <a:r>
              <a:rPr lang="de-CH" dirty="0" smtClean="0"/>
              <a:t>.</a:t>
            </a:r>
          </a:p>
          <a:p>
            <a:pPr eaLnBrk="1" hangingPunct="1">
              <a:defRPr/>
            </a:pPr>
            <a:r>
              <a:rPr lang="de-CH" dirty="0" smtClean="0"/>
              <a:t>More information is available at www.organic-world.net </a:t>
            </a:r>
          </a:p>
          <a:p>
            <a:pPr>
              <a:defRPr/>
            </a:pPr>
            <a:r>
              <a:rPr lang="de-CH" dirty="0" smtClean="0"/>
              <a:t>The following three presentations are available at </a:t>
            </a:r>
            <a:r>
              <a:rPr lang="de-CH" sz="2200" dirty="0">
                <a:hlinkClick r:id="rId3"/>
              </a:rPr>
              <a:t>http://</a:t>
            </a:r>
            <a:r>
              <a:rPr lang="de-CH" sz="2200" dirty="0" smtClean="0">
                <a:hlinkClick r:id="rId3"/>
              </a:rPr>
              <a:t>www.organic-world.net/yearbook/yearbook2015/slide-presentations.html</a:t>
            </a:r>
            <a:r>
              <a:rPr lang="de-CH" sz="2200" dirty="0" smtClean="0"/>
              <a:t> </a:t>
            </a:r>
            <a:r>
              <a:rPr lang="de-CH" dirty="0" smtClean="0"/>
              <a:t>:</a:t>
            </a:r>
          </a:p>
          <a:p>
            <a:pPr lvl="1" eaLnBrk="1" hangingPunct="1">
              <a:defRPr/>
            </a:pPr>
            <a:r>
              <a:rPr lang="en-US" dirty="0"/>
              <a:t>Part 1: Global data </a:t>
            </a:r>
            <a:r>
              <a:rPr lang="en-US" dirty="0" smtClean="0"/>
              <a:t>2013 and </a:t>
            </a:r>
            <a:r>
              <a:rPr lang="en-US" dirty="0"/>
              <a:t>survey background </a:t>
            </a:r>
            <a:endParaRPr lang="en-US" dirty="0" smtClean="0"/>
          </a:p>
          <a:p>
            <a:pPr lvl="1" eaLnBrk="1" hangingPunct="1">
              <a:defRPr/>
            </a:pPr>
            <a:r>
              <a:rPr lang="de-CH" dirty="0" smtClean="0"/>
              <a:t>Part 2: Land use and key crops in organic agriculture 2013</a:t>
            </a:r>
          </a:p>
          <a:p>
            <a:pPr lvl="1" eaLnBrk="1" hangingPunct="1">
              <a:defRPr/>
            </a:pPr>
            <a:r>
              <a:rPr lang="de-CH" dirty="0" smtClean="0"/>
              <a:t>Part 3: Organic agriculture in the regions 2013</a:t>
            </a:r>
          </a:p>
        </p:txBody>
      </p:sp>
      <p:sp>
        <p:nvSpPr>
          <p:cNvPr id="10244"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0BD4643E-9B5B-41D3-8F97-536BE04AC335}" type="slidenum">
              <a:rPr lang="de-DE" sz="1300" b="0" smtClean="0"/>
              <a:pPr eaLnBrk="1" hangingPunct="1">
                <a:defRPr/>
              </a:pPr>
              <a:t>6</a:t>
            </a:fld>
            <a:endParaRPr lang="de-DE" sz="1300" b="0" smtClean="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9528603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el 4"/>
          <p:cNvSpPr>
            <a:spLocks noGrp="1"/>
          </p:cNvSpPr>
          <p:nvPr>
            <p:ph type="title"/>
          </p:nvPr>
        </p:nvSpPr>
        <p:spPr>
          <a:xfrm>
            <a:off x="195263" y="188640"/>
            <a:ext cx="8607425" cy="717550"/>
          </a:xfrm>
        </p:spPr>
        <p:txBody>
          <a:bodyPr/>
          <a:lstStyle/>
          <a:p>
            <a:r>
              <a:rPr lang="de-DE" dirty="0" smtClean="0"/>
              <a:t>Organic agriculture in Oceania: Key figures 2013</a:t>
            </a:r>
          </a:p>
        </p:txBody>
      </p:sp>
      <p:sp>
        <p:nvSpPr>
          <p:cNvPr id="182275" name="Inhaltsplatzhalter 2"/>
          <p:cNvSpPr>
            <a:spLocks noGrp="1"/>
          </p:cNvSpPr>
          <p:nvPr>
            <p:ph idx="1"/>
          </p:nvPr>
        </p:nvSpPr>
        <p:spPr/>
        <p:txBody>
          <a:bodyPr>
            <a:normAutofit fontScale="85000" lnSpcReduction="20000"/>
          </a:bodyPr>
          <a:lstStyle/>
          <a:p>
            <a:r>
              <a:rPr lang="en-US" dirty="0" smtClean="0"/>
              <a:t>This region includes Australia, New Zealand, and the Pacific Islands. </a:t>
            </a:r>
          </a:p>
          <a:p>
            <a:r>
              <a:rPr lang="en-US" dirty="0" smtClean="0"/>
              <a:t>Altogether, there are almost 23‘000 producers, managing 17.3 million hectares. A growth of over 5 million hectares was reported in 2013. </a:t>
            </a:r>
            <a:r>
              <a:rPr lang="en-GB" dirty="0" smtClean="0"/>
              <a:t>This </a:t>
            </a:r>
            <a:r>
              <a:rPr lang="en-GB" dirty="0"/>
              <a:t>increase should be attributed to an update of the Australian area </a:t>
            </a:r>
            <a:r>
              <a:rPr lang="en-GB" dirty="0" smtClean="0"/>
              <a:t>data, where </a:t>
            </a:r>
            <a:r>
              <a:rPr lang="en-GB" dirty="0"/>
              <a:t>five million hectares more were </a:t>
            </a:r>
            <a:r>
              <a:rPr lang="en-GB" dirty="0" smtClean="0"/>
              <a:t>reported, </a:t>
            </a:r>
            <a:r>
              <a:rPr lang="en-GB" dirty="0"/>
              <a:t>due to rangeland areas coming into organic </a:t>
            </a:r>
            <a:r>
              <a:rPr lang="en-GB" dirty="0" smtClean="0"/>
              <a:t>production, after </a:t>
            </a:r>
            <a:r>
              <a:rPr lang="en-GB" dirty="0"/>
              <a:t>some years of no data </a:t>
            </a:r>
            <a:r>
              <a:rPr lang="en-GB" dirty="0" smtClean="0"/>
              <a:t>updates. </a:t>
            </a:r>
          </a:p>
          <a:p>
            <a:r>
              <a:rPr lang="en-US" dirty="0" smtClean="0"/>
              <a:t>This constitutes 4.1 percent of the agricultural land in the area and almost 40 percent of the world’s organic land. </a:t>
            </a:r>
          </a:p>
          <a:p>
            <a:r>
              <a:rPr lang="en-US" dirty="0" smtClean="0"/>
              <a:t>Ninety-nine percent of the organic land in the region is in Australia (17.2 million hectares, 96 percent of which is extensive grazing land), followed by New Zealand (106’753 hectares), and Samoa (33’515 hectares). </a:t>
            </a:r>
          </a:p>
          <a:p>
            <a:r>
              <a:rPr lang="en-US" dirty="0" smtClean="0"/>
              <a:t>The highest shares of all agricultural land are in Samoa (11.8 percent), followed by French Polynesia  (5.5 percent), Australia (4.2 percent) and Vanuatu (2.2 percent). </a:t>
            </a:r>
          </a:p>
          <a:p>
            <a:endParaRPr lang="en-US" dirty="0" smtClean="0"/>
          </a:p>
        </p:txBody>
      </p:sp>
      <p:sp>
        <p:nvSpPr>
          <p:cNvPr id="8" name="Foliennummernplatzhalter 3"/>
          <p:cNvSpPr>
            <a:spLocks noGrp="1"/>
          </p:cNvSpPr>
          <p:nvPr>
            <p:ph type="sldNum" sz="quarter" idx="10"/>
          </p:nvPr>
        </p:nvSpPr>
        <p:spPr/>
        <p:txBody>
          <a:bodyPr/>
          <a:lstStyle/>
          <a:p>
            <a:fld id="{E807130A-017D-4A97-80D7-1690E5258BC9}" type="slidenum">
              <a:rPr lang="de-DE" smtClean="0"/>
              <a:pPr/>
              <a:t>60</a:t>
            </a:fld>
            <a:endParaRPr lang="de-DE" dirty="0"/>
          </a:p>
        </p:txBody>
      </p:sp>
      <p:sp>
        <p:nvSpPr>
          <p:cNvPr id="6" name="Text Box 4"/>
          <p:cNvSpPr txBox="1">
            <a:spLocks noChangeArrowheads="1"/>
          </p:cNvSpPr>
          <p:nvPr/>
        </p:nvSpPr>
        <p:spPr bwMode="auto">
          <a:xfrm>
            <a:off x="3203848" y="6432558"/>
            <a:ext cx="4752528" cy="277813"/>
          </a:xfrm>
          <a:prstGeom prst="rect">
            <a:avLst/>
          </a:prstGeom>
          <a:noFill/>
          <a:ln w="9525">
            <a:noFill/>
            <a:miter lim="800000"/>
            <a:headEnd/>
            <a:tailEnd/>
          </a:ln>
        </p:spPr>
        <p:txBody>
          <a:bodyPr wrap="square">
            <a:spAutoFit/>
          </a:bodyPr>
          <a:lstStyle/>
          <a:p>
            <a:pPr eaLnBrk="0" hangingPunct="0">
              <a:spcBef>
                <a:spcPct val="50000"/>
              </a:spcBef>
            </a:pPr>
            <a:r>
              <a:rPr lang="en-US" sz="1200" b="0" dirty="0" smtClean="0">
                <a:ea typeface="MS PGothic" pitchFamily="34" charset="-128"/>
              </a:rPr>
              <a:t>FiBL-IFOAM </a:t>
            </a:r>
            <a:r>
              <a:rPr lang="en-US" sz="1200" b="0" dirty="0">
                <a:ea typeface="MS PGothic" pitchFamily="34" charset="-128"/>
              </a:rPr>
              <a:t>Survey </a:t>
            </a:r>
            <a:r>
              <a:rPr lang="en-US" sz="1200" b="0" dirty="0" smtClean="0">
                <a:ea typeface="MS PGothic" pitchFamily="34" charset="-128"/>
              </a:rPr>
              <a:t>2015</a:t>
            </a:r>
            <a:endParaRPr lang="de-CH" sz="1200" b="0" dirty="0">
              <a:ea typeface="MS PGothic" pitchFamily="34" charset="-12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5164209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6"/>
          <p:cNvSpPr>
            <a:spLocks noGrp="1" noChangeArrowheads="1"/>
          </p:cNvSpPr>
          <p:nvPr>
            <p:ph type="title"/>
          </p:nvPr>
        </p:nvSpPr>
        <p:spPr/>
        <p:txBody>
          <a:bodyPr/>
          <a:lstStyle/>
          <a:p>
            <a:r>
              <a:rPr lang="de-CH" dirty="0" smtClean="0"/>
              <a:t>Oceania: Organic agricultural land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61</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953126100"/>
              </p:ext>
            </p:extLst>
          </p:nvPr>
        </p:nvGraphicFramePr>
        <p:xfrm>
          <a:off x="339131" y="946150"/>
          <a:ext cx="8424936" cy="562428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397285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8"/>
          <p:cNvSpPr>
            <a:spLocks noGrp="1" noChangeArrowheads="1"/>
          </p:cNvSpPr>
          <p:nvPr>
            <p:ph type="title"/>
          </p:nvPr>
        </p:nvSpPr>
        <p:spPr>
          <a:xfrm>
            <a:off x="296863" y="188640"/>
            <a:ext cx="8251825" cy="717550"/>
          </a:xfrm>
        </p:spPr>
        <p:txBody>
          <a:bodyPr/>
          <a:lstStyle/>
          <a:p>
            <a:r>
              <a:rPr lang="de-CH" dirty="0" smtClean="0"/>
              <a:t>Oceania: Development of organic agricultural land 2000-2013 </a:t>
            </a:r>
          </a:p>
        </p:txBody>
      </p:sp>
      <p:sp>
        <p:nvSpPr>
          <p:cNvPr id="6" name="Foliennummernplatzhalter 3"/>
          <p:cNvSpPr>
            <a:spLocks noGrp="1"/>
          </p:cNvSpPr>
          <p:nvPr>
            <p:ph type="sldNum" sz="quarter" idx="10"/>
          </p:nvPr>
        </p:nvSpPr>
        <p:spPr/>
        <p:txBody>
          <a:bodyPr/>
          <a:lstStyle/>
          <a:p>
            <a:fld id="{E807130A-017D-4A97-80D7-1690E5258BC9}" type="slidenum">
              <a:rPr lang="de-DE" smtClean="0"/>
              <a:pPr/>
              <a:t>62</a:t>
            </a:fld>
            <a:endParaRPr lang="de-DE"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1644673274"/>
              </p:ext>
            </p:extLst>
          </p:nvPr>
        </p:nvGraphicFramePr>
        <p:xfrm>
          <a:off x="107504" y="1231752"/>
          <a:ext cx="8892480" cy="52565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14799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
          <p:cNvSpPr>
            <a:spLocks noGrp="1" noChangeArrowheads="1"/>
          </p:cNvSpPr>
          <p:nvPr>
            <p:ph type="title"/>
          </p:nvPr>
        </p:nvSpPr>
        <p:spPr>
          <a:xfrm>
            <a:off x="179512" y="116632"/>
            <a:ext cx="8499921" cy="717550"/>
          </a:xfrm>
        </p:spPr>
        <p:txBody>
          <a:bodyPr/>
          <a:lstStyle/>
          <a:p>
            <a:r>
              <a:rPr lang="de-CH" dirty="0" smtClean="0"/>
              <a:t>Oceania: Shares of organic agricultural land 2013</a:t>
            </a:r>
          </a:p>
        </p:txBody>
      </p:sp>
      <p:sp>
        <p:nvSpPr>
          <p:cNvPr id="7" name="Foliennummernplatzhalter 3"/>
          <p:cNvSpPr>
            <a:spLocks noGrp="1"/>
          </p:cNvSpPr>
          <p:nvPr>
            <p:ph type="sldNum" sz="quarter" idx="10"/>
          </p:nvPr>
        </p:nvSpPr>
        <p:spPr/>
        <p:txBody>
          <a:bodyPr/>
          <a:lstStyle/>
          <a:p>
            <a:fld id="{E807130A-017D-4A97-80D7-1690E5258BC9}" type="slidenum">
              <a:rPr lang="de-DE" smtClean="0"/>
              <a:pPr/>
              <a:t>63</a:t>
            </a:fld>
            <a:endParaRPr lang="de-DE"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4236426913"/>
              </p:ext>
            </p:extLst>
          </p:nvPr>
        </p:nvGraphicFramePr>
        <p:xfrm>
          <a:off x="73496" y="792210"/>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428830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327373" y="188640"/>
            <a:ext cx="8251825" cy="717550"/>
          </a:xfrm>
        </p:spPr>
        <p:txBody>
          <a:bodyPr/>
          <a:lstStyle/>
          <a:p>
            <a:r>
              <a:rPr lang="de-CH" dirty="0" smtClean="0"/>
              <a:t>Oceania: Use of organic agricultural land 2013 (total: 17.3 million hectares)</a:t>
            </a:r>
          </a:p>
        </p:txBody>
      </p:sp>
      <p:graphicFrame>
        <p:nvGraphicFramePr>
          <p:cNvPr id="2" name="Object 48"/>
          <p:cNvGraphicFramePr>
            <a:graphicFrameLocks noGrp="1" noChangeAspect="1"/>
          </p:cNvGraphicFramePr>
          <p:nvPr>
            <p:ph idx="1"/>
            <p:extLst>
              <p:ext uri="{D42A27DB-BD31-4B8C-83A1-F6EECF244321}">
                <p14:modId xmlns:p14="http://schemas.microsoft.com/office/powerpoint/2010/main" val="2624447887"/>
              </p:ext>
            </p:extLst>
          </p:nvPr>
        </p:nvGraphicFramePr>
        <p:xfrm>
          <a:off x="195461" y="1196752"/>
          <a:ext cx="8623176" cy="4917102"/>
        </p:xfrm>
        <a:graphic>
          <a:graphicData uri="http://schemas.openxmlformats.org/drawingml/2006/chart">
            <c:chart xmlns:c="http://schemas.openxmlformats.org/drawingml/2006/chart" xmlns:r="http://schemas.openxmlformats.org/officeDocument/2006/relationships" r:id="rId3"/>
          </a:graphicData>
        </a:graphic>
      </p:graphicFrame>
      <p:sp>
        <p:nvSpPr>
          <p:cNvPr id="5" name="Foliennummernplatzhalter 3"/>
          <p:cNvSpPr>
            <a:spLocks noGrp="1"/>
          </p:cNvSpPr>
          <p:nvPr>
            <p:ph type="sldNum" sz="quarter" idx="10"/>
          </p:nvPr>
        </p:nvSpPr>
        <p:spPr/>
        <p:txBody>
          <a:bodyPr/>
          <a:lstStyle/>
          <a:p>
            <a:fld id="{E807130A-017D-4A97-80D7-1690E5258BC9}" type="slidenum">
              <a:rPr lang="de-DE" smtClean="0"/>
              <a:pPr/>
              <a:t>64</a:t>
            </a:fld>
            <a:endParaRPr lang="de-DE"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24992750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el 1"/>
          <p:cNvSpPr>
            <a:spLocks noGrp="1"/>
          </p:cNvSpPr>
          <p:nvPr>
            <p:ph type="title"/>
          </p:nvPr>
        </p:nvSpPr>
        <p:spPr/>
        <p:txBody>
          <a:bodyPr/>
          <a:lstStyle/>
          <a:p>
            <a:r>
              <a:rPr lang="de-CH" dirty="0" smtClean="0"/>
              <a:t>Articles about Oceania in the 2015 Edition of "The World of Organic Agriculture"</a:t>
            </a:r>
          </a:p>
        </p:txBody>
      </p:sp>
      <p:sp>
        <p:nvSpPr>
          <p:cNvPr id="81923" name="Inhaltsplatzhalter 2"/>
          <p:cNvSpPr>
            <a:spLocks noGrp="1"/>
          </p:cNvSpPr>
          <p:nvPr>
            <p:ph idx="1"/>
          </p:nvPr>
        </p:nvSpPr>
        <p:spPr/>
        <p:txBody>
          <a:bodyPr/>
          <a:lstStyle/>
          <a:p>
            <a:r>
              <a:rPr lang="de-CH" dirty="0" smtClean="0"/>
              <a:t>Organic at all-time high in Australia    </a:t>
            </a:r>
            <a:br>
              <a:rPr lang="de-CH" dirty="0" smtClean="0"/>
            </a:br>
            <a:r>
              <a:rPr lang="de-CH" dirty="0" smtClean="0"/>
              <a:t>Australian Organic</a:t>
            </a:r>
          </a:p>
          <a:p>
            <a:r>
              <a:rPr lang="de-CH" dirty="0" smtClean="0"/>
              <a:t>The Pacific Islands    </a:t>
            </a:r>
            <a:br>
              <a:rPr lang="de-CH" dirty="0" smtClean="0"/>
            </a:br>
            <a:r>
              <a:rPr lang="de-CH" dirty="0" smtClean="0"/>
              <a:t>Karen Mapusua </a:t>
            </a:r>
          </a:p>
        </p:txBody>
      </p:sp>
      <p:sp>
        <p:nvSpPr>
          <p:cNvPr id="4" name="Foliennummernplatzhalter 3"/>
          <p:cNvSpPr>
            <a:spLocks noGrp="1"/>
          </p:cNvSpPr>
          <p:nvPr>
            <p:ph type="sldNum" sz="quarter" idx="10"/>
          </p:nvPr>
        </p:nvSpPr>
        <p:spPr/>
        <p:txBody>
          <a:bodyPr/>
          <a:lstStyle/>
          <a:p>
            <a:fld id="{E807130A-017D-4A97-80D7-1690E5258BC9}" type="slidenum">
              <a:rPr lang="de-DE" smtClean="0"/>
              <a:pPr/>
              <a:t>65</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14953020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References and data sources</a:t>
            </a:r>
            <a:endParaRPr lang="de-CH" dirty="0"/>
          </a:p>
        </p:txBody>
      </p:sp>
      <p:sp>
        <p:nvSpPr>
          <p:cNvPr id="3" name="Inhaltsplatzhalter 2"/>
          <p:cNvSpPr>
            <a:spLocks noGrp="1"/>
          </p:cNvSpPr>
          <p:nvPr>
            <p:ph idx="1"/>
          </p:nvPr>
        </p:nvSpPr>
        <p:spPr/>
        <p:txBody>
          <a:bodyPr>
            <a:normAutofit fontScale="70000" lnSpcReduction="20000"/>
          </a:bodyPr>
          <a:lstStyle/>
          <a:p>
            <a:r>
              <a:rPr lang="de-CH" dirty="0" smtClean="0"/>
              <a:t>FiBL* and IFOAM** (2015): Data on organic agriculture world-wide. In: </a:t>
            </a:r>
            <a:r>
              <a:rPr lang="en-US" dirty="0" smtClean="0"/>
              <a:t>FiBL&amp; IFOAM (2015): The World of Organic Agriculture. Statistics and Emerging Trends. Frick and Bonn</a:t>
            </a:r>
            <a:endParaRPr lang="de-CH" dirty="0" smtClean="0"/>
          </a:p>
          <a:p>
            <a:r>
              <a:rPr lang="de-CH" dirty="0" smtClean="0"/>
              <a:t>FiBL*, AMI*** </a:t>
            </a:r>
            <a:r>
              <a:rPr lang="de-CH" dirty="0" err="1" smtClean="0"/>
              <a:t>and</a:t>
            </a:r>
            <a:r>
              <a:rPr lang="de-CH" dirty="0" smtClean="0"/>
              <a:t> IFOAM**: Organic </a:t>
            </a:r>
            <a:r>
              <a:rPr lang="de-CH" dirty="0" err="1" smtClean="0"/>
              <a:t>market</a:t>
            </a:r>
            <a:r>
              <a:rPr lang="de-CH" dirty="0" smtClean="0"/>
              <a:t> </a:t>
            </a:r>
            <a:r>
              <a:rPr lang="de-CH" dirty="0" err="1" smtClean="0"/>
              <a:t>data</a:t>
            </a:r>
            <a:r>
              <a:rPr lang="de-CH" dirty="0" smtClean="0"/>
              <a:t>. </a:t>
            </a:r>
            <a:r>
              <a:rPr lang="en-US" dirty="0" smtClean="0"/>
              <a:t>In: FiBL&amp; IFOAM (2015): The World of Organic Agriculture. Statistics and Emerging Trends. Frick and Bonn</a:t>
            </a:r>
            <a:endParaRPr lang="de-CH" dirty="0" smtClean="0"/>
          </a:p>
          <a:p>
            <a:r>
              <a:rPr lang="de-CH" dirty="0" smtClean="0"/>
              <a:t>Willer, Helga and Julia Lernoud (2015): </a:t>
            </a:r>
            <a:r>
              <a:rPr lang="en-US" dirty="0" smtClean="0"/>
              <a:t>Current Statistics on Organic Agriculture Worldwide: Organic Area, Producers, Markets and Selected Crops. In: FiBL&amp; IFOAM (2015): The World of Organic Agriculture. Statistics and Emerging Trends 2015. Frick and Bonn. </a:t>
            </a:r>
            <a:endParaRPr lang="de-CH" dirty="0" smtClean="0"/>
          </a:p>
          <a:p>
            <a:r>
              <a:rPr lang="en-US" dirty="0" smtClean="0"/>
              <a:t>For detailed data sources by country please check </a:t>
            </a:r>
            <a:r>
              <a:rPr lang="en-US" dirty="0">
                <a:hlinkClick r:id="rId2"/>
              </a:rPr>
              <a:t>http://</a:t>
            </a:r>
            <a:r>
              <a:rPr lang="en-US" dirty="0" smtClean="0">
                <a:hlinkClick r:id="rId2"/>
              </a:rPr>
              <a:t>www.organic-world.net/statistics/statistics-data-sources.html?L=2</a:t>
            </a:r>
            <a:r>
              <a:rPr lang="en-US" dirty="0" smtClean="0"/>
              <a:t> </a:t>
            </a:r>
          </a:p>
          <a:p>
            <a:r>
              <a:rPr lang="en-US" dirty="0" smtClean="0"/>
              <a:t>*FiBL= Research Institute of Organic Agriculture, Switzerland; </a:t>
            </a:r>
            <a:br>
              <a:rPr lang="en-US" dirty="0" smtClean="0"/>
            </a:br>
            <a:r>
              <a:rPr lang="en-US" dirty="0" smtClean="0"/>
              <a:t>**IFOAM = International Federation of Organic Agriculture Movements, Germany; ***AMI = Agricultural Information Company, Germany</a:t>
            </a:r>
          </a:p>
          <a:p>
            <a:r>
              <a:rPr lang="de-CH" dirty="0" smtClean="0"/>
              <a:t>More information at </a:t>
            </a:r>
            <a:r>
              <a:rPr lang="de-CH" dirty="0"/>
              <a:t>http://www.organic-world.net/yearbook/yearbook2015.html</a:t>
            </a:r>
            <a:endParaRPr lang="en-US" dirty="0"/>
          </a:p>
        </p:txBody>
      </p:sp>
      <p:sp>
        <p:nvSpPr>
          <p:cNvPr id="4" name="Foliennummernplatzhalter 3"/>
          <p:cNvSpPr>
            <a:spLocks noGrp="1"/>
          </p:cNvSpPr>
          <p:nvPr>
            <p:ph type="sldNum" sz="quarter" idx="10"/>
          </p:nvPr>
        </p:nvSpPr>
        <p:spPr/>
        <p:txBody>
          <a:bodyPr/>
          <a:lstStyle/>
          <a:p>
            <a:fld id="{E807130A-017D-4A97-80D7-1690E5258BC9}" type="slidenum">
              <a:rPr lang="de-DE" smtClean="0"/>
              <a:pPr/>
              <a:t>66</a:t>
            </a:fld>
            <a:endParaRPr lang="de-DE"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75732506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p:cNvSpPr>
            <a:spLocks noGrp="1"/>
          </p:cNvSpPr>
          <p:nvPr>
            <p:ph type="title"/>
          </p:nvPr>
        </p:nvSpPr>
        <p:spPr/>
        <p:txBody>
          <a:bodyPr/>
          <a:lstStyle/>
          <a:p>
            <a:r>
              <a:rPr lang="de-CH" altLang="de-DE" smtClean="0"/>
              <a:t>More information </a:t>
            </a:r>
            <a:endParaRPr lang="de-CH" altLang="de-DE" dirty="0" smtClean="0"/>
          </a:p>
        </p:txBody>
      </p:sp>
      <p:sp>
        <p:nvSpPr>
          <p:cNvPr id="3" name="Inhaltsplatzhalter 2"/>
          <p:cNvSpPr>
            <a:spLocks noGrp="1"/>
          </p:cNvSpPr>
          <p:nvPr>
            <p:ph idx="1"/>
          </p:nvPr>
        </p:nvSpPr>
        <p:spPr/>
        <p:txBody>
          <a:bodyPr/>
          <a:lstStyle/>
          <a:p>
            <a:r>
              <a:rPr lang="de-CH" dirty="0" smtClean="0"/>
              <a:t>More information (PDF, data sources, graphs) at </a:t>
            </a:r>
            <a:r>
              <a:rPr lang="de-CH" sz="2200" dirty="0">
                <a:hlinkClick r:id="rId2"/>
              </a:rPr>
              <a:t>http://</a:t>
            </a:r>
            <a:r>
              <a:rPr lang="de-CH" sz="2200" dirty="0" smtClean="0">
                <a:hlinkClick r:id="rId2"/>
              </a:rPr>
              <a:t>www.organic-world.net/yearbook/yearbook2015.html</a:t>
            </a:r>
            <a:r>
              <a:rPr lang="de-CH" sz="2200" dirty="0" smtClean="0"/>
              <a:t> </a:t>
            </a:r>
          </a:p>
          <a:p>
            <a:r>
              <a:rPr lang="de-CH" dirty="0" smtClean="0"/>
              <a:t>Contact</a:t>
            </a:r>
            <a:br>
              <a:rPr lang="de-CH" dirty="0" smtClean="0"/>
            </a:br>
            <a:r>
              <a:rPr lang="de-CH" dirty="0" smtClean="0"/>
              <a:t>Helga Willer</a:t>
            </a:r>
            <a:br>
              <a:rPr lang="de-CH" dirty="0" smtClean="0"/>
            </a:br>
            <a:r>
              <a:rPr lang="de-CH" dirty="0" smtClean="0"/>
              <a:t>Research Institute of Organic Agriculture (FiBL)</a:t>
            </a:r>
            <a:br>
              <a:rPr lang="de-CH" dirty="0" smtClean="0"/>
            </a:br>
            <a:r>
              <a:rPr lang="de-CH" dirty="0" smtClean="0"/>
              <a:t>5070 Frick</a:t>
            </a:r>
            <a:br>
              <a:rPr lang="de-CH" dirty="0" smtClean="0"/>
            </a:br>
            <a:r>
              <a:rPr lang="de-CH" dirty="0" smtClean="0"/>
              <a:t>Switzerland</a:t>
            </a:r>
            <a:br>
              <a:rPr lang="de-CH" dirty="0" smtClean="0"/>
            </a:br>
            <a:r>
              <a:rPr lang="de-CH" dirty="0" smtClean="0"/>
              <a:t>helga.willer@fibl.org</a:t>
            </a:r>
            <a:endParaRPr lang="en-US" dirty="0"/>
          </a:p>
        </p:txBody>
      </p:sp>
      <p:sp>
        <p:nvSpPr>
          <p:cNvPr id="53252" name="Foliennummernplatzhalter 3"/>
          <p:cNvSpPr>
            <a:spLocks noGrp="1"/>
          </p:cNvSpPr>
          <p:nvPr>
            <p:ph type="sldNum" sz="quarter" idx="10"/>
          </p:nvPr>
        </p:nvSpPr>
        <p:spPr>
          <a:xfrm>
            <a:off x="8312348" y="6302510"/>
            <a:ext cx="508000" cy="287337"/>
          </a:xfrm>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D2EA1CE1-19E6-4FE1-AA37-356AFA85D3E0}" type="slidenum">
              <a:rPr lang="de-DE" sz="1300" b="0" smtClean="0"/>
              <a:pPr/>
              <a:t>67</a:t>
            </a:fld>
            <a:endParaRPr lang="de-DE" sz="1300" b="0"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76805275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Disclaimer</a:t>
            </a:r>
            <a:endParaRPr lang="de-CH" dirty="0"/>
          </a:p>
        </p:txBody>
      </p:sp>
      <p:sp>
        <p:nvSpPr>
          <p:cNvPr id="3" name="Inhaltsplatzhalter 2"/>
          <p:cNvSpPr>
            <a:spLocks noGrp="1"/>
          </p:cNvSpPr>
          <p:nvPr>
            <p:ph idx="1"/>
          </p:nvPr>
        </p:nvSpPr>
        <p:spPr/>
        <p:txBody>
          <a:bodyPr>
            <a:normAutofit fontScale="70000" lnSpcReduction="20000"/>
          </a:bodyPr>
          <a:lstStyle/>
          <a:p>
            <a:r>
              <a:rPr lang="en-GB" dirty="0" smtClean="0"/>
              <a:t>All of the results contained in this slide show have been compiled by the Research Institute of Organic Agriculture (FiBL) and the International Federation of Organic Agriculture Movements (IFOAM). However, the possibility of mistakes cannot be ruled out entirely. Therefore, they are not subject to any obligation and make no guarantees whatsoever regarding any of the statements or results in this work; neither do they accept responsibility or liability for any possible mistakes, nor for any consequences of actions taken by readers based on statements or advice contained therein.</a:t>
            </a:r>
            <a:endParaRPr lang="de-CH" dirty="0" smtClean="0"/>
          </a:p>
          <a:p>
            <a:r>
              <a:rPr lang="en-GB" dirty="0" smtClean="0"/>
              <a:t>This document has been produced with the support of the Swiss State Secretariat for Economic Affairs (SECO), the International Trade Centre (ITC) and NürnbergMesse. The views expressed herein can in no way be taken to reflect the official opinions of SECO, ITC or NürnbergMesse. </a:t>
            </a:r>
            <a:endParaRPr lang="de-CH" dirty="0" smtClean="0"/>
          </a:p>
          <a:p>
            <a:r>
              <a:rPr lang="en-GB" dirty="0" smtClean="0"/>
              <a:t>Some work for this publication was undertaken as part of the research project titled "Data network for better European organic market information" (OrganicDataNetwork). This project has received funding from the European Union’s Seventh Framework Programme for research, technological development and demonstration under grant agreement no 289376. The opinions expressed in this contribution are those of the authors and do not necessarily represent the views of the European Commission.</a:t>
            </a:r>
            <a:endParaRPr lang="de-CH" dirty="0"/>
          </a:p>
        </p:txBody>
      </p:sp>
      <p:sp>
        <p:nvSpPr>
          <p:cNvPr id="4" name="Foliennummernplatzhalter 3"/>
          <p:cNvSpPr>
            <a:spLocks noGrp="1"/>
          </p:cNvSpPr>
          <p:nvPr>
            <p:ph type="sldNum" sz="quarter" idx="10"/>
          </p:nvPr>
        </p:nvSpPr>
        <p:spPr/>
        <p:txBody>
          <a:bodyPr/>
          <a:lstStyle/>
          <a:p>
            <a:fld id="{DBC8FA60-E7A4-4A3C-A274-EE460834FBED}" type="slidenum">
              <a:rPr lang="de-DE" smtClean="0"/>
              <a:pPr/>
              <a:t>68</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184074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pPr eaLnBrk="1" hangingPunct="1"/>
            <a:r>
              <a:rPr lang="de-CH" altLang="de-DE" dirty="0" smtClean="0">
                <a:ea typeface="ＭＳ Ｐゴシック" pitchFamily="34" charset="-128"/>
              </a:rPr>
              <a:t>The 16th Survey on organic agriculture world-wide</a:t>
            </a:r>
          </a:p>
        </p:txBody>
      </p:sp>
      <p:sp>
        <p:nvSpPr>
          <p:cNvPr id="3" name="Inhaltsplatzhalter 2"/>
          <p:cNvSpPr>
            <a:spLocks noGrp="1"/>
          </p:cNvSpPr>
          <p:nvPr>
            <p:ph idx="1"/>
          </p:nvPr>
        </p:nvSpPr>
        <p:spPr>
          <a:xfrm>
            <a:off x="541338" y="1485900"/>
            <a:ext cx="8251825" cy="4705350"/>
          </a:xfrm>
        </p:spPr>
        <p:txBody>
          <a:bodyPr>
            <a:normAutofit fontScale="70000" lnSpcReduction="20000"/>
          </a:bodyPr>
          <a:lstStyle/>
          <a:p>
            <a:pPr eaLnBrk="1" hangingPunct="1">
              <a:defRPr/>
            </a:pPr>
            <a:r>
              <a:rPr lang="en-GB" dirty="0" smtClean="0"/>
              <a:t>The 16th survey on organic agriculture worldwide was carried out by the Research Institute of Organic Agriculture FiBL in cooperation with the International Federation of Organic Agriculture Movements (IFOAM – Organics International) and further partners.</a:t>
            </a:r>
          </a:p>
          <a:p>
            <a:pPr eaLnBrk="1" hangingPunct="1">
              <a:defRPr/>
            </a:pPr>
            <a:r>
              <a:rPr lang="en-GB" dirty="0" smtClean="0"/>
              <a:t>The survey was carried out between July 2014 and February 2015.</a:t>
            </a:r>
          </a:p>
          <a:p>
            <a:pPr eaLnBrk="1" hangingPunct="1">
              <a:defRPr/>
            </a:pPr>
            <a:r>
              <a:rPr lang="en-GB" dirty="0" smtClean="0"/>
              <a:t>Data were received from 170 countries.</a:t>
            </a:r>
          </a:p>
          <a:p>
            <a:pPr eaLnBrk="1" hangingPunct="1">
              <a:defRPr/>
            </a:pPr>
            <a:r>
              <a:rPr lang="en-GB" dirty="0" smtClean="0"/>
              <a:t>New countries included: Andorra, Bahamas, Iraq, Mayotte.</a:t>
            </a:r>
          </a:p>
          <a:p>
            <a:pPr eaLnBrk="1" hangingPunct="1">
              <a:defRPr/>
            </a:pPr>
            <a:r>
              <a:rPr lang="en-GB" dirty="0" smtClean="0"/>
              <a:t>Updated data on area and producers were available for 129 countries. </a:t>
            </a:r>
          </a:p>
          <a:p>
            <a:pPr eaLnBrk="1" hangingPunct="1">
              <a:defRPr/>
            </a:pPr>
            <a:r>
              <a:rPr lang="en-GB" dirty="0" smtClean="0"/>
              <a:t>Data were provided by almost 200 country experts (representatives from NGOs, certification bodies, governments, researchers).</a:t>
            </a:r>
          </a:p>
          <a:p>
            <a:pPr eaLnBrk="1" hangingPunct="1">
              <a:defRPr/>
            </a:pPr>
            <a:r>
              <a:rPr lang="en-GB" dirty="0" smtClean="0"/>
              <a:t>The following data were collected: Area data (including land use and crop details); Producers, other operator types; Domestic market values; Export and imports data; Livestock data (animal heads and production tones);</a:t>
            </a:r>
          </a:p>
          <a:p>
            <a:pPr eaLnBrk="1" hangingPunct="1">
              <a:defRPr/>
            </a:pPr>
            <a:r>
              <a:rPr lang="en-GB" dirty="0" smtClean="0"/>
              <a:t>The results are published in the yearbook “The World of Organic Agriculture 2015” and at www.organic-world.net.</a:t>
            </a:r>
          </a:p>
          <a:p>
            <a:pPr eaLnBrk="1" hangingPunct="1">
              <a:defRPr/>
            </a:pPr>
            <a:endParaRPr lang="de-CH" dirty="0"/>
          </a:p>
        </p:txBody>
      </p:sp>
      <p:sp>
        <p:nvSpPr>
          <p:cNvPr id="11268" name="Rectangle 15"/>
          <p:cNvSpPr>
            <a:spLocks noGrp="1" noChangeArrowheads="1"/>
          </p:cNvSpPr>
          <p:nvPr>
            <p:ph type="sldNum" sz="quarter" idx="10"/>
          </p:nvPr>
        </p:nvSpPr>
        <p:spPr>
          <a:xfrm>
            <a:off x="8188325" y="64055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E63B8350-00D0-4A9A-AB76-4547E0298A15}" type="slidenum">
              <a:rPr lang="de-DE" sz="1300" b="0" smtClean="0"/>
              <a:pPr eaLnBrk="1" hangingPunct="1">
                <a:defRPr/>
              </a:pPr>
              <a:t>7</a:t>
            </a:fld>
            <a:endParaRPr lang="de-DE" sz="1300" b="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026288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536575" y="228600"/>
            <a:ext cx="8427913" cy="717550"/>
          </a:xfrm>
        </p:spPr>
        <p:txBody>
          <a:bodyPr/>
          <a:lstStyle/>
          <a:p>
            <a:r>
              <a:rPr lang="de-CH" dirty="0" smtClean="0"/>
              <a:t>Africa: Organic agricultural land by country 2013</a:t>
            </a:r>
          </a:p>
        </p:txBody>
      </p:sp>
      <p:sp>
        <p:nvSpPr>
          <p:cNvPr id="5" name="Foliennummernplatzhalter 3"/>
          <p:cNvSpPr>
            <a:spLocks noGrp="1"/>
          </p:cNvSpPr>
          <p:nvPr>
            <p:ph type="sldNum" sz="quarter" idx="10"/>
          </p:nvPr>
        </p:nvSpPr>
        <p:spPr/>
        <p:txBody>
          <a:bodyPr/>
          <a:lstStyle/>
          <a:p>
            <a:fld id="{E807130A-017D-4A97-80D7-1690E5258BC9}" type="slidenum">
              <a:rPr lang="de-DE" smtClean="0"/>
              <a:pPr/>
              <a:t>8</a:t>
            </a:fld>
            <a:endParaRPr lang="de-DE" dirty="0"/>
          </a:p>
        </p:txBody>
      </p:sp>
      <p:sp>
        <p:nvSpPr>
          <p:cNvPr id="46083" name="Text Box 4"/>
          <p:cNvSpPr txBox="1">
            <a:spLocks noChangeArrowheads="1"/>
          </p:cNvSpPr>
          <p:nvPr/>
        </p:nvSpPr>
        <p:spPr bwMode="auto">
          <a:xfrm>
            <a:off x="3279775" y="6429376"/>
            <a:ext cx="5327650"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a:t>
            </a:r>
            <a:r>
              <a:rPr lang="de-CH" sz="1200" b="0" dirty="0" smtClean="0"/>
              <a:t>FiBL-IFOAM </a:t>
            </a:r>
            <a:r>
              <a:rPr lang="de-CH" sz="1200" b="0" dirty="0"/>
              <a:t>Survey </a:t>
            </a:r>
            <a:r>
              <a:rPr lang="de-CH" sz="1200" b="0" dirty="0" smtClean="0"/>
              <a:t>2015</a:t>
            </a:r>
            <a:endParaRPr lang="de-CH" sz="1200" b="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1460" y="1214136"/>
            <a:ext cx="5764874" cy="5066266"/>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0130938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p:cNvSpPr>
            <a:spLocks noGrp="1"/>
          </p:cNvSpPr>
          <p:nvPr>
            <p:ph type="title"/>
          </p:nvPr>
        </p:nvSpPr>
        <p:spPr/>
        <p:txBody>
          <a:bodyPr/>
          <a:lstStyle/>
          <a:p>
            <a:r>
              <a:rPr lang="de-DE" dirty="0" smtClean="0"/>
              <a:t>Organic agriculture in Africa 2013</a:t>
            </a:r>
          </a:p>
        </p:txBody>
      </p:sp>
      <p:sp>
        <p:nvSpPr>
          <p:cNvPr id="135171" name="Inhaltsplatzhalter 2"/>
          <p:cNvSpPr>
            <a:spLocks noGrp="1"/>
          </p:cNvSpPr>
          <p:nvPr>
            <p:ph idx="1"/>
          </p:nvPr>
        </p:nvSpPr>
        <p:spPr>
          <a:xfrm>
            <a:off x="540808" y="1485900"/>
            <a:ext cx="8251825" cy="4391372"/>
          </a:xfrm>
        </p:spPr>
        <p:txBody>
          <a:bodyPr>
            <a:normAutofit fontScale="85000" lnSpcReduction="20000"/>
          </a:bodyPr>
          <a:lstStyle/>
          <a:p>
            <a:r>
              <a:rPr lang="en-US" dirty="0" smtClean="0"/>
              <a:t>In Africa, there  were 1.2  million hectares of certified organic agricultural land (data 2013). </a:t>
            </a:r>
          </a:p>
          <a:p>
            <a:r>
              <a:rPr lang="en-US" dirty="0" smtClean="0"/>
              <a:t>This constitutes about three percent of the world’s organic agricultural land.</a:t>
            </a:r>
          </a:p>
          <a:p>
            <a:r>
              <a:rPr lang="en-US" dirty="0" smtClean="0"/>
              <a:t>More than 572’000 producers were reported. </a:t>
            </a:r>
          </a:p>
          <a:p>
            <a:r>
              <a:rPr lang="en-US" dirty="0" smtClean="0"/>
              <a:t>The countries with the most organic land are Uganda (230’232 hectares), Tanzania (186’537 hectares), and Ethiopia (160’987 hectares). </a:t>
            </a:r>
          </a:p>
          <a:p>
            <a:r>
              <a:rPr lang="en-US" dirty="0" smtClean="0"/>
              <a:t>The highest shares of organic land are in Sao Tome and Prince (7.2 percent), Egypt (2.3 percent), and Comoros (1.7 percent). </a:t>
            </a:r>
          </a:p>
          <a:p>
            <a:r>
              <a:rPr lang="en-US" dirty="0" smtClean="0"/>
              <a:t>The majority of certified organic produce in Africa is destined for export markets.</a:t>
            </a:r>
          </a:p>
          <a:p>
            <a:r>
              <a:rPr lang="en-US" dirty="0" smtClean="0"/>
              <a:t>The European Union, as the major recipient of these exports, is Africa’s largest market for agricultural produce. </a:t>
            </a:r>
            <a:endParaRPr lang="en-US" dirty="0"/>
          </a:p>
        </p:txBody>
      </p:sp>
      <p:sp>
        <p:nvSpPr>
          <p:cNvPr id="5" name="Foliennummernplatzhalter 3"/>
          <p:cNvSpPr>
            <a:spLocks noGrp="1"/>
          </p:cNvSpPr>
          <p:nvPr>
            <p:ph type="sldNum" sz="quarter" idx="10"/>
          </p:nvPr>
        </p:nvSpPr>
        <p:spPr/>
        <p:txBody>
          <a:bodyPr/>
          <a:lstStyle/>
          <a:p>
            <a:fld id="{E807130A-017D-4A97-80D7-1690E5258BC9}" type="slidenum">
              <a:rPr lang="de-DE" smtClean="0"/>
              <a:pPr/>
              <a:t>9</a:t>
            </a:fld>
            <a:endParaRPr lang="de-DE" dirty="0"/>
          </a:p>
        </p:txBody>
      </p:sp>
      <p:sp>
        <p:nvSpPr>
          <p:cNvPr id="47108" name="Text Box 4"/>
          <p:cNvSpPr txBox="1">
            <a:spLocks noChangeArrowheads="1"/>
          </p:cNvSpPr>
          <p:nvPr/>
        </p:nvSpPr>
        <p:spPr bwMode="auto">
          <a:xfrm>
            <a:off x="3279775" y="6429376"/>
            <a:ext cx="5327650" cy="274637"/>
          </a:xfrm>
          <a:prstGeom prst="rect">
            <a:avLst/>
          </a:prstGeom>
          <a:noFill/>
          <a:ln w="9525">
            <a:noFill/>
            <a:miter lim="800000"/>
            <a:headEnd/>
            <a:tailEnd/>
          </a:ln>
        </p:spPr>
        <p:txBody>
          <a:bodyPr>
            <a:spAutoFit/>
          </a:bodyPr>
          <a:lstStyle/>
          <a:p>
            <a:pPr eaLnBrk="0" hangingPunct="0">
              <a:spcBef>
                <a:spcPct val="50000"/>
              </a:spcBef>
            </a:pPr>
            <a:r>
              <a:rPr lang="de-CH" sz="1200" b="0" dirty="0"/>
              <a:t>Source: </a:t>
            </a:r>
            <a:r>
              <a:rPr lang="de-CH" sz="1200" b="0" dirty="0" smtClean="0"/>
              <a:t>FiBL-IFOAM </a:t>
            </a:r>
            <a:r>
              <a:rPr lang="de-CH" sz="1200" b="0" dirty="0"/>
              <a:t>Survey </a:t>
            </a:r>
            <a:r>
              <a:rPr lang="de-CH" sz="1200" b="0" dirty="0" smtClean="0"/>
              <a:t>2015</a:t>
            </a:r>
            <a:endParaRPr lang="de-CH"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869583528"/>
      </p:ext>
    </p:extLst>
  </p:cSld>
  <p:clrMapOvr>
    <a:masterClrMapping/>
  </p:clrMapOvr>
  <p:timing>
    <p:tnLst>
      <p:par>
        <p:cTn id="1" dur="indefinite" restart="never" nodeType="tmRoot"/>
      </p:par>
    </p:tnLst>
  </p:timing>
</p:sld>
</file>

<file path=ppt/theme/theme1.xml><?xml version="1.0" encoding="utf-8"?>
<a:theme xmlns:a="http://schemas.openxmlformats.org/drawingml/2006/main" name="fibl-ifoam-2013-global-data-2011">
  <a:themeElements>
    <a:clrScheme name="Standarddesign 1">
      <a:dk1>
        <a:srgbClr val="000000"/>
      </a:dk1>
      <a:lt1>
        <a:srgbClr val="FFFFFF"/>
      </a:lt1>
      <a:dk2>
        <a:srgbClr val="000000"/>
      </a:dk2>
      <a:lt2>
        <a:srgbClr val="000000"/>
      </a:lt2>
      <a:accent1>
        <a:srgbClr val="008C80"/>
      </a:accent1>
      <a:accent2>
        <a:srgbClr val="FF9400"/>
      </a:accent2>
      <a:accent3>
        <a:srgbClr val="FFFFFF"/>
      </a:accent3>
      <a:accent4>
        <a:srgbClr val="000000"/>
      </a:accent4>
      <a:accent5>
        <a:srgbClr val="AAC5C0"/>
      </a:accent5>
      <a:accent6>
        <a:srgbClr val="E78600"/>
      </a:accent6>
      <a:hlink>
        <a:srgbClr val="000000"/>
      </a:hlink>
      <a:folHlink>
        <a:srgbClr val="080808"/>
      </a:folHlink>
    </a:clrScheme>
    <a:fontScheme name="Office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1"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1" i="0" u="none" strike="noStrike" cap="none" normalizeH="0" baseline="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000000"/>
        </a:lt2>
        <a:accent1>
          <a:srgbClr val="008C80"/>
        </a:accent1>
        <a:accent2>
          <a:srgbClr val="FF9400"/>
        </a:accent2>
        <a:accent3>
          <a:srgbClr val="FFFFFF"/>
        </a:accent3>
        <a:accent4>
          <a:srgbClr val="000000"/>
        </a:accent4>
        <a:accent5>
          <a:srgbClr val="AAC5C0"/>
        </a:accent5>
        <a:accent6>
          <a:srgbClr val="E78600"/>
        </a:accent6>
        <a:hlink>
          <a:srgbClr val="000000"/>
        </a:hlink>
        <a:folHlink>
          <a:srgbClr val="08080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ategorie xmlns="dd18740c-b141-4d05-9751-e9f3dcf7e76f">Folie</Kategorie>
    <Sprache xmlns="dd18740c-b141-4d05-9751-e9f3dcf7e76f">Deutsch</Sprach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38CE18F8DE21746B13E196ECDFF44C0" ma:contentTypeVersion="0" ma:contentTypeDescription="Create a new document." ma:contentTypeScope="" ma:versionID="00213ab82dcb59a9ad63155b2e9e1d2f">
  <xsd:schema xmlns:xsd="http://www.w3.org/2001/XMLSchema" xmlns:xs="http://www.w3.org/2001/XMLSchema" xmlns:p="http://schemas.microsoft.com/office/2006/metadata/properties" xmlns:ns2="dd18740c-b141-4d05-9751-e9f3dcf7e76f" targetNamespace="http://schemas.microsoft.com/office/2006/metadata/properties" ma:root="true" ma:fieldsID="6a65b7d5c6e5f1d87d6ba1afe05b63a5" ns2:_="">
    <xsd:import namespace="dd18740c-b141-4d05-9751-e9f3dcf7e76f"/>
    <xsd:element name="properties">
      <xsd:complexType>
        <xsd:sequence>
          <xsd:element name="documentManagement">
            <xsd:complexType>
              <xsd:all>
                <xsd:element ref="ns2:Kategorie"/>
                <xsd:element ref="ns2:Sprach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8740c-b141-4d05-9751-e9f3dcf7e76f" elementFormDefault="qualified">
    <xsd:import namespace="http://schemas.microsoft.com/office/2006/documentManagement/types"/>
    <xsd:import namespace="http://schemas.microsoft.com/office/infopath/2007/PartnerControls"/>
    <xsd:element name="Kategorie" ma:index="8" ma:displayName="Kategorie" ma:default="Bericht" ma:format="Dropdown" ma:indexed="true" ma:internalName="Kategorie">
      <xsd:simpleType>
        <xsd:restriction base="dms:Choice">
          <xsd:enumeration value="Bericht"/>
          <xsd:enumeration value="Brief/ Fax"/>
          <xsd:enumeration value="EU-Bericht"/>
          <xsd:enumeration value="Folie"/>
          <xsd:enumeration value="Kurse"/>
          <xsd:enumeration value="Logo"/>
          <xsd:enumeration value="Medienmitteilung"/>
          <xsd:enumeration value="Ordnerrücken"/>
          <xsd:enumeration value="Praktikums-/ Semester- /Diplomarbeiten"/>
          <xsd:enumeration value="Sonderformate"/>
        </xsd:restriction>
      </xsd:simpleType>
    </xsd:element>
    <xsd:element name="Sprache" ma:index="9" nillable="true" ma:displayName="Sprache" ma:default="Deutsch" ma:format="Dropdown" ma:internalName="Sprache">
      <xsd:simpleType>
        <xsd:restriction base="dms:Choice">
          <xsd:enumeration value="Deutsch"/>
          <xsd:enumeration value="Englisch"/>
          <xsd:enumeration value="Französisch"/>
          <xsd:enumeration value="Italienisch"/>
          <xsd:enumeration value="Spanisch"/>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8F3A6A-7BA4-4C63-B98E-7549405219C6}">
  <ds:schemaRefs>
    <ds:schemaRef ds:uri="http://schemas.openxmlformats.org/package/2006/metadata/core-properties"/>
    <ds:schemaRef ds:uri="http://schemas.microsoft.com/office/2006/documentManagement/types"/>
    <ds:schemaRef ds:uri="http://purl.org/dc/elements/1.1/"/>
    <ds:schemaRef ds:uri="http://purl.org/dc/terms/"/>
    <ds:schemaRef ds:uri="http://schemas.microsoft.com/office/infopath/2007/PartnerControls"/>
    <ds:schemaRef ds:uri="dd18740c-b141-4d05-9751-e9f3dcf7e76f"/>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EDFDBECC-DDD0-4751-89B6-B4EBFBAB4231}">
  <ds:schemaRefs>
    <ds:schemaRef ds:uri="http://schemas.microsoft.com/sharepoint/v3/contenttype/forms"/>
  </ds:schemaRefs>
</ds:datastoreItem>
</file>

<file path=customXml/itemProps3.xml><?xml version="1.0" encoding="utf-8"?>
<ds:datastoreItem xmlns:ds="http://schemas.openxmlformats.org/officeDocument/2006/customXml" ds:itemID="{394CDDB8-30F7-4D6F-A864-4F70C91413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8740c-b141-4d05-9751-e9f3dcf7e7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fibl-ifoam-2013-global-data-2011</Template>
  <TotalTime>0</TotalTime>
  <Words>3463</Words>
  <Application>Microsoft Office PowerPoint</Application>
  <PresentationFormat>Bildschirmpräsentation (4:3)</PresentationFormat>
  <Paragraphs>412</Paragraphs>
  <Slides>68</Slides>
  <Notes>43</Notes>
  <HiddenSlides>0</HiddenSlides>
  <MMClips>0</MMClips>
  <ScaleCrop>false</ScaleCrop>
  <HeadingPairs>
    <vt:vector size="4" baseType="variant">
      <vt:variant>
        <vt:lpstr>Design</vt:lpstr>
      </vt:variant>
      <vt:variant>
        <vt:i4>1</vt:i4>
      </vt:variant>
      <vt:variant>
        <vt:lpstr>Folientitel</vt:lpstr>
      </vt:variant>
      <vt:variant>
        <vt:i4>68</vt:i4>
      </vt:variant>
    </vt:vector>
  </HeadingPairs>
  <TitlesOfParts>
    <vt:vector size="69" baseType="lpstr">
      <vt:lpstr>fibl-ifoam-2013-global-data-2011</vt:lpstr>
      <vt:lpstr>Organic Agriculture Worldwide:  Key results from the FiBL-IFOAM survey on organic agriculture worldwide 2015 Part 3: Organic agriculture in the regions 2013</vt:lpstr>
      <vt:lpstr>Organic Agriculture Worldwide: Key results from the FiBL-IFOAM survey on organic agriculture worldwide 2015: Part 3: Organic agriculture in the regions 2013 </vt:lpstr>
      <vt:lpstr>Acknowledgements*</vt:lpstr>
      <vt:lpstr>The World of Organic Agriculture 2015</vt:lpstr>
      <vt:lpstr>Website www.organic-world.net</vt:lpstr>
      <vt:lpstr>About this presentation</vt:lpstr>
      <vt:lpstr>The 16th Survey on organic agriculture world-wide</vt:lpstr>
      <vt:lpstr>Africa: Organic agricultural land by country 2013</vt:lpstr>
      <vt:lpstr>Organic agriculture in Africa 2013</vt:lpstr>
      <vt:lpstr>Africa: Development of organic agricultural land 2000-2013</vt:lpstr>
      <vt:lpstr>Africa: The ten countries with the most organic agricultural land 2013</vt:lpstr>
      <vt:lpstr>Africa: Distribution of organically managed agricultural land by country 2013</vt:lpstr>
      <vt:lpstr>Africa: The ten countries with the highest shares of organic agricultural land 2013</vt:lpstr>
      <vt:lpstr>Africa: Use of organic agricultural land 2013</vt:lpstr>
      <vt:lpstr>Articles about Africa in the 2015 edition of "The World of Organic Agriculture"</vt:lpstr>
      <vt:lpstr>Asia: Organic agricultural land by country 2013</vt:lpstr>
      <vt:lpstr>Organic Agriculture in Asia – Key Figures 2013</vt:lpstr>
      <vt:lpstr>Asia: Development of organic agricultural land 2000-2013</vt:lpstr>
      <vt:lpstr>Asia: Distribution of organic agricultural land by country 2013 (total 3.4 million hectares)</vt:lpstr>
      <vt:lpstr>Asia: The ten countries with the most organic agricultural land 2013</vt:lpstr>
      <vt:lpstr>Asia: The ten countries/territories with the highest shares of organic agricultural land 2013</vt:lpstr>
      <vt:lpstr>Asia: Use of organic agricultural land 2013 (total: 3.4 million hectares)</vt:lpstr>
      <vt:lpstr>Articles about Asia in the 2015 Edition of "The World of Organic Agriculture"</vt:lpstr>
      <vt:lpstr>Europe: Organic agricultural land by country 2013</vt:lpstr>
      <vt:lpstr>Organic agriculture in Europe:  Key data/indicators 2013</vt:lpstr>
      <vt:lpstr>Organic agriculture in the European Union:  Key data/indicators 2013</vt:lpstr>
      <vt:lpstr>Organic market in Europe: Key data/indicators 2013</vt:lpstr>
      <vt:lpstr>Europe: The ten countries with the most organic agricultural land 2013</vt:lpstr>
      <vt:lpstr>Europe: Distribution of organically managed agricultural land by country 2013</vt:lpstr>
      <vt:lpstr>Europe: Distribution of shares of organic land 2013</vt:lpstr>
      <vt:lpstr>Europe: The ten countries with the highest shares of organic agricultural land 2013</vt:lpstr>
      <vt:lpstr>Development of the organic agricultural land in Europe 1999-2013</vt:lpstr>
      <vt:lpstr>Europe: Growth of organic agricultural land by country group 2000-2013</vt:lpstr>
      <vt:lpstr>Europe: The 10 countries with the highest growth of organic agricultural land in 2013</vt:lpstr>
      <vt:lpstr>Europe: Use of organic agricultural land 2013 (total: 11.5 million hectares)</vt:lpstr>
      <vt:lpstr>Europe and European Union: Growth of the Organic Market 2004-2013</vt:lpstr>
      <vt:lpstr>Development of the organic market in selected European countries 2004-2013</vt:lpstr>
      <vt:lpstr>Europe: Distribution of sales of organic food and drink by country 2013 (total: 24.3 billion euros)</vt:lpstr>
      <vt:lpstr>The European market for organic food and drink: The countries with the highest sales 2013</vt:lpstr>
      <vt:lpstr>Europe: The countries with the highest per-capita consumption adjusted by purchasing power 2013</vt:lpstr>
      <vt:lpstr>Articles about Europe in the 2015 Edition of "The World of Organic Agriculture"</vt:lpstr>
      <vt:lpstr>Latin America/Caribbean: Organic agricultural land by country 2013</vt:lpstr>
      <vt:lpstr>Latin America: Key figures 2013</vt:lpstr>
      <vt:lpstr>Latin America: Key figures 2013</vt:lpstr>
      <vt:lpstr>Latin America/Caribbean: Distribution of organic agricultural land by country 2013</vt:lpstr>
      <vt:lpstr>Latin America and Caribbean: The ten countries with the largest organic areas 2013</vt:lpstr>
      <vt:lpstr>Latin America: The ten countries with the highest shares of organic agricultural land 2013</vt:lpstr>
      <vt:lpstr>Latin America: Development of organically managed agricultural land 2000-2013</vt:lpstr>
      <vt:lpstr>Latin America: Use of organic agricultural land 2013 (total: 6.6 million hectares)</vt:lpstr>
      <vt:lpstr>Articles about Latin America and the Caribbean in the 2015 Edition of "The World of Organic Agriculture"</vt:lpstr>
      <vt:lpstr>North America: Organic agricultural land by country 2013</vt:lpstr>
      <vt:lpstr>Organic Agriculture in North America: Key figures 2013</vt:lpstr>
      <vt:lpstr>North America: Organic agricultural land 2013</vt:lpstr>
      <vt:lpstr>North America: Distribution of organic agricultural land by country 2013 (Total: 3 million hectares)</vt:lpstr>
      <vt:lpstr>North America: Shares of organic agricultural land 2013</vt:lpstr>
      <vt:lpstr>North America: Development of organic agricultural land 2000-2013</vt:lpstr>
      <vt:lpstr>North America: Use of organic agricultural land 2013 (total: 3 million hectares)</vt:lpstr>
      <vt:lpstr>Articles about North America in the 2015 Edition of "The World of Organic Agriculture"</vt:lpstr>
      <vt:lpstr>Oceania: Organic agricultural land by country 2013</vt:lpstr>
      <vt:lpstr>Organic agriculture in Oceania: Key figures 2013</vt:lpstr>
      <vt:lpstr>Oceania: Organic agricultural land 2013</vt:lpstr>
      <vt:lpstr>Oceania: Development of organic agricultural land 2000-2013 </vt:lpstr>
      <vt:lpstr>Oceania: Shares of organic agricultural land 2013</vt:lpstr>
      <vt:lpstr>Oceania: Use of organic agricultural land 2013 (total: 17.3 million hectares)</vt:lpstr>
      <vt:lpstr>Articles about Oceania in the 2015 Edition of "The World of Organic Agriculture"</vt:lpstr>
      <vt:lpstr>References and data sources</vt:lpstr>
      <vt:lpstr>More information </vt:lpstr>
      <vt:lpstr>Disclaimer</vt:lpstr>
    </vt:vector>
  </TitlesOfParts>
  <LinksUpToDate>false</LinksUpToDate>
  <SharedDoc>false</SharedDoc>
  <HyperlinkBase>http://www.fibl.org</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Organic Agriculture Worldwide:  Key results from the FiBL-IFOAM survey on organic agriculture worldwide 2013 Part 1: Global data and survey background</dc:title>
  <dc:creator>Willer Helga</dc:creator>
  <cp:lastModifiedBy>Willer Helga</cp:lastModifiedBy>
  <cp:revision>105</cp:revision>
  <cp:lastPrinted>2014-04-28T07:49:47Z</cp:lastPrinted>
  <dcterms:created xsi:type="dcterms:W3CDTF">2013-02-24T11:21:57Z</dcterms:created>
  <dcterms:modified xsi:type="dcterms:W3CDTF">2015-03-30T12:10:58Z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0x010100038CE18F8DE21746B13E196ECDFF44C0</vt:lpwstr>
  </property>
  <property fmtid="{D5CDD505-2E9C-101B-9397-08002B2CF9AE}" pid="3" name="TemplateUrl">
    <vt:lpwstr/>
  </property>
  <property fmtid="{D5CDD505-2E9C-101B-9397-08002B2CF9AE}" pid="4" name="Order">
    <vt:r8>3200</vt:r8>
  </property>
  <property fmtid="{D5CDD505-2E9C-101B-9397-08002B2CF9AE}" pid="5" name="_SourceUrl">
    <vt:lpwstr/>
  </property>
  <property fmtid="{D5CDD505-2E9C-101B-9397-08002B2CF9AE}" pid="6" name="_SharedFileIndex">
    <vt:lpwstr/>
  </property>
  <property fmtid="{D5CDD505-2E9C-101B-9397-08002B2CF9AE}" pid="7" name="xd_Signature">
    <vt:bool>false</vt:bool>
  </property>
  <property fmtid="{D5CDD505-2E9C-101B-9397-08002B2CF9AE}" pid="8" name="xd_ProgID">
    <vt:lpwstr/>
  </property>
</Properties>
</file>