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charts/chart2.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notesSlides/notesSlide10.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notesSlides/notesSlide11.xml" ContentType="application/vnd.openxmlformats-officedocument.presentationml.notesSlide+xml"/>
  <Override PartName="/ppt/charts/chart8.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9.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0.xml" ContentType="application/vnd.openxmlformats-officedocument.drawingml.chart+xml"/>
  <Override PartName="/ppt/notesSlides/notesSlide16.xml" ContentType="application/vnd.openxmlformats-officedocument.presentationml.notesSlide+xml"/>
  <Override PartName="/ppt/charts/chart11.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2.xml" ContentType="application/vnd.openxmlformats-officedocument.drawingml.chart+xml"/>
  <Override PartName="/ppt/notesSlides/notesSlide19.xml" ContentType="application/vnd.openxmlformats-officedocument.presentationml.notesSlide+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notesSlides/notesSlide20.xml" ContentType="application/vnd.openxmlformats-officedocument.presentationml.notesSlide+xml"/>
  <Override PartName="/ppt/charts/chart17.xml" ContentType="application/vnd.openxmlformats-officedocument.drawingml.chart+xml"/>
  <Override PartName="/ppt/notesSlides/notesSlide21.xml" ContentType="application/vnd.openxmlformats-officedocument.presentationml.notesSlide+xml"/>
  <Override PartName="/ppt/charts/chart18.xml" ContentType="application/vnd.openxmlformats-officedocument.drawingml.chart+xml"/>
  <Override PartName="/ppt/charts/chart19.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20.xml" ContentType="application/vnd.openxmlformats-officedocument.drawingml.chart+xml"/>
  <Override PartName="/ppt/notesSlides/notesSlide24.xml" ContentType="application/vnd.openxmlformats-officedocument.presentationml.notesSlide+xml"/>
  <Override PartName="/ppt/charts/chart21.xml" ContentType="application/vnd.openxmlformats-officedocument.drawingml.chart+xml"/>
  <Override PartName="/ppt/notesSlides/notesSlide25.xml" ContentType="application/vnd.openxmlformats-officedocument.presentationml.notesSlide+xml"/>
  <Override PartName="/ppt/charts/chart22.xml" ContentType="application/vnd.openxmlformats-officedocument.drawingml.chart+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23.xml" ContentType="application/vnd.openxmlformats-officedocument.drawingml.chart+xml"/>
  <Override PartName="/ppt/charts/chart24.xml" ContentType="application/vnd.openxmlformats-officedocument.drawingml.chart+xml"/>
  <Override PartName="/ppt/charts/chart25.xml" ContentType="application/vnd.openxmlformats-officedocument.drawingml.chart+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26.xml" ContentType="application/vnd.openxmlformats-officedocument.drawingml.chart+xml"/>
  <Override PartName="/ppt/charts/chart27.xml" ContentType="application/vnd.openxmlformats-officedocument.drawingml.chart+xml"/>
  <Override PartName="/ppt/charts/chart28.xml" ContentType="application/vnd.openxmlformats-officedocument.drawingml.chart+xml"/>
  <Override PartName="/ppt/charts/chart29.xml" ContentType="application/vnd.openxmlformats-officedocument.drawingml.chart+xml"/>
  <Override PartName="/ppt/charts/chart30.xml" ContentType="application/vnd.openxmlformats-officedocument.drawingml.chart+xml"/>
  <Override PartName="/ppt/notesSlides/notesSlide30.xml" ContentType="application/vnd.openxmlformats-officedocument.presentationml.notesSlide+xml"/>
  <Override PartName="/ppt/charts/chart31.xml" ContentType="application/vnd.openxmlformats-officedocument.drawingml.chart+xml"/>
  <Override PartName="/ppt/charts/chart32.xml" ContentType="application/vnd.openxmlformats-officedocument.drawingml.chart+xml"/>
  <Override PartName="/ppt/charts/chart33.xml" ContentType="application/vnd.openxmlformats-officedocument.drawingml.chart+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34.xml" ContentType="application/vnd.openxmlformats-officedocument.drawingml.chart+xml"/>
  <Override PartName="/ppt/notesSlides/notesSlide33.xml" ContentType="application/vnd.openxmlformats-officedocument.presentationml.notesSlide+xml"/>
  <Override PartName="/ppt/charts/chart35.xml" ContentType="application/vnd.openxmlformats-officedocument.drawingml.chart+xml"/>
  <Override PartName="/ppt/notesSlides/notesSlide34.xml" ContentType="application/vnd.openxmlformats-officedocument.presentationml.notesSlide+xml"/>
  <Override PartName="/ppt/charts/chart36.xml" ContentType="application/vnd.openxmlformats-officedocument.drawingml.chart+xml"/>
  <Override PartName="/ppt/charts/chart37.xml" ContentType="application/vnd.openxmlformats-officedocument.drawingml.chart+xml"/>
  <Override PartName="/ppt/charts/chart38.xml" ContentType="application/vnd.openxmlformats-officedocument.drawingml.chart+xml"/>
  <Override PartName="/ppt/notesSlides/notesSlide35.xml" ContentType="application/vnd.openxmlformats-officedocument.presentationml.notesSlide+xml"/>
  <Override PartName="/ppt/charts/chart39.xml" ContentType="application/vnd.openxmlformats-officedocument.drawingml.chart+xml"/>
  <Override PartName="/ppt/notesSlides/notesSlide36.xml" ContentType="application/vnd.openxmlformats-officedocument.presentationml.notesSlide+xml"/>
  <Override PartName="/ppt/charts/chart40.xml" ContentType="application/vnd.openxmlformats-officedocument.drawingml.chart+xml"/>
  <Override PartName="/ppt/notesSlides/notesSlide37.xml" ContentType="application/vnd.openxmlformats-officedocument.presentationml.notesSlide+xml"/>
  <Override PartName="/ppt/charts/chart41.xml" ContentType="application/vnd.openxmlformats-officedocument.drawingml.chart+xml"/>
  <Override PartName="/ppt/notesSlides/notesSlide38.xml" ContentType="application/vnd.openxmlformats-officedocument.presentationml.notesSlide+xml"/>
  <Override PartName="/ppt/charts/chart42.xml" ContentType="application/vnd.openxmlformats-officedocument.drawingml.chart+xml"/>
  <Override PartName="/ppt/charts/chart43.xml" ContentType="application/vnd.openxmlformats-officedocument.drawingml.chart+xml"/>
  <Override PartName="/ppt/notesSlides/notesSlide39.xml" ContentType="application/vnd.openxmlformats-officedocument.presentationml.notesSlide+xml"/>
  <Override PartName="/ppt/charts/chart44.xml" ContentType="application/vnd.openxmlformats-officedocument.drawingml.chart+xml"/>
  <Override PartName="/ppt/notesSlides/notesSlide40.xml" ContentType="application/vnd.openxmlformats-officedocument.presentationml.notesSlide+xml"/>
  <Override PartName="/ppt/charts/chart45.xml" ContentType="application/vnd.openxmlformats-officedocument.drawingml.chart+xml"/>
  <Override PartName="/ppt/notesSlides/notesSlide41.xml" ContentType="application/vnd.openxmlformats-officedocument.presentationml.notesSlide+xml"/>
  <Override PartName="/ppt/charts/chart46.xml" ContentType="application/vnd.openxmlformats-officedocument.drawingml.chart+xml"/>
  <Override PartName="/ppt/notesSlides/notesSlide42.xml" ContentType="application/vnd.openxmlformats-officedocument.presentationml.notesSlide+xml"/>
  <Override PartName="/ppt/charts/chart47.xml" ContentType="application/vnd.openxmlformats-officedocument.drawingml.chart+xml"/>
  <Override PartName="/ppt/notesSlides/notesSlide43.xml" ContentType="application/vnd.openxmlformats-officedocument.presentationml.notesSlide+xml"/>
  <Override PartName="/ppt/charts/chart48.xml" ContentType="application/vnd.openxmlformats-officedocument.drawingml.chart+xml"/>
  <Override PartName="/ppt/notesSlides/notesSlide44.xml" ContentType="application/vnd.openxmlformats-officedocument.presentationml.notesSlide+xml"/>
  <Override PartName="/ppt/charts/chart49.xml" ContentType="application/vnd.openxmlformats-officedocument.drawingml.chart+xml"/>
  <Override PartName="/ppt/notesSlides/notesSlide45.xml" ContentType="application/vnd.openxmlformats-officedocument.presentationml.notesSlide+xml"/>
  <Override PartName="/ppt/charts/chart50.xml" ContentType="application/vnd.openxmlformats-officedocument.drawingml.chart+xml"/>
  <Override PartName="/ppt/notesSlides/notesSlide46.xml" ContentType="application/vnd.openxmlformats-officedocument.presentationml.notesSlide+xml"/>
  <Override PartName="/ppt/charts/chart5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style1.xml" ContentType="application/vnd.ms-office.chartstyle+xml"/>
  <Override PartName="/ppt/charts/colors1.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4"/>
  </p:sldMasterIdLst>
  <p:notesMasterIdLst>
    <p:notesMasterId r:id="rId79"/>
  </p:notesMasterIdLst>
  <p:handoutMasterIdLst>
    <p:handoutMasterId r:id="rId80"/>
  </p:handoutMasterIdLst>
  <p:sldIdLst>
    <p:sldId id="379" r:id="rId5"/>
    <p:sldId id="305" r:id="rId6"/>
    <p:sldId id="376" r:id="rId7"/>
    <p:sldId id="258" r:id="rId8"/>
    <p:sldId id="259" r:id="rId9"/>
    <p:sldId id="260" r:id="rId10"/>
    <p:sldId id="261" r:id="rId11"/>
    <p:sldId id="311" r:id="rId12"/>
    <p:sldId id="312" r:id="rId13"/>
    <p:sldId id="313" r:id="rId14"/>
    <p:sldId id="314" r:id="rId15"/>
    <p:sldId id="315" r:id="rId16"/>
    <p:sldId id="316" r:id="rId17"/>
    <p:sldId id="317" r:id="rId18"/>
    <p:sldId id="318" r:id="rId19"/>
    <p:sldId id="319" r:id="rId20"/>
    <p:sldId id="320" r:id="rId21"/>
    <p:sldId id="321" r:id="rId22"/>
    <p:sldId id="322" r:id="rId23"/>
    <p:sldId id="323" r:id="rId24"/>
    <p:sldId id="324" r:id="rId25"/>
    <p:sldId id="325" r:id="rId26"/>
    <p:sldId id="326" r:id="rId27"/>
    <p:sldId id="327" r:id="rId28"/>
    <p:sldId id="328" r:id="rId29"/>
    <p:sldId id="329" r:id="rId30"/>
    <p:sldId id="334" r:id="rId31"/>
    <p:sldId id="335" r:id="rId32"/>
    <p:sldId id="336" r:id="rId33"/>
    <p:sldId id="337" r:id="rId34"/>
    <p:sldId id="330" r:id="rId35"/>
    <p:sldId id="331" r:id="rId36"/>
    <p:sldId id="332" r:id="rId37"/>
    <p:sldId id="333" r:id="rId38"/>
    <p:sldId id="338" r:id="rId39"/>
    <p:sldId id="339" r:id="rId40"/>
    <p:sldId id="374" r:id="rId41"/>
    <p:sldId id="340" r:id="rId42"/>
    <p:sldId id="341" r:id="rId43"/>
    <p:sldId id="342" r:id="rId44"/>
    <p:sldId id="380" r:id="rId45"/>
    <p:sldId id="343" r:id="rId46"/>
    <p:sldId id="344" r:id="rId47"/>
    <p:sldId id="345" r:id="rId48"/>
    <p:sldId id="346" r:id="rId49"/>
    <p:sldId id="347" r:id="rId50"/>
    <p:sldId id="348" r:id="rId51"/>
    <p:sldId id="349" r:id="rId52"/>
    <p:sldId id="350" r:id="rId53"/>
    <p:sldId id="352" r:id="rId54"/>
    <p:sldId id="353" r:id="rId55"/>
    <p:sldId id="354" r:id="rId56"/>
    <p:sldId id="355" r:id="rId57"/>
    <p:sldId id="356" r:id="rId58"/>
    <p:sldId id="375" r:id="rId59"/>
    <p:sldId id="358" r:id="rId60"/>
    <p:sldId id="359" r:id="rId61"/>
    <p:sldId id="363" r:id="rId62"/>
    <p:sldId id="364" r:id="rId63"/>
    <p:sldId id="365" r:id="rId64"/>
    <p:sldId id="366" r:id="rId65"/>
    <p:sldId id="360" r:id="rId66"/>
    <p:sldId id="361" r:id="rId67"/>
    <p:sldId id="362" r:id="rId68"/>
    <p:sldId id="381" r:id="rId69"/>
    <p:sldId id="367" r:id="rId70"/>
    <p:sldId id="368" r:id="rId71"/>
    <p:sldId id="369" r:id="rId72"/>
    <p:sldId id="370" r:id="rId73"/>
    <p:sldId id="371" r:id="rId74"/>
    <p:sldId id="372" r:id="rId75"/>
    <p:sldId id="373" r:id="rId76"/>
    <p:sldId id="377" r:id="rId77"/>
    <p:sldId id="378" r:id="rId78"/>
  </p:sldIdLst>
  <p:sldSz cx="9144000" cy="6858000" type="screen4x3"/>
  <p:notesSz cx="7099300" cy="10234613"/>
  <p:defaultTextStyle>
    <a:defPPr>
      <a:defRPr lang="de-CH"/>
    </a:defPPr>
    <a:lvl1pPr algn="l" rtl="0" fontAlgn="base">
      <a:spcBef>
        <a:spcPct val="0"/>
      </a:spcBef>
      <a:spcAft>
        <a:spcPct val="0"/>
      </a:spcAft>
      <a:defRPr sz="2400" b="1" kern="1200">
        <a:solidFill>
          <a:schemeClr val="tx1"/>
        </a:solidFill>
        <a:latin typeface="Arial" charset="0"/>
        <a:ea typeface="+mn-ea"/>
        <a:cs typeface="Arial" charset="0"/>
      </a:defRPr>
    </a:lvl1pPr>
    <a:lvl2pPr marL="457200" algn="l" rtl="0" fontAlgn="base">
      <a:spcBef>
        <a:spcPct val="0"/>
      </a:spcBef>
      <a:spcAft>
        <a:spcPct val="0"/>
      </a:spcAft>
      <a:defRPr sz="2400" b="1" kern="1200">
        <a:solidFill>
          <a:schemeClr val="tx1"/>
        </a:solidFill>
        <a:latin typeface="Arial" charset="0"/>
        <a:ea typeface="+mn-ea"/>
        <a:cs typeface="Arial" charset="0"/>
      </a:defRPr>
    </a:lvl2pPr>
    <a:lvl3pPr marL="914400" algn="l" rtl="0" fontAlgn="base">
      <a:spcBef>
        <a:spcPct val="0"/>
      </a:spcBef>
      <a:spcAft>
        <a:spcPct val="0"/>
      </a:spcAft>
      <a:defRPr sz="2400" b="1" kern="1200">
        <a:solidFill>
          <a:schemeClr val="tx1"/>
        </a:solidFill>
        <a:latin typeface="Arial" charset="0"/>
        <a:ea typeface="+mn-ea"/>
        <a:cs typeface="Arial" charset="0"/>
      </a:defRPr>
    </a:lvl3pPr>
    <a:lvl4pPr marL="1371600" algn="l" rtl="0" fontAlgn="base">
      <a:spcBef>
        <a:spcPct val="0"/>
      </a:spcBef>
      <a:spcAft>
        <a:spcPct val="0"/>
      </a:spcAft>
      <a:defRPr sz="2400" b="1" kern="1200">
        <a:solidFill>
          <a:schemeClr val="tx1"/>
        </a:solidFill>
        <a:latin typeface="Arial" charset="0"/>
        <a:ea typeface="+mn-ea"/>
        <a:cs typeface="Arial" charset="0"/>
      </a:defRPr>
    </a:lvl4pPr>
    <a:lvl5pPr marL="1828800" algn="l" rtl="0" fontAlgn="base">
      <a:spcBef>
        <a:spcPct val="0"/>
      </a:spcBef>
      <a:spcAft>
        <a:spcPct val="0"/>
      </a:spcAft>
      <a:defRPr sz="2400" b="1" kern="1200">
        <a:solidFill>
          <a:schemeClr val="tx1"/>
        </a:solidFill>
        <a:latin typeface="Arial" charset="0"/>
        <a:ea typeface="+mn-ea"/>
        <a:cs typeface="Arial" charset="0"/>
      </a:defRPr>
    </a:lvl5pPr>
    <a:lvl6pPr marL="2286000" algn="l" defTabSz="914400" rtl="0" eaLnBrk="1" latinLnBrk="0" hangingPunct="1">
      <a:defRPr sz="2400" b="1" kern="1200">
        <a:solidFill>
          <a:schemeClr val="tx1"/>
        </a:solidFill>
        <a:latin typeface="Arial" charset="0"/>
        <a:ea typeface="+mn-ea"/>
        <a:cs typeface="Arial" charset="0"/>
      </a:defRPr>
    </a:lvl6pPr>
    <a:lvl7pPr marL="2743200" algn="l" defTabSz="914400" rtl="0" eaLnBrk="1" latinLnBrk="0" hangingPunct="1">
      <a:defRPr sz="2400" b="1" kern="1200">
        <a:solidFill>
          <a:schemeClr val="tx1"/>
        </a:solidFill>
        <a:latin typeface="Arial" charset="0"/>
        <a:ea typeface="+mn-ea"/>
        <a:cs typeface="Arial" charset="0"/>
      </a:defRPr>
    </a:lvl7pPr>
    <a:lvl8pPr marL="3200400" algn="l" defTabSz="914400" rtl="0" eaLnBrk="1" latinLnBrk="0" hangingPunct="1">
      <a:defRPr sz="2400" b="1" kern="1200">
        <a:solidFill>
          <a:schemeClr val="tx1"/>
        </a:solidFill>
        <a:latin typeface="Arial" charset="0"/>
        <a:ea typeface="+mn-ea"/>
        <a:cs typeface="Arial" charset="0"/>
      </a:defRPr>
    </a:lvl8pPr>
    <a:lvl9pPr marL="3657600" algn="l" defTabSz="914400" rtl="0" eaLnBrk="1" latinLnBrk="0" hangingPunct="1">
      <a:defRPr sz="2400" b="1"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3888">
          <p15:clr>
            <a:srgbClr val="A4A3A4"/>
          </p15:clr>
        </p15:guide>
        <p15:guide id="2" orient="horz" pos="935">
          <p15:clr>
            <a:srgbClr val="A4A3A4"/>
          </p15:clr>
        </p15:guide>
        <p15:guide id="3" orient="horz" pos="709">
          <p15:clr>
            <a:srgbClr val="A4A3A4"/>
          </p15:clr>
        </p15:guide>
        <p15:guide id="4" orient="horz" pos="440">
          <p15:clr>
            <a:srgbClr val="A4A3A4"/>
          </p15:clr>
        </p15:guide>
        <p15:guide id="5" orient="horz" pos="1186">
          <p15:clr>
            <a:srgbClr val="A4A3A4"/>
          </p15:clr>
        </p15:guide>
        <p15:guide id="6" orient="horz" pos="2360">
          <p15:clr>
            <a:srgbClr val="A4A3A4"/>
          </p15:clr>
        </p15:guide>
        <p15:guide id="7" orient="horz" pos="4201">
          <p15:clr>
            <a:srgbClr val="A4A3A4"/>
          </p15:clr>
        </p15:guide>
        <p15:guide id="8" orient="horz" pos="3067">
          <p15:clr>
            <a:srgbClr val="A4A3A4"/>
          </p15:clr>
        </p15:guide>
        <p15:guide id="9" pos="5478">
          <p15:clr>
            <a:srgbClr val="A4A3A4"/>
          </p15:clr>
        </p15:guide>
        <p15:guide id="10" pos="1519">
          <p15:clr>
            <a:srgbClr val="A4A3A4"/>
          </p15:clr>
        </p15:guide>
        <p15:guide id="11" pos="2971">
          <p15:clr>
            <a:srgbClr val="A4A3A4"/>
          </p15:clr>
        </p15:guide>
        <p15:guide id="12" pos="2848">
          <p15:clr>
            <a:srgbClr val="A4A3A4"/>
          </p15:clr>
        </p15:guide>
        <p15:guide id="13" pos="340">
          <p15:clr>
            <a:srgbClr val="A4A3A4"/>
          </p15:clr>
        </p15:guide>
        <p15:guide id="14" pos="1648">
          <p15:clr>
            <a:srgbClr val="A4A3A4"/>
          </p15:clr>
        </p15:guide>
        <p15:guide id="15" pos="3744">
          <p15:clr>
            <a:srgbClr val="A4A3A4"/>
          </p15:clr>
        </p15:guide>
        <p15:guide id="16" pos="3848">
          <p15:clr>
            <a:srgbClr val="A4A3A4"/>
          </p15:clr>
        </p15:guide>
      </p15:sldGuideLst>
    </p:ext>
    <p:ext uri="{2D200454-40CA-4A62-9FC3-DE9A4176ACB9}">
      <p15:notesGuideLst xmlns:p15="http://schemas.microsoft.com/office/powerpoint/2012/main" xmlns="">
        <p15:guide id="1" orient="horz" pos="3224">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521"/>
    <a:srgbClr val="FFC000"/>
    <a:srgbClr val="DE0000"/>
    <a:srgbClr val="58B463"/>
    <a:srgbClr val="D8710A"/>
    <a:srgbClr val="9C5ACE"/>
    <a:srgbClr val="C59EE2"/>
    <a:srgbClr val="5F2987"/>
    <a:srgbClr val="E2AC00"/>
    <a:srgbClr val="59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vertBarState="maximized">
    <p:restoredLeft sz="34551" autoAdjust="0"/>
    <p:restoredTop sz="94668" autoAdjust="0"/>
  </p:normalViewPr>
  <p:slideViewPr>
    <p:cSldViewPr showGuides="1">
      <p:cViewPr varScale="1">
        <p:scale>
          <a:sx n="118" d="100"/>
          <a:sy n="118" d="100"/>
        </p:scale>
        <p:origin x="-1422" y="-96"/>
      </p:cViewPr>
      <p:guideLst>
        <p:guide orient="horz" pos="3888"/>
        <p:guide orient="horz" pos="935"/>
        <p:guide orient="horz" pos="709"/>
        <p:guide orient="horz" pos="440"/>
        <p:guide orient="horz" pos="1186"/>
        <p:guide orient="horz" pos="2360"/>
        <p:guide orient="horz" pos="4201"/>
        <p:guide orient="horz" pos="3067"/>
        <p:guide pos="5478"/>
        <p:guide pos="1519"/>
        <p:guide pos="2971"/>
        <p:guide pos="2848"/>
        <p:guide pos="340"/>
        <p:guide pos="1648"/>
        <p:guide pos="3744"/>
        <p:guide pos="3848"/>
      </p:guideLst>
    </p:cSldViewPr>
  </p:slideViewPr>
  <p:outlineViewPr>
    <p:cViewPr>
      <p:scale>
        <a:sx n="33" d="100"/>
        <a:sy n="33" d="100"/>
      </p:scale>
      <p:origin x="0" y="13500"/>
    </p:cViewPr>
  </p:outlineViewPr>
  <p:notesTextViewPr>
    <p:cViewPr>
      <p:scale>
        <a:sx n="300" d="100"/>
        <a:sy n="300" d="100"/>
      </p:scale>
      <p:origin x="0" y="0"/>
    </p:cViewPr>
  </p:notesTextViewPr>
  <p:sorterViewPr>
    <p:cViewPr>
      <p:scale>
        <a:sx n="100" d="100"/>
        <a:sy n="100" d="100"/>
      </p:scale>
      <p:origin x="0" y="0"/>
    </p:cViewPr>
  </p:sorterViewPr>
  <p:notesViewPr>
    <p:cSldViewPr showGuides="1">
      <p:cViewPr varScale="1">
        <p:scale>
          <a:sx n="48" d="100"/>
          <a:sy n="48" d="100"/>
        </p:scale>
        <p:origin x="-2820" y="-88"/>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ableStyles" Target="tableStyle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2.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3.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34.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35.xlsx"/></Relationships>
</file>

<file path=ppt/charts/_rels/chart36.xml.rels><?xml version="1.0" encoding="UTF-8" standalone="yes"?>
<Relationships xmlns="http://schemas.openxmlformats.org/package/2006/relationships"><Relationship Id="rId1" Type="http://schemas.openxmlformats.org/officeDocument/2006/relationships/package" Target="../embeddings/Microsoft_Excel_Worksheet36.xlsx"/></Relationships>
</file>

<file path=ppt/charts/_rels/chart37.xml.rels><?xml version="1.0" encoding="UTF-8" standalone="yes"?>
<Relationships xmlns="http://schemas.openxmlformats.org/package/2006/relationships"><Relationship Id="rId1" Type="http://schemas.openxmlformats.org/officeDocument/2006/relationships/package" Target="../embeddings/Microsoft_Excel_Worksheet37.xlsx"/></Relationships>
</file>

<file path=ppt/charts/_rels/chart38.xml.rels><?xml version="1.0" encoding="UTF-8" standalone="yes"?>
<Relationships xmlns="http://schemas.openxmlformats.org/package/2006/relationships"><Relationship Id="rId1" Type="http://schemas.openxmlformats.org/officeDocument/2006/relationships/package" Target="../embeddings/Microsoft_Excel_Worksheet38.xlsx"/></Relationships>
</file>

<file path=ppt/charts/_rels/chart39.xml.rels><?xml version="1.0" encoding="UTF-8" standalone="yes"?>
<Relationships xmlns="http://schemas.openxmlformats.org/package/2006/relationships"><Relationship Id="rId1" Type="http://schemas.openxmlformats.org/officeDocument/2006/relationships/package" Target="../embeddings/Microsoft_Excel_Worksheet39.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40.xml.rels><?xml version="1.0" encoding="UTF-8" standalone="yes"?>
<Relationships xmlns="http://schemas.openxmlformats.org/package/2006/relationships"><Relationship Id="rId1" Type="http://schemas.openxmlformats.org/officeDocument/2006/relationships/package" Target="../embeddings/Microsoft_Excel_Worksheet40.xlsx"/></Relationships>
</file>

<file path=ppt/charts/_rels/chart41.xml.rels><?xml version="1.0" encoding="UTF-8" standalone="yes"?>
<Relationships xmlns="http://schemas.openxmlformats.org/package/2006/relationships"><Relationship Id="rId1" Type="http://schemas.openxmlformats.org/officeDocument/2006/relationships/package" Target="../embeddings/Microsoft_Excel_Worksheet41.xlsx"/></Relationships>
</file>

<file path=ppt/charts/_rels/chart42.xml.rels><?xml version="1.0" encoding="UTF-8" standalone="yes"?>
<Relationships xmlns="http://schemas.openxmlformats.org/package/2006/relationships"><Relationship Id="rId1" Type="http://schemas.openxmlformats.org/officeDocument/2006/relationships/package" Target="../embeddings/Microsoft_Excel_Worksheet42.xlsx"/></Relationships>
</file>

<file path=ppt/charts/_rels/chart43.xml.rels><?xml version="1.0" encoding="UTF-8" standalone="yes"?>
<Relationships xmlns="http://schemas.openxmlformats.org/package/2006/relationships"><Relationship Id="rId1" Type="http://schemas.openxmlformats.org/officeDocument/2006/relationships/package" Target="../embeddings/Microsoft_Excel_Worksheet43.xlsx"/></Relationships>
</file>

<file path=ppt/charts/_rels/chart44.xml.rels><?xml version="1.0" encoding="UTF-8" standalone="yes"?>
<Relationships xmlns="http://schemas.openxmlformats.org/package/2006/relationships"><Relationship Id="rId1" Type="http://schemas.openxmlformats.org/officeDocument/2006/relationships/package" Target="../embeddings/Microsoft_Excel_Worksheet44.xlsx"/></Relationships>
</file>

<file path=ppt/charts/_rels/chart45.xml.rels><?xml version="1.0" encoding="UTF-8" standalone="yes"?>
<Relationships xmlns="http://schemas.openxmlformats.org/package/2006/relationships"><Relationship Id="rId1" Type="http://schemas.openxmlformats.org/officeDocument/2006/relationships/package" Target="../embeddings/Microsoft_Excel_Worksheet45.xlsx"/></Relationships>
</file>

<file path=ppt/charts/_rels/chart46.xml.rels><?xml version="1.0" encoding="UTF-8" standalone="yes"?>
<Relationships xmlns="http://schemas.openxmlformats.org/package/2006/relationships"><Relationship Id="rId1" Type="http://schemas.openxmlformats.org/officeDocument/2006/relationships/package" Target="../embeddings/Microsoft_Excel_Worksheet46.xlsx"/></Relationships>
</file>

<file path=ppt/charts/_rels/chart47.xml.rels><?xml version="1.0" encoding="UTF-8" standalone="yes"?>
<Relationships xmlns="http://schemas.openxmlformats.org/package/2006/relationships"><Relationship Id="rId1" Type="http://schemas.openxmlformats.org/officeDocument/2006/relationships/package" Target="../embeddings/Microsoft_Excel_Worksheet47.xlsx"/></Relationships>
</file>

<file path=ppt/charts/_rels/chart48.xml.rels><?xml version="1.0" encoding="UTF-8" standalone="yes"?>
<Relationships xmlns="http://schemas.openxmlformats.org/package/2006/relationships"><Relationship Id="rId1" Type="http://schemas.openxmlformats.org/officeDocument/2006/relationships/package" Target="../embeddings/Microsoft_Excel_Worksheet48.xlsx"/></Relationships>
</file>

<file path=ppt/charts/_rels/chart49.xml.rels><?xml version="1.0" encoding="UTF-8" standalone="yes"?>
<Relationships xmlns="http://schemas.openxmlformats.org/package/2006/relationships"><Relationship Id="rId1" Type="http://schemas.openxmlformats.org/officeDocument/2006/relationships/package" Target="../embeddings/Microsoft_Excel_Worksheet49.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50.xml.rels><?xml version="1.0" encoding="UTF-8" standalone="yes"?>
<Relationships xmlns="http://schemas.openxmlformats.org/package/2006/relationships"><Relationship Id="rId1" Type="http://schemas.openxmlformats.org/officeDocument/2006/relationships/package" Target="../embeddings/Microsoft_Excel_Worksheet50.xlsx"/></Relationships>
</file>

<file path=ppt/charts/_rels/chart51.xml.rels><?xml version="1.0" encoding="UTF-8" standalone="yes"?>
<Relationships xmlns="http://schemas.openxmlformats.org/package/2006/relationships"><Relationship Id="rId1" Type="http://schemas.openxmlformats.org/officeDocument/2006/relationships/package" Target="../embeddings/Microsoft_Excel_Worksheet51.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sz="2000">
                <a:latin typeface="Calibri" pitchFamily="34" charset="0"/>
              </a:defRPr>
            </a:pPr>
            <a:r>
              <a:rPr lang="de-CH" sz="2000" b="1" i="0" u="none" strike="noStrike" baseline="0" dirty="0" smtClean="0">
                <a:effectLst/>
              </a:rPr>
              <a:t>Distribution of all organic areas in 2013</a:t>
            </a:r>
            <a:r>
              <a:rPr lang="en-US" sz="2000" dirty="0" smtClean="0">
                <a:latin typeface="Calibri" pitchFamily="34" charset="0"/>
              </a:rPr>
              <a:t/>
            </a:r>
            <a:br>
              <a:rPr lang="en-US" sz="2000" dirty="0" smtClean="0">
                <a:latin typeface="Calibri" pitchFamily="34" charset="0"/>
              </a:rPr>
            </a:br>
            <a:r>
              <a:rPr lang="en-US" sz="1200" b="0" dirty="0" smtClean="0">
                <a:latin typeface="Calibri" pitchFamily="34" charset="0"/>
              </a:rPr>
              <a:t>Source</a:t>
            </a:r>
            <a:r>
              <a:rPr lang="en-US" sz="1200" b="0" baseline="0" dirty="0" smtClean="0">
                <a:latin typeface="Calibri" pitchFamily="34" charset="0"/>
              </a:rPr>
              <a:t>: FiBL-IFOAM Survey 2015</a:t>
            </a:r>
            <a:endParaRPr lang="en-US" sz="1200" b="0" dirty="0">
              <a:latin typeface="Calibri" pitchFamily="34" charset="0"/>
            </a:endParaRPr>
          </a:p>
        </c:rich>
      </c:tx>
      <c:layout>
        <c:manualLayout>
          <c:xMode val="edge"/>
          <c:yMode val="edge"/>
          <c:x val="3.3835559693848723E-2"/>
          <c:y val="3.0313472114209532E-2"/>
        </c:manualLayout>
      </c:layout>
      <c:overlay val="0"/>
    </c:title>
    <c:autoTitleDeleted val="0"/>
    <c:plotArea>
      <c:layout>
        <c:manualLayout>
          <c:layoutTarget val="inner"/>
          <c:xMode val="edge"/>
          <c:yMode val="edge"/>
          <c:x val="0.16597926080821604"/>
          <c:y val="0.28329794342099707"/>
          <c:w val="0.5326125196514746"/>
          <c:h val="0.54841285240607074"/>
        </c:manualLayout>
      </c:layout>
      <c:pieChart>
        <c:varyColors val="1"/>
        <c:ser>
          <c:idx val="0"/>
          <c:order val="0"/>
          <c:tx>
            <c:strRef>
              <c:f>Tabelle1!$B$1</c:f>
              <c:strCache>
                <c:ptCount val="1"/>
                <c:pt idx="0">
                  <c:v>Hectares</c:v>
                </c:pt>
              </c:strCache>
            </c:strRef>
          </c:tx>
          <c:spPr>
            <a:ln>
              <a:solidFill>
                <a:schemeClr val="bg1"/>
              </a:solidFill>
            </a:ln>
          </c:spPr>
          <c:explosion val="2"/>
          <c:dPt>
            <c:idx val="0"/>
            <c:bubble3D val="0"/>
            <c:explosion val="0"/>
            <c:spPr>
              <a:solidFill>
                <a:srgbClr val="4F81BD"/>
              </a:solidFill>
              <a:ln>
                <a:solidFill>
                  <a:schemeClr val="bg1"/>
                </a:solidFill>
              </a:ln>
            </c:spPr>
          </c:dPt>
          <c:dPt>
            <c:idx val="1"/>
            <c:bubble3D val="0"/>
            <c:explosion val="0"/>
            <c:spPr>
              <a:solidFill>
                <a:srgbClr val="4F81BD">
                  <a:alpha val="60000"/>
                </a:srgbClr>
              </a:solidFill>
              <a:ln>
                <a:solidFill>
                  <a:schemeClr val="bg1"/>
                </a:solidFill>
              </a:ln>
            </c:spPr>
          </c:dPt>
          <c:dPt>
            <c:idx val="2"/>
            <c:bubble3D val="0"/>
            <c:explosion val="0"/>
            <c:spPr>
              <a:solidFill>
                <a:srgbClr val="4F81BD">
                  <a:alpha val="40000"/>
                </a:srgbClr>
              </a:solidFill>
              <a:ln>
                <a:solidFill>
                  <a:schemeClr val="bg1"/>
                </a:solidFill>
              </a:ln>
            </c:spPr>
          </c:dPt>
          <c:dPt>
            <c:idx val="3"/>
            <c:bubble3D val="0"/>
            <c:spPr>
              <a:solidFill>
                <a:srgbClr val="4F81BD">
                  <a:alpha val="20000"/>
                </a:srgbClr>
              </a:solidFill>
              <a:ln>
                <a:solidFill>
                  <a:schemeClr val="bg1"/>
                </a:solidFill>
              </a:ln>
            </c:spPr>
          </c:dPt>
          <c:dPt>
            <c:idx val="4"/>
            <c:bubble3D val="0"/>
            <c:spPr>
              <a:solidFill>
                <a:srgbClr val="4F81BD">
                  <a:alpha val="10000"/>
                </a:srgbClr>
              </a:solidFill>
              <a:ln>
                <a:solidFill>
                  <a:schemeClr val="bg1"/>
                </a:solidFill>
              </a:ln>
            </c:spPr>
          </c:dPt>
          <c:dPt>
            <c:idx val="5"/>
            <c:bubble3D val="0"/>
            <c:spPr>
              <a:solidFill>
                <a:schemeClr val="bg1">
                  <a:lumMod val="75000"/>
                </a:schemeClr>
              </a:solidFill>
              <a:ln>
                <a:solidFill>
                  <a:schemeClr val="bg1"/>
                </a:solidFill>
              </a:ln>
            </c:spPr>
          </c:dPt>
          <c:dLbls>
            <c:dLbl>
              <c:idx val="0"/>
              <c:layout>
                <c:manualLayout>
                  <c:x val="-5.9106392646530198E-2"/>
                  <c:y val="0.16146474726595322"/>
                </c:manualLayout>
              </c:layout>
              <c:dLblPos val="bestFit"/>
              <c:showLegendKey val="0"/>
              <c:showVal val="0"/>
              <c:showCatName val="1"/>
              <c:showSerName val="0"/>
              <c:showPercent val="1"/>
              <c:showBubbleSize val="0"/>
              <c:extLst>
                <c:ext xmlns:c15="http://schemas.microsoft.com/office/drawing/2012/chart" uri="{CE6537A1-D6FC-4f65-9D91-7224C49458BB}">
                  <c15:layout>
                    <c:manualLayout>
                      <c:w val="0.22014115628554648"/>
                      <c:h val="0.17121493542970967"/>
                    </c:manualLayout>
                  </c15:layout>
                </c:ext>
              </c:extLst>
            </c:dLbl>
            <c:dLbl>
              <c:idx val="1"/>
              <c:layout>
                <c:manualLayout>
                  <c:x val="1.2062529111536793E-2"/>
                  <c:y val="-0.10433113065684407"/>
                </c:manualLayout>
              </c:layout>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0"/>
            <c:showCatName val="1"/>
            <c:showSerName val="0"/>
            <c:showPercent val="1"/>
            <c:showBubbleSize val="0"/>
            <c:showLeaderLines val="0"/>
            <c:extLst>
              <c:ext xmlns:c15="http://schemas.microsoft.com/office/drawing/2012/chart" uri="{CE6537A1-D6FC-4f65-9D91-7224C49458BB}"/>
            </c:extLst>
          </c:dLbls>
          <c:cat>
            <c:strRef>
              <c:f>Tabelle1!$A$2:$A$4</c:f>
              <c:strCache>
                <c:ptCount val="3"/>
                <c:pt idx="0">
                  <c:v>Agricultural land</c:v>
                </c:pt>
                <c:pt idx="1">
                  <c:v>Wild collection</c:v>
                </c:pt>
                <c:pt idx="2">
                  <c:v>Other </c:v>
                </c:pt>
              </c:strCache>
            </c:strRef>
          </c:cat>
          <c:val>
            <c:numRef>
              <c:f>Tabelle1!$B$2:$B$4</c:f>
              <c:numCache>
                <c:formatCode>#,##0</c:formatCode>
                <c:ptCount val="3"/>
                <c:pt idx="0">
                  <c:v>43091113.115693256</c:v>
                </c:pt>
                <c:pt idx="1">
                  <c:v>33787020.182473555</c:v>
                </c:pt>
                <c:pt idx="2" formatCode="General">
                  <c:v>1350784.9851500001</c:v>
                </c:pt>
              </c:numCache>
            </c:numRef>
          </c:val>
        </c:ser>
        <c:dLbls>
          <c:dLblPos val="bestFit"/>
          <c:showLegendKey val="0"/>
          <c:showVal val="1"/>
          <c:showCatName val="0"/>
          <c:showSerName val="0"/>
          <c:showPercent val="0"/>
          <c:showBubbleSize val="0"/>
          <c:showLeaderLines val="0"/>
        </c:dLbls>
        <c:firstSliceAng val="0"/>
      </c:pieChart>
    </c:plotArea>
    <c:plotVisOnly val="1"/>
    <c:dispBlanksAs val="gap"/>
    <c:showDLblsOverMax val="0"/>
  </c:chart>
  <c:txPr>
    <a:bodyPr/>
    <a:lstStyle/>
    <a:p>
      <a:pPr>
        <a:defRPr sz="1800"/>
      </a:pPr>
      <a:endParaRPr lang="de-DE"/>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sz="2000">
                <a:latin typeface="Calibri" pitchFamily="34" charset="0"/>
              </a:defRPr>
            </a:pPr>
            <a:r>
              <a:rPr lang="de-CH" sz="2000" b="1" i="0" u="none" strike="noStrike" baseline="0" dirty="0" smtClean="0">
                <a:effectLst/>
              </a:rPr>
              <a:t>Distribution of organic arable cropland by region 2013</a:t>
            </a:r>
            <a:r>
              <a:rPr lang="en-US" sz="2000" dirty="0" smtClean="0">
                <a:latin typeface="Calibri" pitchFamily="34" charset="0"/>
              </a:rPr>
              <a:t/>
            </a:r>
            <a:br>
              <a:rPr lang="en-US" sz="2000" dirty="0" smtClean="0">
                <a:latin typeface="Calibri" pitchFamily="34" charset="0"/>
              </a:rPr>
            </a:br>
            <a:r>
              <a:rPr lang="en-US" sz="1200" b="0" dirty="0" smtClean="0">
                <a:latin typeface="Calibri" pitchFamily="34" charset="0"/>
              </a:rPr>
              <a:t>Source</a:t>
            </a:r>
            <a:r>
              <a:rPr lang="en-US" sz="1200" b="0" baseline="0" dirty="0" smtClean="0">
                <a:latin typeface="Calibri" pitchFamily="34" charset="0"/>
              </a:rPr>
              <a:t>: FiBL-IFOAM Survey 2015</a:t>
            </a:r>
            <a:endParaRPr lang="en-US" sz="1200" b="0" dirty="0">
              <a:latin typeface="Calibri" pitchFamily="34" charset="0"/>
            </a:endParaRPr>
          </a:p>
        </c:rich>
      </c:tx>
      <c:layout>
        <c:manualLayout>
          <c:xMode val="edge"/>
          <c:yMode val="edge"/>
          <c:x val="5.3105138214657163E-2"/>
          <c:y val="1.3775360988878991E-2"/>
        </c:manualLayout>
      </c:layout>
      <c:overlay val="0"/>
    </c:title>
    <c:autoTitleDeleted val="0"/>
    <c:plotArea>
      <c:layout>
        <c:manualLayout>
          <c:layoutTarget val="inner"/>
          <c:xMode val="edge"/>
          <c:yMode val="edge"/>
          <c:x val="0.26274597943960198"/>
          <c:y val="0.25756777649558993"/>
          <c:w val="0.4257977753759366"/>
          <c:h val="0.59094212122898881"/>
        </c:manualLayout>
      </c:layout>
      <c:pieChart>
        <c:varyColors val="1"/>
        <c:ser>
          <c:idx val="0"/>
          <c:order val="0"/>
          <c:tx>
            <c:strRef>
              <c:f>Tabelle1!$B$1</c:f>
              <c:strCache>
                <c:ptCount val="1"/>
                <c:pt idx="0">
                  <c:v>Hectares</c:v>
                </c:pt>
              </c:strCache>
            </c:strRef>
          </c:tx>
          <c:spPr>
            <a:solidFill>
              <a:srgbClr val="DEA900"/>
            </a:solidFill>
            <a:ln>
              <a:solidFill>
                <a:schemeClr val="bg1"/>
              </a:solidFill>
            </a:ln>
          </c:spPr>
          <c:dPt>
            <c:idx val="0"/>
            <c:bubble3D val="0"/>
          </c:dPt>
          <c:dPt>
            <c:idx val="1"/>
            <c:bubble3D val="0"/>
            <c:spPr>
              <a:solidFill>
                <a:srgbClr val="DEA900">
                  <a:alpha val="75000"/>
                </a:srgbClr>
              </a:solidFill>
              <a:ln>
                <a:solidFill>
                  <a:schemeClr val="bg1"/>
                </a:solidFill>
              </a:ln>
            </c:spPr>
          </c:dPt>
          <c:dPt>
            <c:idx val="2"/>
            <c:bubble3D val="0"/>
            <c:spPr>
              <a:solidFill>
                <a:srgbClr val="DEA900">
                  <a:alpha val="50000"/>
                </a:srgbClr>
              </a:solidFill>
              <a:ln>
                <a:solidFill>
                  <a:schemeClr val="bg1"/>
                </a:solidFill>
              </a:ln>
            </c:spPr>
          </c:dPt>
          <c:dPt>
            <c:idx val="3"/>
            <c:bubble3D val="0"/>
            <c:spPr>
              <a:solidFill>
                <a:srgbClr val="DEA900">
                  <a:alpha val="35000"/>
                </a:srgbClr>
              </a:solidFill>
              <a:ln>
                <a:solidFill>
                  <a:schemeClr val="bg1"/>
                </a:solidFill>
              </a:ln>
            </c:spPr>
          </c:dPt>
          <c:dPt>
            <c:idx val="4"/>
            <c:bubble3D val="0"/>
            <c:spPr>
              <a:solidFill>
                <a:srgbClr val="DEA900">
                  <a:alpha val="20000"/>
                </a:srgbClr>
              </a:solidFill>
              <a:ln>
                <a:solidFill>
                  <a:schemeClr val="bg1"/>
                </a:solidFill>
              </a:ln>
            </c:spPr>
          </c:dPt>
          <c:dPt>
            <c:idx val="5"/>
            <c:bubble3D val="0"/>
            <c:spPr>
              <a:solidFill>
                <a:srgbClr val="DEA900">
                  <a:alpha val="10000"/>
                </a:srgbClr>
              </a:solidFill>
              <a:ln>
                <a:solidFill>
                  <a:schemeClr val="bg1"/>
                </a:solidFill>
              </a:ln>
            </c:spPr>
          </c:dPt>
          <c:dLbls>
            <c:dLbl>
              <c:idx val="3"/>
              <c:layout>
                <c:manualLayout>
                  <c:x val="-9.7420312321412073E-3"/>
                  <c:y val="3.3163078787119125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4"/>
              <c:layout>
                <c:manualLayout>
                  <c:x val="1.9484062464282362E-2"/>
                  <c:y val="-3.3163078787119167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5"/>
              <c:layout>
                <c:manualLayout>
                  <c:x val="8.6286562341822026E-2"/>
                  <c:y val="7.1063740258112459E-3"/>
                </c:manualLayout>
              </c:layout>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0"/>
            <c:showCatName val="1"/>
            <c:showSerName val="0"/>
            <c:showPercent val="1"/>
            <c:showBubbleSize val="0"/>
            <c:showLeaderLines val="1"/>
            <c:extLst>
              <c:ext xmlns:c15="http://schemas.microsoft.com/office/drawing/2012/chart" uri="{CE6537A1-D6FC-4f65-9D91-7224C49458BB}"/>
            </c:extLst>
          </c:dLbls>
          <c:cat>
            <c:strRef>
              <c:f>Tabelle1!$A$2:$A$7</c:f>
              <c:strCache>
                <c:ptCount val="6"/>
                <c:pt idx="0">
                  <c:v>Europe</c:v>
                </c:pt>
                <c:pt idx="1">
                  <c:v>North America</c:v>
                </c:pt>
                <c:pt idx="2">
                  <c:v>Asia</c:v>
                </c:pt>
                <c:pt idx="3">
                  <c:v>Africa</c:v>
                </c:pt>
                <c:pt idx="4">
                  <c:v>Latin America</c:v>
                </c:pt>
                <c:pt idx="5">
                  <c:v>Oceania</c:v>
                </c:pt>
              </c:strCache>
            </c:strRef>
          </c:cat>
          <c:val>
            <c:numRef>
              <c:f>Tabelle1!$B$2:$B$7</c:f>
              <c:numCache>
                <c:formatCode>#,##0</c:formatCode>
                <c:ptCount val="6"/>
                <c:pt idx="0">
                  <c:v>4599369.4960405454</c:v>
                </c:pt>
                <c:pt idx="1">
                  <c:v>1321654.0635700002</c:v>
                </c:pt>
                <c:pt idx="2">
                  <c:v>1253249.3541172596</c:v>
                </c:pt>
                <c:pt idx="3">
                  <c:v>237218.70300000004</c:v>
                </c:pt>
                <c:pt idx="4">
                  <c:v>209335.10362310006</c:v>
                </c:pt>
                <c:pt idx="5">
                  <c:v>38678.800000000003</c:v>
                </c:pt>
              </c:numCache>
            </c:numRef>
          </c:val>
        </c:ser>
        <c:dLbls>
          <c:dLblPos val="bestFit"/>
          <c:showLegendKey val="0"/>
          <c:showVal val="1"/>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de-DE"/>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sz="2000">
                <a:latin typeface="Calibri" pitchFamily="34" charset="0"/>
              </a:defRPr>
            </a:pPr>
            <a:r>
              <a:rPr lang="de-CH" sz="2000" b="1" i="0" u="none" strike="noStrike" baseline="0" dirty="0" smtClean="0">
                <a:effectLst/>
              </a:rPr>
              <a:t>Use of organic arable cropland by crop group 2013</a:t>
            </a:r>
            <a:r>
              <a:rPr lang="en-US" sz="2000" dirty="0" smtClean="0">
                <a:latin typeface="Calibri" pitchFamily="34" charset="0"/>
              </a:rPr>
              <a:t/>
            </a:r>
            <a:br>
              <a:rPr lang="en-US" sz="2000" dirty="0" smtClean="0">
                <a:latin typeface="Calibri" pitchFamily="34" charset="0"/>
              </a:rPr>
            </a:br>
            <a:r>
              <a:rPr lang="en-US" sz="1200" b="0" dirty="0" smtClean="0">
                <a:latin typeface="Calibri" pitchFamily="34" charset="0"/>
              </a:rPr>
              <a:t>Source</a:t>
            </a:r>
            <a:r>
              <a:rPr lang="en-US" sz="1200" b="0" baseline="0" dirty="0" smtClean="0">
                <a:latin typeface="Calibri" pitchFamily="34" charset="0"/>
              </a:rPr>
              <a:t>: FiBL-IFOAM survey 2015</a:t>
            </a:r>
            <a:endParaRPr lang="en-US" sz="1200" b="0" dirty="0">
              <a:latin typeface="Calibri" pitchFamily="34" charset="0"/>
            </a:endParaRPr>
          </a:p>
        </c:rich>
      </c:tx>
      <c:layout>
        <c:manualLayout>
          <c:xMode val="edge"/>
          <c:yMode val="edge"/>
          <c:x val="3.0166106563794915E-2"/>
          <c:y val="1.3290876946712304E-2"/>
        </c:manualLayout>
      </c:layout>
      <c:overlay val="0"/>
    </c:title>
    <c:autoTitleDeleted val="0"/>
    <c:plotArea>
      <c:layout>
        <c:manualLayout>
          <c:layoutTarget val="inner"/>
          <c:xMode val="edge"/>
          <c:yMode val="edge"/>
          <c:x val="0.1393955588234386"/>
          <c:y val="0.26371406977794937"/>
          <c:w val="0.37569590046778184"/>
          <c:h val="0.59798097276660933"/>
        </c:manualLayout>
      </c:layout>
      <c:pieChart>
        <c:varyColors val="1"/>
        <c:ser>
          <c:idx val="0"/>
          <c:order val="0"/>
          <c:tx>
            <c:strRef>
              <c:f>Tabelle1!$B$1</c:f>
              <c:strCache>
                <c:ptCount val="1"/>
                <c:pt idx="0">
                  <c:v>Hectares</c:v>
                </c:pt>
              </c:strCache>
            </c:strRef>
          </c:tx>
          <c:spPr>
            <a:ln>
              <a:solidFill>
                <a:schemeClr val="bg1"/>
              </a:solidFill>
            </a:ln>
          </c:spPr>
          <c:dPt>
            <c:idx val="0"/>
            <c:bubble3D val="0"/>
            <c:spPr>
              <a:solidFill>
                <a:srgbClr val="E2AC00"/>
              </a:solidFill>
              <a:ln>
                <a:solidFill>
                  <a:schemeClr val="bg1"/>
                </a:solidFill>
              </a:ln>
            </c:spPr>
          </c:dPt>
          <c:dPt>
            <c:idx val="1"/>
            <c:bubble3D val="0"/>
            <c:spPr>
              <a:solidFill>
                <a:srgbClr val="B2DE82"/>
              </a:solidFill>
              <a:ln>
                <a:solidFill>
                  <a:schemeClr val="bg1"/>
                </a:solidFill>
              </a:ln>
            </c:spPr>
          </c:dPt>
          <c:dPt>
            <c:idx val="2"/>
            <c:bubble3D val="0"/>
            <c:spPr>
              <a:solidFill>
                <a:srgbClr val="744300"/>
              </a:solidFill>
              <a:ln>
                <a:solidFill>
                  <a:schemeClr val="bg1"/>
                </a:solidFill>
              </a:ln>
            </c:spPr>
          </c:dPt>
          <c:dPt>
            <c:idx val="3"/>
            <c:bubble3D val="0"/>
            <c:spPr>
              <a:solidFill>
                <a:srgbClr val="58B463"/>
              </a:solidFill>
              <a:ln>
                <a:solidFill>
                  <a:schemeClr val="bg1"/>
                </a:solidFill>
              </a:ln>
            </c:spPr>
          </c:dPt>
          <c:dPt>
            <c:idx val="4"/>
            <c:bubble3D val="0"/>
            <c:spPr>
              <a:solidFill>
                <a:srgbClr val="D8710A"/>
              </a:solidFill>
              <a:ln>
                <a:solidFill>
                  <a:schemeClr val="bg1"/>
                </a:solidFill>
              </a:ln>
            </c:spPr>
          </c:dPt>
          <c:dPt>
            <c:idx val="5"/>
            <c:bubble3D val="0"/>
            <c:spPr>
              <a:solidFill>
                <a:srgbClr val="4F81BD"/>
              </a:solidFill>
              <a:ln>
                <a:solidFill>
                  <a:schemeClr val="bg1"/>
                </a:solidFill>
              </a:ln>
            </c:spPr>
          </c:dPt>
          <c:dLbls>
            <c:dLbl>
              <c:idx val="4"/>
              <c:spPr>
                <a:noFill/>
                <a:ln>
                  <a:noFill/>
                </a:ln>
                <a:effectLst/>
              </c:spPr>
              <c:txPr>
                <a:bodyPr wrap="square" lIns="38100" tIns="19050" rIns="38100" bIns="19050" anchor="ctr">
                  <a:noAutofit/>
                </a:bodyPr>
                <a:lstStyle/>
                <a:p>
                  <a:pPr>
                    <a:defRPr>
                      <a:latin typeface="Calibri" panose="020F0502020204030204" pitchFamily="34" charset="0"/>
                    </a:defRPr>
                  </a:pPr>
                  <a:endParaRPr lang="de-DE"/>
                </a:p>
              </c:txPr>
              <c:dLblPos val="outEnd"/>
              <c:showLegendKey val="0"/>
              <c:showVal val="0"/>
              <c:showCatName val="0"/>
              <c:showSerName val="0"/>
              <c:showPercent val="1"/>
              <c:showBubbleSize val="0"/>
            </c:dLbl>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0"/>
            <c:showCatName val="0"/>
            <c:showSerName val="0"/>
            <c:showPercent val="1"/>
            <c:showBubbleSize val="0"/>
            <c:showLeaderLines val="0"/>
            <c:extLst>
              <c:ext xmlns:c15="http://schemas.microsoft.com/office/drawing/2012/chart" uri="{CE6537A1-D6FC-4f65-9D91-7224C49458BB}"/>
            </c:extLst>
          </c:dLbls>
          <c:cat>
            <c:strRef>
              <c:f>Tabelle1!$A$2:$A$7</c:f>
              <c:strCache>
                <c:ptCount val="6"/>
                <c:pt idx="0">
                  <c:v>Cereals</c:v>
                </c:pt>
                <c:pt idx="1">
                  <c:v>Green fodder from arable land</c:v>
                </c:pt>
                <c:pt idx="2">
                  <c:v>Oilseeds</c:v>
                </c:pt>
                <c:pt idx="3">
                  <c:v>Vegetables</c:v>
                </c:pt>
                <c:pt idx="4">
                  <c:v>Protein crops</c:v>
                </c:pt>
                <c:pt idx="5">
                  <c:v>Other</c:v>
                </c:pt>
              </c:strCache>
            </c:strRef>
          </c:cat>
          <c:val>
            <c:numRef>
              <c:f>Tabelle1!$B$2:$B$7</c:f>
              <c:numCache>
                <c:formatCode>#,##0</c:formatCode>
                <c:ptCount val="6"/>
                <c:pt idx="0">
                  <c:v>3309788.1761534172</c:v>
                </c:pt>
                <c:pt idx="1">
                  <c:v>2381942.5961177116</c:v>
                </c:pt>
                <c:pt idx="2">
                  <c:v>779803.2165151079</c:v>
                </c:pt>
                <c:pt idx="3">
                  <c:v>305342.25368550635</c:v>
                </c:pt>
                <c:pt idx="4">
                  <c:v>296072.61920126464</c:v>
                </c:pt>
                <c:pt idx="5">
                  <c:v>586556.65867789683</c:v>
                </c:pt>
              </c:numCache>
            </c:numRef>
          </c:val>
        </c:ser>
        <c:dLbls>
          <c:showLegendKey val="0"/>
          <c:showVal val="0"/>
          <c:showCatName val="0"/>
          <c:showSerName val="0"/>
          <c:showPercent val="0"/>
          <c:showBubbleSize val="0"/>
          <c:showLeaderLines val="0"/>
        </c:dLbls>
        <c:firstSliceAng val="0"/>
      </c:pieChart>
    </c:plotArea>
    <c:legend>
      <c:legendPos val="r"/>
      <c:overlay val="0"/>
      <c:txPr>
        <a:bodyPr/>
        <a:lstStyle/>
        <a:p>
          <a:pPr>
            <a:defRPr sz="1600">
              <a:latin typeface="Calibri" panose="020F0502020204030204" pitchFamily="34" charset="0"/>
            </a:defRPr>
          </a:pPr>
          <a:endParaRPr lang="de-DE"/>
        </a:p>
      </c:txPr>
    </c:legend>
    <c:plotVisOnly val="1"/>
    <c:dispBlanksAs val="gap"/>
    <c:showDLblsOverMax val="0"/>
  </c:chart>
  <c:txPr>
    <a:bodyPr/>
    <a:lstStyle/>
    <a:p>
      <a:pPr>
        <a:defRPr sz="1800"/>
      </a:pPr>
      <a:endParaRPr lang="de-DE"/>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sz="2000">
                <a:latin typeface="Calibri" pitchFamily="34" charset="0"/>
              </a:defRPr>
            </a:pPr>
            <a:r>
              <a:rPr lang="de-CH" sz="2000" b="1" i="0" u="none" strike="noStrike" baseline="0" dirty="0" smtClean="0">
                <a:effectLst/>
              </a:rPr>
              <a:t>Distribution of organic permanent cropland by region 2013</a:t>
            </a:r>
            <a:r>
              <a:rPr lang="en-US" sz="2000" dirty="0" smtClean="0">
                <a:latin typeface="Calibri" pitchFamily="34" charset="0"/>
              </a:rPr>
              <a:t/>
            </a:r>
            <a:br>
              <a:rPr lang="en-US" sz="2000" dirty="0" smtClean="0">
                <a:latin typeface="Calibri" pitchFamily="34" charset="0"/>
              </a:rPr>
            </a:br>
            <a:r>
              <a:rPr lang="en-US" sz="1200" b="0" dirty="0" smtClean="0">
                <a:latin typeface="Calibri" pitchFamily="34" charset="0"/>
              </a:rPr>
              <a:t>Source</a:t>
            </a:r>
            <a:r>
              <a:rPr lang="en-US" sz="1200" b="0" baseline="0" dirty="0" smtClean="0">
                <a:latin typeface="Calibri" pitchFamily="34" charset="0"/>
              </a:rPr>
              <a:t>: FiBL-IFOAM Survey 2015</a:t>
            </a:r>
            <a:endParaRPr lang="en-US" sz="1200" b="0" dirty="0">
              <a:latin typeface="Calibri" pitchFamily="34" charset="0"/>
            </a:endParaRPr>
          </a:p>
        </c:rich>
      </c:tx>
      <c:layout>
        <c:manualLayout>
          <c:xMode val="edge"/>
          <c:yMode val="edge"/>
          <c:x val="2.8805728884202103E-2"/>
          <c:y val="2.4840745394486684E-2"/>
        </c:manualLayout>
      </c:layout>
      <c:overlay val="0"/>
    </c:title>
    <c:autoTitleDeleted val="0"/>
    <c:plotArea>
      <c:layout>
        <c:manualLayout>
          <c:layoutTarget val="inner"/>
          <c:xMode val="edge"/>
          <c:yMode val="edge"/>
          <c:x val="0.23827686295351391"/>
          <c:y val="0.26532570727435517"/>
          <c:w val="0.35680446910477531"/>
          <c:h val="0.63685920656703254"/>
        </c:manualLayout>
      </c:layout>
      <c:pieChart>
        <c:varyColors val="1"/>
        <c:ser>
          <c:idx val="0"/>
          <c:order val="0"/>
          <c:tx>
            <c:strRef>
              <c:f>Tabelle1!$B$1</c:f>
              <c:strCache>
                <c:ptCount val="1"/>
                <c:pt idx="0">
                  <c:v>Hectares</c:v>
                </c:pt>
              </c:strCache>
            </c:strRef>
          </c:tx>
          <c:spPr>
            <a:solidFill>
              <a:srgbClr val="A80000"/>
            </a:solidFill>
            <a:ln>
              <a:solidFill>
                <a:schemeClr val="bg1"/>
              </a:solidFill>
            </a:ln>
          </c:spPr>
          <c:dPt>
            <c:idx val="0"/>
            <c:bubble3D val="0"/>
          </c:dPt>
          <c:dPt>
            <c:idx val="1"/>
            <c:bubble3D val="0"/>
            <c:spPr>
              <a:solidFill>
                <a:srgbClr val="A80000">
                  <a:alpha val="75000"/>
                </a:srgbClr>
              </a:solidFill>
              <a:ln>
                <a:solidFill>
                  <a:schemeClr val="bg1"/>
                </a:solidFill>
              </a:ln>
            </c:spPr>
          </c:dPt>
          <c:dPt>
            <c:idx val="2"/>
            <c:bubble3D val="0"/>
            <c:spPr>
              <a:solidFill>
                <a:srgbClr val="A80000">
                  <a:alpha val="50000"/>
                </a:srgbClr>
              </a:solidFill>
              <a:ln>
                <a:solidFill>
                  <a:schemeClr val="bg1"/>
                </a:solidFill>
              </a:ln>
            </c:spPr>
          </c:dPt>
          <c:dPt>
            <c:idx val="3"/>
            <c:bubble3D val="0"/>
            <c:spPr>
              <a:solidFill>
                <a:srgbClr val="A80000">
                  <a:alpha val="35000"/>
                </a:srgbClr>
              </a:solidFill>
              <a:ln>
                <a:solidFill>
                  <a:schemeClr val="bg1"/>
                </a:solidFill>
              </a:ln>
            </c:spPr>
          </c:dPt>
          <c:dPt>
            <c:idx val="4"/>
            <c:bubble3D val="0"/>
            <c:spPr>
              <a:solidFill>
                <a:srgbClr val="A80000">
                  <a:alpha val="20000"/>
                </a:srgbClr>
              </a:solidFill>
              <a:ln>
                <a:solidFill>
                  <a:schemeClr val="bg1"/>
                </a:solidFill>
              </a:ln>
            </c:spPr>
          </c:dPt>
          <c:dPt>
            <c:idx val="5"/>
            <c:bubble3D val="0"/>
            <c:spPr>
              <a:solidFill>
                <a:srgbClr val="A80000">
                  <a:alpha val="10000"/>
                </a:srgbClr>
              </a:solidFill>
              <a:ln>
                <a:solidFill>
                  <a:schemeClr val="bg1"/>
                </a:solidFill>
              </a:ln>
            </c:spPr>
          </c:dPt>
          <c:dLbls>
            <c:dLbl>
              <c:idx val="5"/>
              <c:layout>
                <c:manualLayout>
                  <c:x val="1.1425385429642285E-2"/>
                  <c:y val="2.5936660632478745E-3"/>
                </c:manualLayout>
              </c:layout>
              <c:dLblPos val="bestFit"/>
              <c:showLegendKey val="0"/>
              <c:showVal val="0"/>
              <c:showCatName val="0"/>
              <c:showSerName val="0"/>
              <c:showPercent val="1"/>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0"/>
            <c:showCatName val="0"/>
            <c:showSerName val="0"/>
            <c:showPercent val="1"/>
            <c:showBubbleSize val="0"/>
            <c:showLeaderLines val="1"/>
            <c:extLst>
              <c:ext xmlns:c15="http://schemas.microsoft.com/office/drawing/2012/chart" uri="{CE6537A1-D6FC-4f65-9D91-7224C49458BB}"/>
            </c:extLst>
          </c:dLbls>
          <c:cat>
            <c:strRef>
              <c:f>Tabelle1!$A$2:$A$7</c:f>
              <c:strCache>
                <c:ptCount val="6"/>
                <c:pt idx="0">
                  <c:v>Europe</c:v>
                </c:pt>
                <c:pt idx="1">
                  <c:v>Latin America</c:v>
                </c:pt>
                <c:pt idx="2">
                  <c:v>Africa</c:v>
                </c:pt>
                <c:pt idx="3">
                  <c:v>Asia</c:v>
                </c:pt>
                <c:pt idx="4">
                  <c:v>Oceania</c:v>
                </c:pt>
                <c:pt idx="5">
                  <c:v>North America</c:v>
                </c:pt>
              </c:strCache>
            </c:strRef>
          </c:cat>
          <c:val>
            <c:numRef>
              <c:f>Tabelle1!$B$2:$B$7</c:f>
              <c:numCache>
                <c:formatCode>#,##0</c:formatCode>
                <c:ptCount val="6"/>
                <c:pt idx="0">
                  <c:v>1296072.9374742399</c:v>
                </c:pt>
                <c:pt idx="1">
                  <c:v>843840.25713153998</c:v>
                </c:pt>
                <c:pt idx="2">
                  <c:v>574837.63589999976</c:v>
                </c:pt>
                <c:pt idx="3">
                  <c:v>388076.67759748601</c:v>
                </c:pt>
                <c:pt idx="4">
                  <c:v>70949.64</c:v>
                </c:pt>
                <c:pt idx="5">
                  <c:v>67089.374499999991</c:v>
                </c:pt>
              </c:numCache>
            </c:numRef>
          </c:val>
        </c:ser>
        <c:dLbls>
          <c:dLblPos val="bestFit"/>
          <c:showLegendKey val="0"/>
          <c:showVal val="1"/>
          <c:showCatName val="0"/>
          <c:showSerName val="0"/>
          <c:showPercent val="0"/>
          <c:showBubbleSize val="0"/>
          <c:showLeaderLines val="1"/>
        </c:dLbls>
        <c:firstSliceAng val="0"/>
      </c:pieChart>
    </c:plotArea>
    <c:legend>
      <c:legendPos val="r"/>
      <c:layout>
        <c:manualLayout>
          <c:xMode val="edge"/>
          <c:yMode val="edge"/>
          <c:x val="0.72560621172116346"/>
          <c:y val="0.33998591659750221"/>
          <c:w val="0.19009367354142756"/>
          <c:h val="0.43192627289778263"/>
        </c:manualLayout>
      </c:layout>
      <c:overlay val="0"/>
      <c:txPr>
        <a:bodyPr/>
        <a:lstStyle/>
        <a:p>
          <a:pPr>
            <a:defRPr>
              <a:latin typeface="Calibri" panose="020F0502020204030204" pitchFamily="34" charset="0"/>
            </a:defRPr>
          </a:pPr>
          <a:endParaRPr lang="de-DE"/>
        </a:p>
      </c:txPr>
    </c:legend>
    <c:plotVisOnly val="1"/>
    <c:dispBlanksAs val="gap"/>
    <c:showDLblsOverMax val="0"/>
  </c:chart>
  <c:txPr>
    <a:bodyPr/>
    <a:lstStyle/>
    <a:p>
      <a:pPr>
        <a:defRPr sz="1800"/>
      </a:pPr>
      <a:endParaRPr lang="de-DE"/>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sz="2000">
                <a:latin typeface="Calibri" pitchFamily="34" charset="0"/>
              </a:defRPr>
            </a:pPr>
            <a:r>
              <a:rPr lang="de-CH" sz="2000" b="1" i="0" u="none" strike="noStrike" baseline="0" dirty="0" smtClean="0">
                <a:effectLst/>
              </a:rPr>
              <a:t>Use of permanent cropland by crop group 2013</a:t>
            </a:r>
          </a:p>
          <a:p>
            <a:pPr algn="l">
              <a:defRPr sz="2000">
                <a:latin typeface="Calibri" pitchFamily="34" charset="0"/>
              </a:defRPr>
            </a:pPr>
            <a:r>
              <a:rPr lang="en-US" sz="1200" b="0" dirty="0" smtClean="0">
                <a:latin typeface="Calibri" pitchFamily="34" charset="0"/>
              </a:rPr>
              <a:t>Source</a:t>
            </a:r>
            <a:r>
              <a:rPr lang="en-US" sz="1200" b="0" baseline="0" dirty="0" smtClean="0">
                <a:latin typeface="Calibri" pitchFamily="34" charset="0"/>
              </a:rPr>
              <a:t>: FiBL-IFOAM Survey 2015</a:t>
            </a:r>
            <a:endParaRPr lang="en-US" sz="1200" b="0" dirty="0">
              <a:latin typeface="Calibri" pitchFamily="34" charset="0"/>
            </a:endParaRPr>
          </a:p>
        </c:rich>
      </c:tx>
      <c:layout>
        <c:manualLayout>
          <c:xMode val="edge"/>
          <c:yMode val="edge"/>
          <c:x val="1.0479532584135715E-3"/>
          <c:y val="1.3603693349186456E-2"/>
        </c:manualLayout>
      </c:layout>
      <c:overlay val="0"/>
    </c:title>
    <c:autoTitleDeleted val="0"/>
    <c:plotArea>
      <c:layout>
        <c:manualLayout>
          <c:layoutTarget val="inner"/>
          <c:xMode val="edge"/>
          <c:yMode val="edge"/>
          <c:x val="0.29377297911205497"/>
          <c:y val="0.20443048536884689"/>
          <c:w val="0.37765855265414461"/>
          <c:h val="0.61525256095775704"/>
        </c:manualLayout>
      </c:layout>
      <c:pieChart>
        <c:varyColors val="1"/>
        <c:ser>
          <c:idx val="0"/>
          <c:order val="0"/>
          <c:tx>
            <c:strRef>
              <c:f>Tabelle1!$B$1</c:f>
              <c:strCache>
                <c:ptCount val="1"/>
                <c:pt idx="0">
                  <c:v>Hectares</c:v>
                </c:pt>
              </c:strCache>
            </c:strRef>
          </c:tx>
          <c:spPr>
            <a:ln>
              <a:solidFill>
                <a:schemeClr val="bg1"/>
              </a:solidFill>
            </a:ln>
          </c:spPr>
          <c:dPt>
            <c:idx val="0"/>
            <c:bubble3D val="0"/>
            <c:spPr>
              <a:solidFill>
                <a:srgbClr val="663300"/>
              </a:solidFill>
              <a:ln>
                <a:solidFill>
                  <a:schemeClr val="bg1"/>
                </a:solidFill>
              </a:ln>
            </c:spPr>
          </c:dPt>
          <c:dPt>
            <c:idx val="1"/>
            <c:bubble3D val="0"/>
            <c:spPr>
              <a:solidFill>
                <a:srgbClr val="A9C448"/>
              </a:solidFill>
              <a:ln>
                <a:solidFill>
                  <a:schemeClr val="bg1"/>
                </a:solidFill>
              </a:ln>
            </c:spPr>
          </c:dPt>
          <c:dPt>
            <c:idx val="2"/>
            <c:bubble3D val="0"/>
            <c:spPr>
              <a:solidFill>
                <a:srgbClr val="C76809"/>
              </a:solidFill>
              <a:ln>
                <a:solidFill>
                  <a:schemeClr val="bg1"/>
                </a:solidFill>
              </a:ln>
            </c:spPr>
          </c:dPt>
          <c:dPt>
            <c:idx val="3"/>
            <c:bubble3D val="0"/>
            <c:spPr>
              <a:solidFill>
                <a:srgbClr val="5F2987"/>
              </a:solidFill>
              <a:ln>
                <a:solidFill>
                  <a:schemeClr val="bg1"/>
                </a:solidFill>
              </a:ln>
            </c:spPr>
          </c:dPt>
          <c:dPt>
            <c:idx val="4"/>
            <c:bubble3D val="0"/>
            <c:spPr>
              <a:solidFill>
                <a:srgbClr val="990000"/>
              </a:solidFill>
              <a:ln>
                <a:solidFill>
                  <a:schemeClr val="bg1"/>
                </a:solidFill>
              </a:ln>
            </c:spPr>
          </c:dPt>
          <c:dPt>
            <c:idx val="5"/>
            <c:bubble3D val="0"/>
            <c:spPr>
              <a:solidFill>
                <a:srgbClr val="DE0000"/>
              </a:solidFill>
              <a:ln>
                <a:solidFill>
                  <a:schemeClr val="bg1"/>
                </a:solidFill>
              </a:ln>
            </c:spPr>
          </c:dPt>
          <c:dPt>
            <c:idx val="6"/>
            <c:bubble3D val="0"/>
            <c:spPr>
              <a:solidFill>
                <a:srgbClr val="FFC000"/>
              </a:solidFill>
              <a:ln>
                <a:solidFill>
                  <a:schemeClr val="bg1"/>
                </a:solidFill>
              </a:ln>
            </c:spPr>
          </c:dPt>
          <c:dPt>
            <c:idx val="7"/>
            <c:bubble3D val="0"/>
            <c:spPr>
              <a:solidFill>
                <a:srgbClr val="FFB521"/>
              </a:solidFill>
              <a:ln>
                <a:solidFill>
                  <a:schemeClr val="bg1"/>
                </a:solidFill>
              </a:ln>
            </c:spPr>
          </c:dPt>
          <c:dPt>
            <c:idx val="8"/>
            <c:bubble3D val="0"/>
            <c:spPr>
              <a:solidFill>
                <a:srgbClr val="4F81BD"/>
              </a:solidFill>
              <a:ln>
                <a:solidFill>
                  <a:schemeClr val="bg1"/>
                </a:solidFill>
              </a:ln>
            </c:spPr>
          </c:dPt>
          <c:dLbls>
            <c:dLbl>
              <c:idx val="3"/>
              <c:layout>
                <c:manualLayout>
                  <c:x val="3.3401249938769806E-2"/>
                  <c:y val="0"/>
                </c:manualLayout>
              </c:layout>
              <c:dLblPos val="bestFit"/>
              <c:showLegendKey val="0"/>
              <c:showVal val="0"/>
              <c:showCatName val="0"/>
              <c:showSerName val="0"/>
              <c:showPercent val="1"/>
              <c:showBubbleSize val="0"/>
              <c:extLst>
                <c:ext xmlns:c15="http://schemas.microsoft.com/office/drawing/2012/chart" uri="{CE6537A1-D6FC-4f65-9D91-7224C49458BB}"/>
              </c:extLst>
            </c:dLbl>
            <c:dLbl>
              <c:idx val="4"/>
              <c:layout>
                <c:manualLayout>
                  <c:x val="1.1133749979589901E-2"/>
                  <c:y val="2.04055400237796E-2"/>
                </c:manualLayout>
              </c:layout>
              <c:dLblPos val="bestFit"/>
              <c:showLegendKey val="0"/>
              <c:showVal val="0"/>
              <c:showCatName val="0"/>
              <c:showSerName val="0"/>
              <c:showPercent val="1"/>
              <c:showBubbleSize val="0"/>
              <c:extLst>
                <c:ext xmlns:c15="http://schemas.microsoft.com/office/drawing/2012/chart" uri="{CE6537A1-D6FC-4f65-9D91-7224C49458BB}"/>
              </c:extLst>
            </c:dLbl>
            <c:dLbl>
              <c:idx val="5"/>
              <c:layout>
                <c:manualLayout>
                  <c:x val="2.7834374948974877E-3"/>
                  <c:y val="2.04055400237796E-2"/>
                </c:manualLayout>
              </c:layout>
              <c:dLblPos val="bestFit"/>
              <c:showLegendKey val="0"/>
              <c:showVal val="0"/>
              <c:showCatName val="0"/>
              <c:showSerName val="0"/>
              <c:showPercent val="1"/>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0"/>
            <c:showCatName val="0"/>
            <c:showSerName val="0"/>
            <c:showPercent val="1"/>
            <c:showBubbleSize val="0"/>
            <c:showLeaderLines val="0"/>
            <c:extLst>
              <c:ext xmlns:c15="http://schemas.microsoft.com/office/drawing/2012/chart" uri="{CE6537A1-D6FC-4f65-9D91-7224C49458BB}"/>
            </c:extLst>
          </c:dLbls>
          <c:cat>
            <c:strRef>
              <c:f>Tabelle1!$A$2:$A$10</c:f>
              <c:strCache>
                <c:ptCount val="9"/>
                <c:pt idx="0">
                  <c:v>Coffee</c:v>
                </c:pt>
                <c:pt idx="1">
                  <c:v>Olives</c:v>
                </c:pt>
                <c:pt idx="2">
                  <c:v>Nuts</c:v>
                </c:pt>
                <c:pt idx="3">
                  <c:v>Grapes</c:v>
                </c:pt>
                <c:pt idx="4">
                  <c:v>Cocoa</c:v>
                </c:pt>
                <c:pt idx="5">
                  <c:v>Temperate fruits</c:v>
                </c:pt>
                <c:pt idx="6">
                  <c:v>Tropical and subtropical fruits</c:v>
                </c:pt>
                <c:pt idx="7">
                  <c:v>Citrus fruit</c:v>
                </c:pt>
                <c:pt idx="8">
                  <c:v>Other</c:v>
                </c:pt>
              </c:strCache>
            </c:strRef>
          </c:cat>
          <c:val>
            <c:numRef>
              <c:f>Tabelle1!$B$2:$B$10</c:f>
              <c:numCache>
                <c:formatCode>#,##0</c:formatCode>
                <c:ptCount val="9"/>
                <c:pt idx="0">
                  <c:v>732831.04725613992</c:v>
                </c:pt>
                <c:pt idx="1">
                  <c:v>611452.42762441118</c:v>
                </c:pt>
                <c:pt idx="2">
                  <c:v>322074.16467149992</c:v>
                </c:pt>
                <c:pt idx="3">
                  <c:v>311594.69198296487</c:v>
                </c:pt>
                <c:pt idx="4">
                  <c:v>226515.212</c:v>
                </c:pt>
                <c:pt idx="5">
                  <c:v>213023.14607179348</c:v>
                </c:pt>
                <c:pt idx="6">
                  <c:v>209239.40901006167</c:v>
                </c:pt>
                <c:pt idx="7">
                  <c:v>81576.84240638568</c:v>
                </c:pt>
                <c:pt idx="8">
                  <c:v>212041.91782000879</c:v>
                </c:pt>
              </c:numCache>
            </c:numRef>
          </c:val>
        </c:ser>
        <c:dLbls>
          <c:dLblPos val="bestFit"/>
          <c:showLegendKey val="0"/>
          <c:showVal val="1"/>
          <c:showCatName val="0"/>
          <c:showSerName val="0"/>
          <c:showPercent val="0"/>
          <c:showBubbleSize val="0"/>
          <c:showLeaderLines val="0"/>
        </c:dLbls>
        <c:firstSliceAng val="0"/>
      </c:pieChart>
    </c:plotArea>
    <c:legend>
      <c:legendPos val="r"/>
      <c:layout>
        <c:manualLayout>
          <c:xMode val="edge"/>
          <c:yMode val="edge"/>
          <c:x val="0.74896392605849427"/>
          <c:y val="9.4507685115410356E-2"/>
          <c:w val="0.23226421109630194"/>
          <c:h val="0.81334865814429513"/>
        </c:manualLayout>
      </c:layout>
      <c:overlay val="0"/>
      <c:txPr>
        <a:bodyPr/>
        <a:lstStyle/>
        <a:p>
          <a:pPr>
            <a:defRPr sz="1400">
              <a:latin typeface="Calibri" panose="020F0502020204030204" pitchFamily="34" charset="0"/>
            </a:defRPr>
          </a:pPr>
          <a:endParaRPr lang="de-DE"/>
        </a:p>
      </c:txPr>
    </c:legend>
    <c:plotVisOnly val="1"/>
    <c:dispBlanksAs val="gap"/>
    <c:showDLblsOverMax val="0"/>
  </c:chart>
  <c:txPr>
    <a:bodyPr/>
    <a:lstStyle/>
    <a:p>
      <a:pPr>
        <a:defRPr sz="1800"/>
      </a:pPr>
      <a:endParaRPr lang="de-DE"/>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sz="2000">
                <a:latin typeface="Calibri" pitchFamily="34" charset="0"/>
              </a:defRPr>
            </a:pPr>
            <a:r>
              <a:rPr lang="de-CH" sz="2000" b="1" i="0" u="none" strike="noStrike" baseline="0" dirty="0" smtClean="0">
                <a:effectLst/>
              </a:rPr>
              <a:t>Distribution of organic wild collection areas  by region 2013</a:t>
            </a:r>
            <a:r>
              <a:rPr lang="en-US" sz="2000" dirty="0" smtClean="0">
                <a:latin typeface="Calibri" pitchFamily="34" charset="0"/>
              </a:rPr>
              <a:t/>
            </a:r>
            <a:br>
              <a:rPr lang="en-US" sz="2000" dirty="0" smtClean="0">
                <a:latin typeface="Calibri" pitchFamily="34" charset="0"/>
              </a:rPr>
            </a:br>
            <a:r>
              <a:rPr lang="en-US" sz="1200" b="0" dirty="0" smtClean="0">
                <a:latin typeface="Calibri" pitchFamily="34" charset="0"/>
              </a:rPr>
              <a:t>Source</a:t>
            </a:r>
            <a:r>
              <a:rPr lang="en-US" sz="1200" b="0" baseline="0" dirty="0" smtClean="0">
                <a:latin typeface="Calibri" pitchFamily="34" charset="0"/>
              </a:rPr>
              <a:t>: FiBL-IFOAM Survey 2015</a:t>
            </a:r>
            <a:endParaRPr lang="en-US" sz="1200" b="0" dirty="0">
              <a:latin typeface="Calibri" pitchFamily="34" charset="0"/>
            </a:endParaRPr>
          </a:p>
        </c:rich>
      </c:tx>
      <c:layout>
        <c:manualLayout>
          <c:xMode val="edge"/>
          <c:yMode val="edge"/>
          <c:x val="2.5684772197009945E-2"/>
          <c:y val="1.2655099706242252E-2"/>
        </c:manualLayout>
      </c:layout>
      <c:overlay val="0"/>
    </c:title>
    <c:autoTitleDeleted val="0"/>
    <c:plotArea>
      <c:layout>
        <c:manualLayout>
          <c:layoutTarget val="inner"/>
          <c:xMode val="edge"/>
          <c:yMode val="edge"/>
          <c:x val="0.26970457317684571"/>
          <c:y val="0.24995864672143236"/>
          <c:w val="0.37083770619765233"/>
          <c:h val="0.64377264778799315"/>
        </c:manualLayout>
      </c:layout>
      <c:pieChart>
        <c:varyColors val="1"/>
        <c:ser>
          <c:idx val="0"/>
          <c:order val="0"/>
          <c:tx>
            <c:strRef>
              <c:f>Tabelle1!$B$1</c:f>
              <c:strCache>
                <c:ptCount val="1"/>
                <c:pt idx="0">
                  <c:v>Hectares</c:v>
                </c:pt>
              </c:strCache>
            </c:strRef>
          </c:tx>
          <c:spPr>
            <a:ln>
              <a:solidFill>
                <a:schemeClr val="bg1"/>
              </a:solidFill>
            </a:ln>
          </c:spPr>
          <c:dPt>
            <c:idx val="0"/>
            <c:bubble3D val="0"/>
            <c:spPr>
              <a:solidFill>
                <a:srgbClr val="4F81BD"/>
              </a:solidFill>
              <a:ln>
                <a:solidFill>
                  <a:schemeClr val="bg1"/>
                </a:solidFill>
              </a:ln>
            </c:spPr>
          </c:dPt>
          <c:dPt>
            <c:idx val="1"/>
            <c:bubble3D val="0"/>
            <c:spPr>
              <a:solidFill>
                <a:srgbClr val="4F81BD">
                  <a:alpha val="60000"/>
                </a:srgbClr>
              </a:solidFill>
              <a:ln>
                <a:solidFill>
                  <a:schemeClr val="bg1"/>
                </a:solidFill>
              </a:ln>
            </c:spPr>
          </c:dPt>
          <c:dPt>
            <c:idx val="2"/>
            <c:bubble3D val="0"/>
            <c:spPr>
              <a:solidFill>
                <a:srgbClr val="4F81BD">
                  <a:alpha val="40000"/>
                </a:srgbClr>
              </a:solidFill>
              <a:ln>
                <a:solidFill>
                  <a:schemeClr val="bg1"/>
                </a:solidFill>
              </a:ln>
            </c:spPr>
          </c:dPt>
          <c:dPt>
            <c:idx val="3"/>
            <c:bubble3D val="0"/>
            <c:spPr>
              <a:solidFill>
                <a:srgbClr val="4F81BD">
                  <a:alpha val="20000"/>
                </a:srgbClr>
              </a:solidFill>
              <a:ln>
                <a:solidFill>
                  <a:schemeClr val="bg1"/>
                </a:solidFill>
              </a:ln>
            </c:spPr>
          </c:dPt>
          <c:dPt>
            <c:idx val="4"/>
            <c:bubble3D val="0"/>
            <c:spPr>
              <a:solidFill>
                <a:srgbClr val="4F81BD">
                  <a:alpha val="10000"/>
                </a:srgbClr>
              </a:solidFill>
              <a:ln>
                <a:solidFill>
                  <a:schemeClr val="bg1"/>
                </a:solidFill>
              </a:ln>
            </c:spPr>
          </c:dPt>
          <c:dPt>
            <c:idx val="5"/>
            <c:bubble3D val="0"/>
            <c:spPr>
              <a:solidFill>
                <a:schemeClr val="bg1">
                  <a:lumMod val="75000"/>
                </a:schemeClr>
              </a:solidFill>
              <a:ln>
                <a:solidFill>
                  <a:schemeClr val="bg1"/>
                </a:solidFill>
              </a:ln>
            </c:spPr>
          </c:dPt>
          <c:dLbls>
            <c:dLbl>
              <c:idx val="4"/>
              <c:numFmt formatCode="0.0%" sourceLinked="0"/>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0"/>
              <c:showCatName val="0"/>
              <c:showSerName val="0"/>
              <c:showPercent val="1"/>
              <c:showBubbleSize val="0"/>
            </c:dLbl>
            <c:numFmt formatCode="0%" sourceLinked="0"/>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0"/>
            <c:showCatName val="0"/>
            <c:showSerName val="0"/>
            <c:showPercent val="1"/>
            <c:showBubbleSize val="0"/>
            <c:showLeaderLines val="1"/>
            <c:extLst>
              <c:ext xmlns:c15="http://schemas.microsoft.com/office/drawing/2012/chart" uri="{CE6537A1-D6FC-4f65-9D91-7224C49458BB}"/>
            </c:extLst>
          </c:dLbls>
          <c:cat>
            <c:strRef>
              <c:f>Tabelle1!$A$2:$A$6</c:f>
              <c:strCache>
                <c:ptCount val="5"/>
                <c:pt idx="0">
                  <c:v>Europe</c:v>
                </c:pt>
                <c:pt idx="1">
                  <c:v>Africa</c:v>
                </c:pt>
                <c:pt idx="2">
                  <c:v>Asia</c:v>
                </c:pt>
                <c:pt idx="3">
                  <c:v>Latin America</c:v>
                </c:pt>
                <c:pt idx="4">
                  <c:v>North America</c:v>
                </c:pt>
              </c:strCache>
            </c:strRef>
          </c:cat>
          <c:val>
            <c:numRef>
              <c:f>Tabelle1!$B$2:$B$6</c:f>
              <c:numCache>
                <c:formatCode>#,##0</c:formatCode>
                <c:ptCount val="5"/>
                <c:pt idx="0">
                  <c:v>13357745.006418552</c:v>
                </c:pt>
                <c:pt idx="1">
                  <c:v>10121400.681369999</c:v>
                </c:pt>
                <c:pt idx="2">
                  <c:v>7794340.2199999997</c:v>
                </c:pt>
                <c:pt idx="3">
                  <c:v>2749716.7646849998</c:v>
                </c:pt>
                <c:pt idx="4">
                  <c:v>71820.78</c:v>
                </c:pt>
              </c:numCache>
            </c:numRef>
          </c:val>
        </c:ser>
        <c:dLbls>
          <c:dLblPos val="bestFit"/>
          <c:showLegendKey val="0"/>
          <c:showVal val="1"/>
          <c:showCatName val="0"/>
          <c:showSerName val="0"/>
          <c:showPercent val="0"/>
          <c:showBubbleSize val="0"/>
          <c:showLeaderLines val="1"/>
        </c:dLbls>
        <c:firstSliceAng val="0"/>
      </c:pieChart>
    </c:plotArea>
    <c:legend>
      <c:legendPos val="r"/>
      <c:layout>
        <c:manualLayout>
          <c:xMode val="edge"/>
          <c:yMode val="edge"/>
          <c:x val="0.76563747417857797"/>
          <c:y val="0.34358758463671457"/>
          <c:w val="0.1972708211308479"/>
          <c:h val="0.3352852346695116"/>
        </c:manualLayout>
      </c:layout>
      <c:overlay val="0"/>
      <c:txPr>
        <a:bodyPr/>
        <a:lstStyle/>
        <a:p>
          <a:pPr>
            <a:defRPr>
              <a:latin typeface="Calibri" panose="020F0502020204030204" pitchFamily="34" charset="0"/>
            </a:defRPr>
          </a:pPr>
          <a:endParaRPr lang="de-DE"/>
        </a:p>
      </c:txPr>
    </c:legend>
    <c:plotVisOnly val="1"/>
    <c:dispBlanksAs val="gap"/>
    <c:showDLblsOverMax val="0"/>
  </c:chart>
  <c:txPr>
    <a:bodyPr/>
    <a:lstStyle/>
    <a:p>
      <a:pPr>
        <a:defRPr sz="1800"/>
      </a:pPr>
      <a:endParaRPr lang="de-DE"/>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GB" sz="2000" dirty="0" smtClean="0">
                <a:latin typeface="Calibri" pitchFamily="34" charset="0"/>
              </a:rPr>
              <a:t>The ten countries</a:t>
            </a:r>
            <a:r>
              <a:rPr lang="en-GB" sz="2000" baseline="0" dirty="0" smtClean="0">
                <a:latin typeface="Calibri" pitchFamily="34" charset="0"/>
              </a:rPr>
              <a:t> with the largest wild collection areas 2013</a:t>
            </a:r>
          </a:p>
          <a:p>
            <a:pPr algn="l">
              <a:defRPr/>
            </a:pPr>
            <a:r>
              <a:rPr lang="en-GB" sz="1200" b="0" baseline="0" dirty="0" smtClean="0">
                <a:latin typeface="Calibri" pitchFamily="34" charset="0"/>
              </a:rPr>
              <a:t>Source: FiBL-IFOAM survey 2015</a:t>
            </a:r>
            <a:endParaRPr lang="en-GB" dirty="0">
              <a:latin typeface="Calibri" pitchFamily="34" charset="0"/>
            </a:endParaRPr>
          </a:p>
        </c:rich>
      </c:tx>
      <c:layout>
        <c:manualLayout>
          <c:xMode val="edge"/>
          <c:yMode val="edge"/>
          <c:x val="4.0236111111111111E-2"/>
          <c:y val="1.2157287304812829E-2"/>
        </c:manualLayout>
      </c:layout>
      <c:overlay val="0"/>
    </c:title>
    <c:autoTitleDeleted val="0"/>
    <c:plotArea>
      <c:layout>
        <c:manualLayout>
          <c:layoutTarget val="inner"/>
          <c:xMode val="edge"/>
          <c:yMode val="edge"/>
          <c:x val="0.29015452755905513"/>
          <c:y val="0.14014698056516023"/>
          <c:w val="0.63774475065616798"/>
          <c:h val="0.70658293922369808"/>
        </c:manualLayout>
      </c:layout>
      <c:barChart>
        <c:barDir val="bar"/>
        <c:grouping val="clustered"/>
        <c:varyColors val="0"/>
        <c:ser>
          <c:idx val="0"/>
          <c:order val="0"/>
          <c:tx>
            <c:strRef>
              <c:f>Tabelle1!$B$1</c:f>
              <c:strCache>
                <c:ptCount val="1"/>
                <c:pt idx="0">
                  <c:v>Area [ha]</c:v>
                </c:pt>
              </c:strCache>
            </c:strRef>
          </c:tx>
          <c:spPr>
            <a:solidFill>
              <a:srgbClr val="4F81BD"/>
            </a:solidFill>
          </c:spPr>
          <c:invertIfNegative val="0"/>
          <c:dLbls>
            <c:numFmt formatCode="#,##0.00" sourceLinked="0"/>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Tabelle1!$A$2:$A$11</c:f>
              <c:strCache>
                <c:ptCount val="10"/>
                <c:pt idx="0">
                  <c:v>Morocco</c:v>
                </c:pt>
                <c:pt idx="1">
                  <c:v>Turkey</c:v>
                </c:pt>
                <c:pt idx="2">
                  <c:v>Tajikistan (2012)</c:v>
                </c:pt>
                <c:pt idx="3">
                  <c:v>Romania (2012)</c:v>
                </c:pt>
                <c:pt idx="4">
                  <c:v>Brazil (2012)</c:v>
                </c:pt>
                <c:pt idx="5">
                  <c:v>China</c:v>
                </c:pt>
                <c:pt idx="6">
                  <c:v>Namibia</c:v>
                </c:pt>
                <c:pt idx="7">
                  <c:v>India</c:v>
                </c:pt>
                <c:pt idx="8">
                  <c:v>Zambia (2009)</c:v>
                </c:pt>
                <c:pt idx="9">
                  <c:v>Finland</c:v>
                </c:pt>
              </c:strCache>
            </c:strRef>
          </c:cat>
          <c:val>
            <c:numRef>
              <c:f>Tabelle1!$B$2:$B$11</c:f>
              <c:numCache>
                <c:formatCode>#,##0</c:formatCode>
                <c:ptCount val="10"/>
                <c:pt idx="0">
                  <c:v>817690</c:v>
                </c:pt>
                <c:pt idx="1">
                  <c:v>957261</c:v>
                </c:pt>
                <c:pt idx="2">
                  <c:v>1055890</c:v>
                </c:pt>
                <c:pt idx="3">
                  <c:v>1082138</c:v>
                </c:pt>
                <c:pt idx="4">
                  <c:v>1209773</c:v>
                </c:pt>
                <c:pt idx="5">
                  <c:v>1435000</c:v>
                </c:pt>
                <c:pt idx="6">
                  <c:v>2400000</c:v>
                </c:pt>
                <c:pt idx="7">
                  <c:v>5180000</c:v>
                </c:pt>
                <c:pt idx="8">
                  <c:v>6133424</c:v>
                </c:pt>
                <c:pt idx="9">
                  <c:v>9000000</c:v>
                </c:pt>
              </c:numCache>
            </c:numRef>
          </c:val>
        </c:ser>
        <c:dLbls>
          <c:dLblPos val="outEnd"/>
          <c:showLegendKey val="0"/>
          <c:showVal val="1"/>
          <c:showCatName val="0"/>
          <c:showSerName val="0"/>
          <c:showPercent val="0"/>
          <c:showBubbleSize val="0"/>
        </c:dLbls>
        <c:gapWidth val="52"/>
        <c:axId val="232760320"/>
        <c:axId val="248267328"/>
      </c:barChart>
      <c:catAx>
        <c:axId val="232760320"/>
        <c:scaling>
          <c:orientation val="minMax"/>
        </c:scaling>
        <c:delete val="0"/>
        <c:axPos val="l"/>
        <c:numFmt formatCode="General"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48267328"/>
        <c:crosses val="autoZero"/>
        <c:auto val="1"/>
        <c:lblAlgn val="ctr"/>
        <c:lblOffset val="100"/>
        <c:tickLblSkip val="1"/>
        <c:noMultiLvlLbl val="0"/>
      </c:catAx>
      <c:valAx>
        <c:axId val="248267328"/>
        <c:scaling>
          <c:orientation val="minMax"/>
        </c:scaling>
        <c:delete val="0"/>
        <c:axPos val="b"/>
        <c:majorGridlines>
          <c:spPr>
            <a:ln>
              <a:solidFill>
                <a:srgbClr val="4F81BD"/>
              </a:solidFill>
            </a:ln>
          </c:spPr>
        </c:majorGridlines>
        <c:title>
          <c:tx>
            <c:rich>
              <a:bodyPr/>
              <a:lstStyle/>
              <a:p>
                <a:pPr>
                  <a:defRPr/>
                </a:pPr>
                <a:r>
                  <a:rPr lang="en-GB" b="0" dirty="0" smtClean="0">
                    <a:latin typeface="Calibri" pitchFamily="34" charset="0"/>
                  </a:rPr>
                  <a:t>Million hectares</a:t>
                </a:r>
                <a:endParaRPr lang="en-GB" b="0" dirty="0">
                  <a:latin typeface="Calibri" pitchFamily="34" charset="0"/>
                </a:endParaRPr>
              </a:p>
            </c:rich>
          </c:tx>
          <c:overlay val="0"/>
        </c:title>
        <c:numFmt formatCode="#,##0"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32760320"/>
        <c:crosses val="autoZero"/>
        <c:crossBetween val="between"/>
        <c:dispUnits>
          <c:builtInUnit val="millions"/>
        </c:dispUnits>
      </c:valAx>
    </c:plotArea>
    <c:plotVisOnly val="1"/>
    <c:dispBlanksAs val="gap"/>
    <c:showDLblsOverMax val="0"/>
  </c:chart>
  <c:txPr>
    <a:bodyPr/>
    <a:lstStyle/>
    <a:p>
      <a:pPr>
        <a:defRPr sz="1800"/>
      </a:pPr>
      <a:endParaRPr lang="de-DE"/>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a:lstStyle/>
          <a:p>
            <a:pPr algn="l">
              <a:defRPr/>
            </a:pPr>
            <a:r>
              <a:rPr lang="de-CH" sz="1999" b="1" i="0" u="none" strike="noStrike" baseline="0" dirty="0" smtClean="0">
                <a:effectLst/>
                <a:latin typeface="Calibri" panose="020F0502020204030204" pitchFamily="34" charset="0"/>
              </a:rPr>
              <a:t>Use of organic wild collection and beekeeping land worldwide 2013 (total 34 million hectares)</a:t>
            </a:r>
          </a:p>
          <a:p>
            <a:pPr algn="l">
              <a:defRPr/>
            </a:pPr>
            <a:r>
              <a:rPr lang="de-CH" sz="1199" b="0" i="0" u="none" strike="noStrike" baseline="0" dirty="0" smtClean="0">
                <a:effectLst/>
                <a:latin typeface="Calibri" panose="020F0502020204030204" pitchFamily="34" charset="0"/>
              </a:rPr>
              <a:t>Source: FiBL-IFOAM survey 2015</a:t>
            </a:r>
            <a:endParaRPr lang="de-CH" sz="1200" b="0" dirty="0">
              <a:latin typeface="Calibri" panose="020F0502020204030204" pitchFamily="34" charset="0"/>
            </a:endParaRPr>
          </a:p>
        </c:rich>
      </c:tx>
      <c:layout>
        <c:manualLayout>
          <c:xMode val="edge"/>
          <c:yMode val="edge"/>
          <c:x val="6.0625900974632001E-4"/>
          <c:y val="0"/>
        </c:manualLayout>
      </c:layout>
      <c:overlay val="1"/>
    </c:title>
    <c:autoTitleDeleted val="0"/>
    <c:plotArea>
      <c:layout>
        <c:manualLayout>
          <c:layoutTarget val="inner"/>
          <c:xMode val="edge"/>
          <c:yMode val="edge"/>
          <c:x val="0.19500693256776497"/>
          <c:y val="0.26078060080546611"/>
          <c:w val="0.40359467916643188"/>
          <c:h val="0.62441586280433181"/>
        </c:manualLayout>
      </c:layout>
      <c:pieChart>
        <c:varyColors val="1"/>
        <c:ser>
          <c:idx val="0"/>
          <c:order val="0"/>
          <c:tx>
            <c:strRef>
              <c:f>Tabelle1!$B$1</c:f>
              <c:strCache>
                <c:ptCount val="1"/>
                <c:pt idx="0">
                  <c:v>Area</c:v>
                </c:pt>
              </c:strCache>
            </c:strRef>
          </c:tx>
          <c:spPr>
            <a:solidFill>
              <a:srgbClr val="5981BD"/>
            </a:solidFill>
            <a:ln>
              <a:solidFill>
                <a:schemeClr val="bg1"/>
              </a:solidFill>
            </a:ln>
          </c:spPr>
          <c:dPt>
            <c:idx val="0"/>
            <c:bubble3D val="0"/>
          </c:dPt>
          <c:dPt>
            <c:idx val="1"/>
            <c:bubble3D val="0"/>
            <c:spPr>
              <a:solidFill>
                <a:srgbClr val="5981BD">
                  <a:alpha val="80000"/>
                </a:srgbClr>
              </a:solidFill>
              <a:ln>
                <a:solidFill>
                  <a:schemeClr val="bg1"/>
                </a:solidFill>
              </a:ln>
            </c:spPr>
          </c:dPt>
          <c:dPt>
            <c:idx val="2"/>
            <c:bubble3D val="0"/>
            <c:spPr>
              <a:solidFill>
                <a:srgbClr val="5981BD">
                  <a:alpha val="60000"/>
                </a:srgbClr>
              </a:solidFill>
              <a:ln>
                <a:solidFill>
                  <a:schemeClr val="bg1"/>
                </a:solidFill>
              </a:ln>
            </c:spPr>
          </c:dPt>
          <c:dPt>
            <c:idx val="3"/>
            <c:bubble3D val="0"/>
            <c:spPr>
              <a:solidFill>
                <a:srgbClr val="5981BD">
                  <a:alpha val="40000"/>
                </a:srgbClr>
              </a:solidFill>
              <a:ln>
                <a:solidFill>
                  <a:schemeClr val="bg1"/>
                </a:solidFill>
              </a:ln>
            </c:spPr>
          </c:dPt>
          <c:dPt>
            <c:idx val="4"/>
            <c:bubble3D val="0"/>
            <c:spPr>
              <a:solidFill>
                <a:srgbClr val="5981BD">
                  <a:alpha val="20000"/>
                </a:srgbClr>
              </a:solidFill>
              <a:ln>
                <a:solidFill>
                  <a:schemeClr val="bg1"/>
                </a:solidFill>
              </a:ln>
            </c:spPr>
          </c:dPt>
          <c:dLbls>
            <c:numFmt formatCode="0%" sourceLinked="0"/>
            <c:spPr>
              <a:noFill/>
              <a:ln>
                <a:noFill/>
              </a:ln>
              <a:effectLst/>
            </c:spPr>
            <c:txPr>
              <a:bodyPr/>
              <a:lstStyle/>
              <a:p>
                <a:pPr>
                  <a:defRPr sz="1799">
                    <a:latin typeface="Calibri" panose="020F0502020204030204" pitchFamily="34" charset="0"/>
                  </a:defRPr>
                </a:pPr>
                <a:endParaRPr lang="de-DE"/>
              </a:p>
            </c:txPr>
            <c:dLblPos val="outEnd"/>
            <c:showLegendKey val="0"/>
            <c:showVal val="0"/>
            <c:showCatName val="0"/>
            <c:showSerName val="0"/>
            <c:showPercent val="1"/>
            <c:showBubbleSize val="0"/>
            <c:showLeaderLines val="0"/>
            <c:extLst>
              <c:ext xmlns:c15="http://schemas.microsoft.com/office/drawing/2012/chart" uri="{CE6537A1-D6FC-4f65-9D91-7224C49458BB}"/>
            </c:extLst>
          </c:dLbls>
          <c:cat>
            <c:strRef>
              <c:f>Tabelle1!$A$2:$A$6</c:f>
              <c:strCache>
                <c:ptCount val="5"/>
                <c:pt idx="0">
                  <c:v>Berries, wild</c:v>
                </c:pt>
                <c:pt idx="1">
                  <c:v>Beekeeping</c:v>
                </c:pt>
                <c:pt idx="2">
                  <c:v>Medicinal and aromatic plants, wild</c:v>
                </c:pt>
                <c:pt idx="3">
                  <c:v>Nuts, wild</c:v>
                </c:pt>
                <c:pt idx="4">
                  <c:v>Wild collection no details/other</c:v>
                </c:pt>
              </c:strCache>
            </c:strRef>
          </c:cat>
          <c:val>
            <c:numRef>
              <c:f>Tabelle1!$B$2:$B$6</c:f>
              <c:numCache>
                <c:formatCode>#,##0</c:formatCode>
                <c:ptCount val="5"/>
                <c:pt idx="0">
                  <c:v>9001045.5999999996</c:v>
                </c:pt>
                <c:pt idx="1">
                  <c:v>6391324.8546850001</c:v>
                </c:pt>
                <c:pt idx="2">
                  <c:v>1814824.79797</c:v>
                </c:pt>
                <c:pt idx="3">
                  <c:v>882305.86499999999</c:v>
                </c:pt>
                <c:pt idx="4">
                  <c:v>15697519.064818555</c:v>
                </c:pt>
              </c:numCache>
            </c:numRef>
          </c:val>
        </c:ser>
        <c:dLbls>
          <c:showLegendKey val="0"/>
          <c:showVal val="0"/>
          <c:showCatName val="0"/>
          <c:showSerName val="0"/>
          <c:showPercent val="0"/>
          <c:showBubbleSize val="0"/>
          <c:showLeaderLines val="0"/>
        </c:dLbls>
        <c:firstSliceAng val="0"/>
      </c:pieChart>
      <c:spPr>
        <a:noFill/>
        <a:ln w="25385">
          <a:noFill/>
        </a:ln>
      </c:spPr>
    </c:plotArea>
    <c:legend>
      <c:legendPos val="r"/>
      <c:layout>
        <c:manualLayout>
          <c:xMode val="edge"/>
          <c:yMode val="edge"/>
          <c:x val="0.70391702131325484"/>
          <c:y val="0.25568496831297099"/>
          <c:w val="0.28686630254369194"/>
          <c:h val="0.55192133978176594"/>
        </c:manualLayout>
      </c:layout>
      <c:overlay val="1"/>
      <c:txPr>
        <a:bodyPr/>
        <a:lstStyle/>
        <a:p>
          <a:pPr>
            <a:defRPr sz="1599">
              <a:latin typeface="Calibri" panose="020F0502020204030204" pitchFamily="34" charset="0"/>
            </a:defRPr>
          </a:pPr>
          <a:endParaRPr lang="de-DE"/>
        </a:p>
      </c:txPr>
    </c:legend>
    <c:plotVisOnly val="1"/>
    <c:dispBlanksAs val="zero"/>
    <c:showDLblsOverMax val="0"/>
  </c:chart>
  <c:spPr>
    <a:noFill/>
    <a:ln>
      <a:noFill/>
    </a:ln>
  </c:sp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b="1" dirty="0" smtClean="0">
                <a:effectLst/>
                <a:latin typeface="Calibri" pitchFamily="34" charset="0"/>
              </a:rPr>
              <a:t>Cereals: Development of the global organic area 2004-2013</a:t>
            </a:r>
          </a:p>
          <a:p>
            <a:pPr algn="l">
              <a:defRPr/>
            </a:pPr>
            <a:r>
              <a:rPr lang="de-CH" sz="1200" b="0" dirty="0" smtClean="0">
                <a:effectLst/>
                <a:latin typeface="Calibri" pitchFamily="34" charset="0"/>
              </a:rPr>
              <a:t>Source: FiBL-IFOAM-SOEL 2006-2015</a:t>
            </a:r>
            <a:endParaRPr lang="de-CH" sz="1200" b="0" dirty="0">
              <a:effectLst/>
              <a:latin typeface="Calibri" pitchFamily="34" charset="0"/>
            </a:endParaRPr>
          </a:p>
        </c:rich>
      </c:tx>
      <c:layout>
        <c:manualLayout>
          <c:xMode val="edge"/>
          <c:yMode val="edge"/>
          <c:x val="2.9270799596962837E-2"/>
          <c:y val="2.4160177027514446E-3"/>
        </c:manualLayout>
      </c:layout>
      <c:overlay val="0"/>
    </c:title>
    <c:autoTitleDeleted val="0"/>
    <c:plotArea>
      <c:layout>
        <c:manualLayout>
          <c:layoutTarget val="inner"/>
          <c:xMode val="edge"/>
          <c:yMode val="edge"/>
          <c:x val="0.18192888822915543"/>
          <c:y val="0.20509593302418452"/>
          <c:w val="0.81807111177084457"/>
          <c:h val="0.62947115465100534"/>
        </c:manualLayout>
      </c:layout>
      <c:barChart>
        <c:barDir val="col"/>
        <c:grouping val="clustered"/>
        <c:varyColors val="0"/>
        <c:ser>
          <c:idx val="0"/>
          <c:order val="0"/>
          <c:tx>
            <c:strRef>
              <c:f>Sheet1!$B$1</c:f>
              <c:strCache>
                <c:ptCount val="1"/>
                <c:pt idx="0">
                  <c:v>Series 1</c:v>
                </c:pt>
              </c:strCache>
            </c:strRef>
          </c:tx>
          <c:spPr>
            <a:solidFill>
              <a:srgbClr val="E2AC00"/>
            </a:solidFill>
          </c:spPr>
          <c:invertIfNegative val="0"/>
          <c:dLbls>
            <c:numFmt formatCode="#,##0" sourceLinked="0"/>
            <c:spPr>
              <a:noFill/>
              <a:ln>
                <a:noFill/>
              </a:ln>
              <a:effectLst/>
            </c:spPr>
            <c:txPr>
              <a:bodyPr rot="-5400000" vert="horz" wrap="square" lIns="38100" tIns="19050" rIns="38100" bIns="19050" anchor="ctr">
                <a:spAutoFit/>
              </a:bodyPr>
              <a:lstStyle/>
              <a:p>
                <a:pPr>
                  <a:defRPr>
                    <a:solidFill>
                      <a:schemeClr val="bg1"/>
                    </a:solidFill>
                    <a:latin typeface="Calibri" panose="020F0502020204030204" pitchFamily="34" charset="0"/>
                  </a:defRPr>
                </a:pPr>
                <a:endParaRPr lang="de-DE"/>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Sheet1!$A$2:$A$11</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Sheet1!$B$2:$B$11</c:f>
              <c:numCache>
                <c:formatCode>#,##0</c:formatCode>
                <c:ptCount val="10"/>
                <c:pt idx="0">
                  <c:v>1233801.1919999998</c:v>
                </c:pt>
                <c:pt idx="1">
                  <c:v>1427827.5199999998</c:v>
                </c:pt>
                <c:pt idx="2">
                  <c:v>1766065.2150799553</c:v>
                </c:pt>
                <c:pt idx="3">
                  <c:v>1869771.8406866016</c:v>
                </c:pt>
                <c:pt idx="4">
                  <c:v>2204747.7803581483</c:v>
                </c:pt>
                <c:pt idx="5">
                  <c:v>2421397.6042087609</c:v>
                </c:pt>
                <c:pt idx="6">
                  <c:v>2450404.5053881486</c:v>
                </c:pt>
                <c:pt idx="7">
                  <c:v>2506088.635745252</c:v>
                </c:pt>
                <c:pt idx="8">
                  <c:v>2663947.6211134628</c:v>
                </c:pt>
                <c:pt idx="9">
                  <c:v>3309788.1761534172</c:v>
                </c:pt>
              </c:numCache>
            </c:numRef>
          </c:val>
        </c:ser>
        <c:dLbls>
          <c:dLblPos val="outEnd"/>
          <c:showLegendKey val="0"/>
          <c:showVal val="1"/>
          <c:showCatName val="0"/>
          <c:showSerName val="0"/>
          <c:showPercent val="0"/>
          <c:showBubbleSize val="0"/>
        </c:dLbls>
        <c:gapWidth val="37"/>
        <c:axId val="298027008"/>
        <c:axId val="248273664"/>
      </c:barChart>
      <c:catAx>
        <c:axId val="298027008"/>
        <c:scaling>
          <c:orientation val="minMax"/>
        </c:scaling>
        <c:delete val="0"/>
        <c:axPos val="b"/>
        <c:numFmt formatCode="General"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48273664"/>
        <c:crosses val="autoZero"/>
        <c:auto val="1"/>
        <c:lblAlgn val="ctr"/>
        <c:lblOffset val="100"/>
        <c:noMultiLvlLbl val="0"/>
      </c:catAx>
      <c:valAx>
        <c:axId val="248273664"/>
        <c:scaling>
          <c:orientation val="minMax"/>
        </c:scaling>
        <c:delete val="0"/>
        <c:axPos val="l"/>
        <c:majorGridlines>
          <c:spPr>
            <a:ln>
              <a:solidFill>
                <a:srgbClr val="4F81BD"/>
              </a:solidFill>
            </a:ln>
          </c:spPr>
        </c:majorGridlines>
        <c:title>
          <c:tx>
            <c:rich>
              <a:bodyPr rot="-5400000" vert="horz"/>
              <a:lstStyle/>
              <a:p>
                <a:pPr>
                  <a:defRPr sz="1800"/>
                </a:pPr>
                <a:r>
                  <a:rPr lang="en-GB" sz="1800" b="0" dirty="0" smtClean="0">
                    <a:latin typeface="Calibri" pitchFamily="34" charset="0"/>
                  </a:rPr>
                  <a:t>Hectares</a:t>
                </a:r>
                <a:endParaRPr lang="en-GB" sz="1800" b="0" dirty="0">
                  <a:latin typeface="Calibri" pitchFamily="34" charset="0"/>
                </a:endParaRPr>
              </a:p>
            </c:rich>
          </c:tx>
          <c:overlay val="0"/>
        </c:title>
        <c:numFmt formatCode="#,##0"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98027008"/>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r>
              <a:rPr lang="de-CH" sz="2000" b="1" i="0" u="none" strike="noStrike" baseline="0" dirty="0" smtClean="0">
                <a:solidFill>
                  <a:schemeClr val="tx1"/>
                </a:solidFill>
                <a:effectLst/>
                <a:latin typeface="Calibri" panose="020F0502020204030204" pitchFamily="34" charset="0"/>
              </a:rPr>
              <a:t>Organic cereals: The ten countries with the largest areas 2013</a:t>
            </a:r>
            <a:r>
              <a:rPr lang="de-CH" sz="1862" b="1" i="0" u="none" strike="noStrike" baseline="0" dirty="0" smtClean="0">
                <a:solidFill>
                  <a:schemeClr val="tx1"/>
                </a:solidFill>
                <a:effectLst/>
                <a:latin typeface="Calibri" panose="020F0502020204030204" pitchFamily="34" charset="0"/>
              </a:rPr>
              <a:t/>
            </a:r>
            <a:br>
              <a:rPr lang="de-CH" sz="1862" b="1" i="0" u="none" strike="noStrike" baseline="0" dirty="0" smtClean="0">
                <a:solidFill>
                  <a:schemeClr val="tx1"/>
                </a:solidFill>
                <a:effectLst/>
                <a:latin typeface="Calibri" panose="020F0502020204030204" pitchFamily="34" charset="0"/>
              </a:rPr>
            </a:br>
            <a:r>
              <a:rPr lang="de-CH" sz="1200" b="0" i="0" u="none" strike="noStrike" baseline="0" dirty="0" smtClean="0">
                <a:solidFill>
                  <a:schemeClr val="tx1"/>
                </a:solidFill>
                <a:effectLst/>
                <a:latin typeface="Calibri" panose="020F0502020204030204" pitchFamily="34" charset="0"/>
              </a:rPr>
              <a:t>Source: FiBL-IFOAM survey 2015</a:t>
            </a:r>
            <a:endParaRPr lang="en-US" sz="1200" dirty="0">
              <a:solidFill>
                <a:schemeClr val="tx1"/>
              </a:solidFill>
              <a:latin typeface="Calibri" panose="020F0502020204030204" pitchFamily="34" charset="0"/>
            </a:endParaRPr>
          </a:p>
        </c:rich>
      </c:tx>
      <c:layout>
        <c:manualLayout>
          <c:xMode val="edge"/>
          <c:yMode val="edge"/>
          <c:x val="2.731516967458758E-4"/>
          <c:y val="0"/>
        </c:manualLayout>
      </c:layout>
      <c:overlay val="0"/>
      <c:spPr>
        <a:noFill/>
        <a:ln>
          <a:noFill/>
        </a:ln>
        <a:effectLst/>
      </c:spPr>
    </c:title>
    <c:autoTitleDeleted val="0"/>
    <c:plotArea>
      <c:layout/>
      <c:barChart>
        <c:barDir val="bar"/>
        <c:grouping val="clustered"/>
        <c:varyColors val="0"/>
        <c:ser>
          <c:idx val="0"/>
          <c:order val="0"/>
          <c:tx>
            <c:strRef>
              <c:f>Sheet1!$B$1</c:f>
              <c:strCache>
                <c:ptCount val="1"/>
                <c:pt idx="0">
                  <c:v>Series 1</c:v>
                </c:pt>
              </c:strCache>
            </c:strRef>
          </c:tx>
          <c:spPr>
            <a:solidFill>
              <a:srgbClr val="E2AC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Calibri" panose="020F0502020204030204" pitchFamily="34" charset="0"/>
                    <a:ea typeface="+mn-ea"/>
                    <a:cs typeface="+mn-cs"/>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Ukraine</c:v>
                </c:pt>
                <c:pt idx="1">
                  <c:v>Kazakhstan (2012)</c:v>
                </c:pt>
                <c:pt idx="2">
                  <c:v>France</c:v>
                </c:pt>
                <c:pt idx="3">
                  <c:v>Spain</c:v>
                </c:pt>
                <c:pt idx="4">
                  <c:v>Turkey</c:v>
                </c:pt>
                <c:pt idx="5">
                  <c:v>Italy</c:v>
                </c:pt>
                <c:pt idx="6">
                  <c:v>Germany</c:v>
                </c:pt>
                <c:pt idx="7">
                  <c:v>Canada</c:v>
                </c:pt>
                <c:pt idx="8">
                  <c:v>US (2011)</c:v>
                </c:pt>
                <c:pt idx="9">
                  <c:v>China</c:v>
                </c:pt>
              </c:strCache>
            </c:strRef>
          </c:cat>
          <c:val>
            <c:numRef>
              <c:f>Sheet1!$B$2:$B$11</c:f>
              <c:numCache>
                <c:formatCode>#,##0</c:formatCode>
                <c:ptCount val="10"/>
                <c:pt idx="0">
                  <c:v>127733</c:v>
                </c:pt>
                <c:pt idx="1">
                  <c:v>130882.4</c:v>
                </c:pt>
                <c:pt idx="2">
                  <c:v>134328.42000000001</c:v>
                </c:pt>
                <c:pt idx="3">
                  <c:v>159124.34239999991</c:v>
                </c:pt>
                <c:pt idx="4">
                  <c:v>159195.42353341801</c:v>
                </c:pt>
                <c:pt idx="5">
                  <c:v>191400</c:v>
                </c:pt>
                <c:pt idx="6">
                  <c:v>202000</c:v>
                </c:pt>
                <c:pt idx="7">
                  <c:v>296175.42615000001</c:v>
                </c:pt>
                <c:pt idx="8">
                  <c:v>328473.62529</c:v>
                </c:pt>
                <c:pt idx="9">
                  <c:v>588411.11999999988</c:v>
                </c:pt>
              </c:numCache>
            </c:numRef>
          </c:val>
        </c:ser>
        <c:dLbls>
          <c:showLegendKey val="0"/>
          <c:showVal val="0"/>
          <c:showCatName val="0"/>
          <c:showSerName val="0"/>
          <c:showPercent val="0"/>
          <c:showBubbleSize val="0"/>
        </c:dLbls>
        <c:gapWidth val="56"/>
        <c:axId val="232997376"/>
        <c:axId val="298845312"/>
      </c:barChart>
      <c:catAx>
        <c:axId val="232997376"/>
        <c:scaling>
          <c:orientation val="minMax"/>
        </c:scaling>
        <c:delete val="0"/>
        <c:axPos val="l"/>
        <c:numFmt formatCode="General" sourceLinked="1"/>
        <c:majorTickMark val="out"/>
        <c:minorTickMark val="none"/>
        <c:tickLblPos val="nextTo"/>
        <c:spPr>
          <a:noFill/>
          <a:ln w="9525" cap="flat" cmpd="sng" algn="ctr">
            <a:solidFill>
              <a:srgbClr val="5981BD"/>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Calibri" panose="020F0502020204030204" pitchFamily="34" charset="0"/>
                <a:ea typeface="+mn-ea"/>
                <a:cs typeface="+mn-cs"/>
              </a:defRPr>
            </a:pPr>
            <a:endParaRPr lang="de-DE"/>
          </a:p>
        </c:txPr>
        <c:crossAx val="298845312"/>
        <c:crosses val="autoZero"/>
        <c:auto val="1"/>
        <c:lblAlgn val="ctr"/>
        <c:lblOffset val="100"/>
        <c:noMultiLvlLbl val="0"/>
      </c:catAx>
      <c:valAx>
        <c:axId val="298845312"/>
        <c:scaling>
          <c:orientation val="minMax"/>
        </c:scaling>
        <c:delete val="0"/>
        <c:axPos val="b"/>
        <c:majorGridlines>
          <c:spPr>
            <a:ln w="9525" cap="flat" cmpd="sng" algn="ctr">
              <a:solidFill>
                <a:srgbClr val="5981BD"/>
              </a:solidFill>
              <a:round/>
            </a:ln>
            <a:effectLst/>
          </c:spPr>
        </c:majorGridlines>
        <c:numFmt formatCode="#,##0" sourceLinked="1"/>
        <c:majorTickMark val="out"/>
        <c:minorTickMark val="none"/>
        <c:tickLblPos val="nextTo"/>
        <c:spPr>
          <a:noFill/>
          <a:ln>
            <a:solidFill>
              <a:srgbClr val="5981BD"/>
            </a:solidFill>
          </a:ln>
          <a:effectLst/>
        </c:spPr>
        <c:txPr>
          <a:bodyPr rot="-60000000" spcFirstLastPara="1" vertOverflow="ellipsis" vert="horz" wrap="square" anchor="ctr" anchorCtr="1"/>
          <a:lstStyle/>
          <a:p>
            <a:pPr>
              <a:defRPr sz="1800" b="0" i="0" u="none" strike="noStrike" kern="1200" baseline="0">
                <a:solidFill>
                  <a:schemeClr val="tx1"/>
                </a:solidFill>
                <a:latin typeface="Calibri" panose="020F0502020204030204" pitchFamily="34" charset="0"/>
                <a:ea typeface="+mn-ea"/>
                <a:cs typeface="+mn-cs"/>
              </a:defRPr>
            </a:pPr>
            <a:endParaRPr lang="de-DE"/>
          </a:p>
        </c:txPr>
        <c:crossAx val="2329973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de-DE"/>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sz="2000">
                <a:latin typeface="Calibri" pitchFamily="34" charset="0"/>
              </a:defRPr>
            </a:pPr>
            <a:r>
              <a:rPr lang="en-US" sz="2000" b="1" i="0" u="none" strike="noStrike" baseline="0" dirty="0" smtClean="0">
                <a:effectLst/>
              </a:rPr>
              <a:t>Cereals: Distribution of cereal types 2013</a:t>
            </a:r>
            <a:r>
              <a:rPr lang="en-US" sz="2000" dirty="0" smtClean="0">
                <a:latin typeface="Calibri" pitchFamily="34" charset="0"/>
              </a:rPr>
              <a:t/>
            </a:r>
            <a:br>
              <a:rPr lang="en-US" sz="2000" dirty="0" smtClean="0">
                <a:latin typeface="Calibri" pitchFamily="34" charset="0"/>
              </a:rPr>
            </a:br>
            <a:r>
              <a:rPr lang="en-US" sz="1200" b="0" dirty="0" smtClean="0">
                <a:latin typeface="Calibri" pitchFamily="34" charset="0"/>
              </a:rPr>
              <a:t>Source</a:t>
            </a:r>
            <a:r>
              <a:rPr lang="en-US" sz="1200" b="0" baseline="0" dirty="0" smtClean="0">
                <a:latin typeface="Calibri" pitchFamily="34" charset="0"/>
              </a:rPr>
              <a:t>: FiBL-IFOAM Survey 2015</a:t>
            </a:r>
            <a:endParaRPr lang="en-US" sz="1200" b="0" dirty="0">
              <a:latin typeface="Calibri" pitchFamily="34" charset="0"/>
            </a:endParaRPr>
          </a:p>
        </c:rich>
      </c:tx>
      <c:layout>
        <c:manualLayout>
          <c:xMode val="edge"/>
          <c:yMode val="edge"/>
          <c:x val="2.5079429333946406E-2"/>
          <c:y val="1.441940251445833E-2"/>
        </c:manualLayout>
      </c:layout>
      <c:overlay val="0"/>
    </c:title>
    <c:autoTitleDeleted val="0"/>
    <c:plotArea>
      <c:layout>
        <c:manualLayout>
          <c:layoutTarget val="inner"/>
          <c:xMode val="edge"/>
          <c:yMode val="edge"/>
          <c:x val="0.28640519814623061"/>
          <c:y val="0.20680504967800453"/>
          <c:w val="0.4090971504065517"/>
          <c:h val="0.65114448055345853"/>
        </c:manualLayout>
      </c:layout>
      <c:pieChart>
        <c:varyColors val="1"/>
        <c:ser>
          <c:idx val="0"/>
          <c:order val="0"/>
          <c:tx>
            <c:strRef>
              <c:f>Tabelle1!$B$1</c:f>
              <c:strCache>
                <c:ptCount val="1"/>
                <c:pt idx="0">
                  <c:v>Hectares</c:v>
                </c:pt>
              </c:strCache>
            </c:strRef>
          </c:tx>
          <c:spPr>
            <a:ln>
              <a:solidFill>
                <a:schemeClr val="bg1"/>
              </a:solidFill>
            </a:ln>
          </c:spPr>
          <c:dPt>
            <c:idx val="0"/>
            <c:bubble3D val="0"/>
            <c:spPr>
              <a:solidFill>
                <a:srgbClr val="E2AC00"/>
              </a:solidFill>
              <a:ln>
                <a:solidFill>
                  <a:schemeClr val="bg1"/>
                </a:solidFill>
              </a:ln>
            </c:spPr>
          </c:dPt>
          <c:dPt>
            <c:idx val="1"/>
            <c:bubble3D val="0"/>
            <c:spPr>
              <a:solidFill>
                <a:srgbClr val="E2AC00">
                  <a:alpha val="85000"/>
                </a:srgbClr>
              </a:solidFill>
              <a:ln>
                <a:solidFill>
                  <a:schemeClr val="bg1"/>
                </a:solidFill>
              </a:ln>
            </c:spPr>
          </c:dPt>
          <c:dPt>
            <c:idx val="2"/>
            <c:bubble3D val="0"/>
            <c:spPr>
              <a:solidFill>
                <a:srgbClr val="E2AC00">
                  <a:alpha val="70000"/>
                </a:srgbClr>
              </a:solidFill>
              <a:ln>
                <a:solidFill>
                  <a:schemeClr val="bg1"/>
                </a:solidFill>
              </a:ln>
            </c:spPr>
          </c:dPt>
          <c:dPt>
            <c:idx val="3"/>
            <c:bubble3D val="0"/>
            <c:spPr>
              <a:solidFill>
                <a:srgbClr val="E2AC00">
                  <a:alpha val="55000"/>
                </a:srgbClr>
              </a:solidFill>
              <a:ln>
                <a:solidFill>
                  <a:schemeClr val="bg1"/>
                </a:solidFill>
              </a:ln>
            </c:spPr>
          </c:dPt>
          <c:dPt>
            <c:idx val="4"/>
            <c:bubble3D val="0"/>
            <c:spPr>
              <a:solidFill>
                <a:srgbClr val="E2AC00">
                  <a:alpha val="40000"/>
                </a:srgbClr>
              </a:solidFill>
              <a:ln>
                <a:solidFill>
                  <a:schemeClr val="bg1"/>
                </a:solidFill>
              </a:ln>
            </c:spPr>
          </c:dPt>
          <c:dPt>
            <c:idx val="5"/>
            <c:bubble3D val="0"/>
            <c:spPr>
              <a:solidFill>
                <a:srgbClr val="E2AC00">
                  <a:alpha val="25000"/>
                </a:srgbClr>
              </a:solidFill>
              <a:ln>
                <a:solidFill>
                  <a:schemeClr val="bg1"/>
                </a:solidFill>
              </a:ln>
            </c:spPr>
          </c:dPt>
          <c:dPt>
            <c:idx val="6"/>
            <c:bubble3D val="0"/>
            <c:spPr>
              <a:solidFill>
                <a:srgbClr val="E2AC00">
                  <a:alpha val="15000"/>
                </a:srgbClr>
              </a:solidFill>
              <a:ln>
                <a:solidFill>
                  <a:schemeClr val="bg1"/>
                </a:solidFill>
              </a:ln>
            </c:spPr>
          </c:dPt>
          <c:dPt>
            <c:idx val="7"/>
            <c:bubble3D val="0"/>
            <c:spPr>
              <a:solidFill>
                <a:srgbClr val="E2AC00">
                  <a:alpha val="10000"/>
                </a:srgbClr>
              </a:solidFill>
              <a:ln>
                <a:solidFill>
                  <a:schemeClr val="bg1"/>
                </a:solidFill>
              </a:ln>
            </c:spPr>
          </c:dPt>
          <c:dLbls>
            <c:dLbl>
              <c:idx val="5"/>
              <c:layout>
                <c:manualLayout>
                  <c:x val="-5.5668749897949754E-3"/>
                  <c:y val="1.4697441025071244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6"/>
              <c:layout>
                <c:manualLayout>
                  <c:x val="1.1133749979589951E-2"/>
                  <c:y val="-1.4697441025071332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7"/>
              <c:layout>
                <c:manualLayout>
                  <c:x val="3.3401249938769806E-2"/>
                  <c:y val="-7.3487205125356446E-3"/>
                </c:manualLayout>
              </c:layout>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0"/>
            <c:showCatName val="1"/>
            <c:showSerName val="0"/>
            <c:showPercent val="1"/>
            <c:showBubbleSize val="0"/>
            <c:showLeaderLines val="0"/>
            <c:extLst>
              <c:ext xmlns:c15="http://schemas.microsoft.com/office/drawing/2012/chart" uri="{CE6537A1-D6FC-4f65-9D91-7224C49458BB}"/>
            </c:extLst>
          </c:dLbls>
          <c:cat>
            <c:strRef>
              <c:f>Tabelle1!$A$2:$A$9</c:f>
              <c:strCache>
                <c:ptCount val="8"/>
                <c:pt idx="0">
                  <c:v>Wheat</c:v>
                </c:pt>
                <c:pt idx="1">
                  <c:v>Oats</c:v>
                </c:pt>
                <c:pt idx="2">
                  <c:v>Barley</c:v>
                </c:pt>
                <c:pt idx="3">
                  <c:v>Maize, grain</c:v>
                </c:pt>
                <c:pt idx="4">
                  <c:v>Rice</c:v>
                </c:pt>
                <c:pt idx="5">
                  <c:v>Rye</c:v>
                </c:pt>
                <c:pt idx="6">
                  <c:v>Triticale</c:v>
                </c:pt>
                <c:pt idx="7">
                  <c:v>Other/no details</c:v>
                </c:pt>
              </c:strCache>
            </c:strRef>
          </c:cat>
          <c:val>
            <c:numRef>
              <c:f>Tabelle1!$B$2:$B$9</c:f>
              <c:numCache>
                <c:formatCode>#,##0</c:formatCode>
                <c:ptCount val="8"/>
                <c:pt idx="0">
                  <c:v>1181867.0576890197</c:v>
                </c:pt>
                <c:pt idx="1">
                  <c:v>447815.89529029804</c:v>
                </c:pt>
                <c:pt idx="2">
                  <c:v>359717.92010318791</c:v>
                </c:pt>
                <c:pt idx="3">
                  <c:v>341193.95534335996</c:v>
                </c:pt>
                <c:pt idx="4">
                  <c:v>248146.68276989998</c:v>
                </c:pt>
                <c:pt idx="5">
                  <c:v>195291.478378951</c:v>
                </c:pt>
                <c:pt idx="6">
                  <c:v>107274.19249860101</c:v>
                </c:pt>
                <c:pt idx="7">
                  <c:v>428480.99408010003</c:v>
                </c:pt>
              </c:numCache>
            </c:numRef>
          </c:val>
        </c:ser>
        <c:dLbls>
          <c:dLblPos val="bestFit"/>
          <c:showLegendKey val="0"/>
          <c:showVal val="1"/>
          <c:showCatName val="0"/>
          <c:showSerName val="0"/>
          <c:showPercent val="0"/>
          <c:showBubbleSize val="0"/>
          <c:showLeaderLines val="0"/>
        </c:dLbls>
        <c:firstSliceAng val="0"/>
      </c:pieChart>
    </c:plotArea>
    <c:plotVisOnly val="1"/>
    <c:dispBlanksAs val="gap"/>
    <c:showDLblsOverMax val="0"/>
  </c:chart>
  <c:txPr>
    <a:bodyPr/>
    <a:lstStyle/>
    <a:p>
      <a:pPr>
        <a:defRPr sz="1800"/>
      </a:pPr>
      <a:endParaRPr lang="de-DE"/>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dirty="0" smtClean="0">
                <a:effectLst/>
                <a:latin typeface="Calibri" pitchFamily="34" charset="0"/>
              </a:rPr>
              <a:t>Distribution of main land use types</a:t>
            </a:r>
            <a:r>
              <a:rPr lang="en-US" sz="2000" baseline="0" dirty="0" smtClean="0">
                <a:effectLst/>
                <a:latin typeface="Calibri" pitchFamily="34" charset="0"/>
              </a:rPr>
              <a:t>  </a:t>
            </a:r>
            <a:r>
              <a:rPr lang="en-US" sz="2000" dirty="0" smtClean="0">
                <a:effectLst/>
                <a:latin typeface="Calibri" pitchFamily="34" charset="0"/>
              </a:rPr>
              <a:t>2013</a:t>
            </a:r>
            <a:endParaRPr lang="de-CH" sz="2000" dirty="0" smtClean="0">
              <a:effectLst/>
              <a:latin typeface="Calibri" pitchFamily="34" charset="0"/>
            </a:endParaRPr>
          </a:p>
          <a:p>
            <a:pPr algn="l">
              <a:defRPr/>
            </a:pPr>
            <a:r>
              <a:rPr lang="en-US" sz="1200" b="0" dirty="0" smtClean="0">
                <a:effectLst/>
                <a:latin typeface="Calibri" pitchFamily="34" charset="0"/>
              </a:rPr>
              <a:t>Source: FiBL-IFOAM Survey 2015; based on information from the private sector, certifiers, and governments.</a:t>
            </a:r>
          </a:p>
        </c:rich>
      </c:tx>
      <c:layout>
        <c:manualLayout>
          <c:xMode val="edge"/>
          <c:yMode val="edge"/>
          <c:x val="1.6067585301837273E-2"/>
          <c:y val="0"/>
        </c:manualLayout>
      </c:layout>
      <c:overlay val="0"/>
    </c:title>
    <c:autoTitleDeleted val="0"/>
    <c:plotArea>
      <c:layout>
        <c:manualLayout>
          <c:layoutTarget val="inner"/>
          <c:xMode val="edge"/>
          <c:yMode val="edge"/>
          <c:x val="0.25636987992476062"/>
          <c:y val="0.23164972523673888"/>
          <c:w val="0.40516429684956062"/>
          <c:h val="0.6709795873217792"/>
        </c:manualLayout>
      </c:layout>
      <c:pieChart>
        <c:varyColors val="1"/>
        <c:ser>
          <c:idx val="0"/>
          <c:order val="0"/>
          <c:tx>
            <c:strRef>
              <c:f>Sheet1!$B$1</c:f>
              <c:strCache>
                <c:ptCount val="1"/>
                <c:pt idx="0">
                  <c:v>Area [ha]</c:v>
                </c:pt>
              </c:strCache>
            </c:strRef>
          </c:tx>
          <c:spPr>
            <a:ln>
              <a:solidFill>
                <a:schemeClr val="bg1"/>
              </a:solidFill>
            </a:ln>
          </c:spPr>
          <c:dPt>
            <c:idx val="0"/>
            <c:bubble3D val="0"/>
            <c:spPr>
              <a:solidFill>
                <a:srgbClr val="DEA900"/>
              </a:solidFill>
              <a:ln>
                <a:solidFill>
                  <a:schemeClr val="bg1"/>
                </a:solidFill>
              </a:ln>
            </c:spPr>
          </c:dPt>
          <c:dPt>
            <c:idx val="1"/>
            <c:bubble3D val="0"/>
            <c:spPr>
              <a:solidFill>
                <a:srgbClr val="A80000"/>
              </a:solidFill>
              <a:ln>
                <a:solidFill>
                  <a:schemeClr val="bg1"/>
                </a:solidFill>
              </a:ln>
            </c:spPr>
          </c:dPt>
          <c:dPt>
            <c:idx val="2"/>
            <c:bubble3D val="0"/>
            <c:spPr>
              <a:solidFill>
                <a:srgbClr val="008000"/>
              </a:solidFill>
              <a:ln>
                <a:solidFill>
                  <a:schemeClr val="bg1"/>
                </a:solidFill>
              </a:ln>
            </c:spPr>
          </c:dPt>
          <c:dPt>
            <c:idx val="3"/>
            <c:bubble3D val="0"/>
            <c:spPr>
              <a:solidFill>
                <a:srgbClr val="4F81BD"/>
              </a:solidFill>
              <a:ln>
                <a:solidFill>
                  <a:schemeClr val="bg1"/>
                </a:solidFill>
              </a:ln>
            </c:spPr>
          </c:dPt>
          <c:dPt>
            <c:idx val="4"/>
            <c:bubble3D val="0"/>
            <c:spPr>
              <a:solidFill>
                <a:srgbClr val="4F81BD">
                  <a:alpha val="50000"/>
                </a:srgbClr>
              </a:solidFill>
              <a:ln>
                <a:solidFill>
                  <a:schemeClr val="bg1"/>
                </a:solidFill>
              </a:ln>
            </c:spPr>
          </c:dPt>
          <c:dLbls>
            <c:dLbl>
              <c:idx val="2"/>
              <c:layout>
                <c:manualLayout>
                  <c:x val="-5.5082533090169146E-2"/>
                  <c:y val="-5.7698309544220977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3"/>
              <c:layout>
                <c:manualLayout>
                  <c:x val="2.5938732643838017E-2"/>
                  <c:y val="5.752843434323484E-2"/>
                </c:manualLayout>
              </c:layout>
              <c:tx>
                <c:rich>
                  <a:bodyPr wrap="square" lIns="38100" tIns="19050" rIns="38100" bIns="19050" anchor="ctr">
                    <a:noAutofit/>
                  </a:bodyPr>
                  <a:lstStyle/>
                  <a:p>
                    <a:pPr>
                      <a:defRPr sz="1600">
                        <a:latin typeface="Calibri" panose="020F0502020204030204" pitchFamily="34" charset="0"/>
                      </a:defRPr>
                    </a:pPr>
                    <a:r>
                      <a:rPr lang="en-US" dirty="0"/>
                      <a:t>Other agr. Land
2%</a:t>
                    </a:r>
                  </a:p>
                </c:rich>
              </c:tx>
              <c:spPr>
                <a:noFill/>
                <a:ln>
                  <a:noFill/>
                </a:ln>
                <a:effectLst/>
              </c:spPr>
              <c:dLblPos val="bestFit"/>
              <c:showLegendKey val="0"/>
              <c:showVal val="0"/>
              <c:showCatName val="1"/>
              <c:showSerName val="0"/>
              <c:showPercent val="1"/>
              <c:showBubbleSize val="0"/>
              <c:extLst>
                <c:ext xmlns:c15="http://schemas.microsoft.com/office/drawing/2012/chart" uri="{CE6537A1-D6FC-4f65-9D91-7224C49458BB}">
                  <c15:layout>
                    <c:manualLayout>
                      <c:w val="0.14168735112853073"/>
                      <c:h val="0.18077131242419817"/>
                    </c:manualLayout>
                  </c15:layout>
                </c:ext>
              </c:extLst>
            </c:dLbl>
            <c:dLbl>
              <c:idx val="4"/>
              <c:layout>
                <c:manualLayout>
                  <c:x val="8.4829154893122663E-2"/>
                  <c:y val="-1.003448861638624E-2"/>
                </c:manualLayout>
              </c:layout>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sz="1600">
                    <a:latin typeface="Calibri" panose="020F0502020204030204" pitchFamily="34" charset="0"/>
                  </a:defRPr>
                </a:pPr>
                <a:endParaRPr lang="de-DE"/>
              </a:p>
            </c:txPr>
            <c:dLblPos val="outEnd"/>
            <c:showLegendKey val="0"/>
            <c:showVal val="0"/>
            <c:showCatName val="1"/>
            <c:showSerName val="0"/>
            <c:showPercent val="1"/>
            <c:showBubbleSize val="0"/>
            <c:showLeaderLines val="0"/>
            <c:extLst>
              <c:ext xmlns:c15="http://schemas.microsoft.com/office/drawing/2012/chart" uri="{CE6537A1-D6FC-4f65-9D91-7224C49458BB}"/>
            </c:extLst>
          </c:dLbls>
          <c:cat>
            <c:strRef>
              <c:f>Sheet1!$A$2:$A$6</c:f>
              <c:strCache>
                <c:ptCount val="5"/>
                <c:pt idx="0">
                  <c:v>Arable land crops</c:v>
                </c:pt>
                <c:pt idx="1">
                  <c:v>Permanent crops</c:v>
                </c:pt>
                <c:pt idx="2">
                  <c:v>Permanent grassland</c:v>
                </c:pt>
                <c:pt idx="3">
                  <c:v>Other agr. Land</c:v>
                </c:pt>
                <c:pt idx="4">
                  <c:v>No details</c:v>
                </c:pt>
              </c:strCache>
            </c:strRef>
          </c:cat>
          <c:val>
            <c:numRef>
              <c:f>Sheet1!$B$2:$B$6</c:f>
              <c:numCache>
                <c:formatCode>#,##0</c:formatCode>
                <c:ptCount val="5"/>
                <c:pt idx="0">
                  <c:v>7648512.0203508884</c:v>
                </c:pt>
                <c:pt idx="1">
                  <c:v>3240866.522603265</c:v>
                </c:pt>
                <c:pt idx="2">
                  <c:v>27042121.594972078</c:v>
                </c:pt>
                <c:pt idx="3">
                  <c:v>737936.15117829782</c:v>
                </c:pt>
                <c:pt idx="4" formatCode="General">
                  <c:v>4415782.3665887024</c:v>
                </c:pt>
              </c:numCache>
            </c:numRef>
          </c:val>
        </c:ser>
        <c:dLbls>
          <c:dLblPos val="bestFit"/>
          <c:showLegendKey val="0"/>
          <c:showVal val="1"/>
          <c:showCatName val="0"/>
          <c:showSerName val="0"/>
          <c:showPercent val="0"/>
          <c:showBubbleSize val="0"/>
          <c:showLeaderLines val="0"/>
        </c:dLbls>
        <c:firstSliceAng val="0"/>
      </c:pieChart>
    </c:plotArea>
    <c:plotVisOnly val="1"/>
    <c:dispBlanksAs val="gap"/>
    <c:showDLblsOverMax val="0"/>
  </c:chart>
  <c:txPr>
    <a:bodyPr/>
    <a:lstStyle/>
    <a:p>
      <a:pPr>
        <a:defRPr sz="1800"/>
      </a:pPr>
      <a:endParaRPr lang="de-DE"/>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de-CH" sz="1700" b="1" i="0" u="none" strike="noStrike" baseline="0" dirty="0" smtClean="0">
                <a:effectLst/>
                <a:latin typeface="Calibri" panose="020F0502020204030204" pitchFamily="34" charset="0"/>
              </a:rPr>
              <a:t>Organic citrus area: The ten countries with the largest areas 2013</a:t>
            </a:r>
          </a:p>
          <a:p>
            <a:pPr algn="l">
              <a:defRPr/>
            </a:pPr>
            <a:r>
              <a:rPr lang="de-CH" sz="1200" b="0" i="0" u="none" strike="noStrike" baseline="0" dirty="0" smtClean="0">
                <a:effectLst/>
                <a:latin typeface="Calibri" panose="020F0502020204030204" pitchFamily="34" charset="0"/>
              </a:rPr>
              <a:t>Source: FiBL-IFOAM survey 2015</a:t>
            </a:r>
            <a:endParaRPr lang="de-CH" sz="1200" b="0" dirty="0">
              <a:latin typeface="Calibri" panose="020F0502020204030204" pitchFamily="34" charset="0"/>
            </a:endParaRPr>
          </a:p>
        </c:rich>
      </c:tx>
      <c:layout>
        <c:manualLayout>
          <c:xMode val="edge"/>
          <c:yMode val="edge"/>
          <c:x val="1.3064945223164785E-2"/>
          <c:y val="0"/>
        </c:manualLayout>
      </c:layout>
      <c:overlay val="1"/>
    </c:title>
    <c:autoTitleDeleted val="0"/>
    <c:plotArea>
      <c:layout>
        <c:manualLayout>
          <c:layoutTarget val="inner"/>
          <c:xMode val="edge"/>
          <c:yMode val="edge"/>
          <c:x val="0.24960338964648118"/>
          <c:y val="0.17778070369115107"/>
          <c:w val="0.6228438713487644"/>
          <c:h val="0.67161384318760653"/>
        </c:manualLayout>
      </c:layout>
      <c:barChart>
        <c:barDir val="bar"/>
        <c:grouping val="clustered"/>
        <c:varyColors val="0"/>
        <c:ser>
          <c:idx val="0"/>
          <c:order val="0"/>
          <c:tx>
            <c:strRef>
              <c:f>Sheet1!$A$2</c:f>
              <c:strCache>
                <c:ptCount val="1"/>
                <c:pt idx="0">
                  <c:v>Hectares</c:v>
                </c:pt>
              </c:strCache>
            </c:strRef>
          </c:tx>
          <c:spPr>
            <a:solidFill>
              <a:srgbClr val="FFB521"/>
            </a:solidFill>
            <a:ln w="20625">
              <a:noFill/>
            </a:ln>
          </c:spPr>
          <c:invertIfNegative val="0"/>
          <c:dLbls>
            <c:numFmt formatCode="#,##0" sourceLinked="0"/>
            <c:spPr>
              <a:noFill/>
              <a:ln w="20625">
                <a:noFill/>
              </a:ln>
            </c:spPr>
            <c:txPr>
              <a:bodyPr/>
              <a:lstStyle/>
              <a:p>
                <a:pPr>
                  <a:defRPr sz="1800" b="0" i="0" u="none" strike="noStrike" baseline="0">
                    <a:solidFill>
                      <a:schemeClr val="tx1"/>
                    </a:solidFill>
                    <a:latin typeface="Calibri" pitchFamily="34" charset="0"/>
                    <a:ea typeface="Arial"/>
                    <a:cs typeface="Arial"/>
                  </a:defRPr>
                </a:pPr>
                <a:endParaRPr lang="de-D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Sheet1!$B$1:$K$1</c:f>
              <c:strCache>
                <c:ptCount val="10"/>
                <c:pt idx="0">
                  <c:v>Morocco</c:v>
                </c:pt>
                <c:pt idx="1">
                  <c:v>Argentina</c:v>
                </c:pt>
                <c:pt idx="2">
                  <c:v>Greece</c:v>
                </c:pt>
                <c:pt idx="3">
                  <c:v>South Africa</c:v>
                </c:pt>
                <c:pt idx="4">
                  <c:v>Spain</c:v>
                </c:pt>
                <c:pt idx="5">
                  <c:v>Ghana</c:v>
                </c:pt>
                <c:pt idx="6">
                  <c:v>US (2011)</c:v>
                </c:pt>
                <c:pt idx="7">
                  <c:v>China</c:v>
                </c:pt>
                <c:pt idx="8">
                  <c:v>Mexico</c:v>
                </c:pt>
                <c:pt idx="9">
                  <c:v>Italy</c:v>
                </c:pt>
              </c:strCache>
            </c:strRef>
          </c:cat>
          <c:val>
            <c:numRef>
              <c:f>Sheet1!$B$2:$K$2</c:f>
              <c:numCache>
                <c:formatCode>#,##0</c:formatCode>
                <c:ptCount val="10"/>
                <c:pt idx="0">
                  <c:v>830</c:v>
                </c:pt>
                <c:pt idx="1">
                  <c:v>1155.05</c:v>
                </c:pt>
                <c:pt idx="2">
                  <c:v>1388.6699999999998</c:v>
                </c:pt>
                <c:pt idx="3">
                  <c:v>1631.48</c:v>
                </c:pt>
                <c:pt idx="4">
                  <c:v>6331.6172000000006</c:v>
                </c:pt>
                <c:pt idx="5">
                  <c:v>6782.95</c:v>
                </c:pt>
                <c:pt idx="6">
                  <c:v>7527.5576799999999</c:v>
                </c:pt>
                <c:pt idx="7">
                  <c:v>11530.57</c:v>
                </c:pt>
                <c:pt idx="8">
                  <c:v>11917</c:v>
                </c:pt>
                <c:pt idx="9">
                  <c:v>28816</c:v>
                </c:pt>
              </c:numCache>
            </c:numRef>
          </c:val>
        </c:ser>
        <c:dLbls>
          <c:showLegendKey val="0"/>
          <c:showVal val="0"/>
          <c:showCatName val="0"/>
          <c:showSerName val="0"/>
          <c:showPercent val="0"/>
          <c:showBubbleSize val="0"/>
        </c:dLbls>
        <c:gapWidth val="20"/>
        <c:axId val="298731008"/>
        <c:axId val="293568512"/>
      </c:barChart>
      <c:catAx>
        <c:axId val="298731008"/>
        <c:scaling>
          <c:orientation val="minMax"/>
        </c:scaling>
        <c:delete val="0"/>
        <c:axPos val="l"/>
        <c:numFmt formatCode="General" sourceLinked="1"/>
        <c:majorTickMark val="out"/>
        <c:minorTickMark val="none"/>
        <c:tickLblPos val="nextTo"/>
        <c:spPr>
          <a:ln w="2579">
            <a:solidFill>
              <a:srgbClr val="5981BD"/>
            </a:solidFill>
            <a:prstDash val="solid"/>
          </a:ln>
        </c:spPr>
        <c:txPr>
          <a:bodyPr rot="0" vert="horz"/>
          <a:lstStyle/>
          <a:p>
            <a:pPr>
              <a:defRPr sz="1800" b="0" i="0" u="none" strike="noStrike" baseline="0">
                <a:solidFill>
                  <a:schemeClr val="tx1"/>
                </a:solidFill>
                <a:latin typeface="Calibri" pitchFamily="34" charset="0"/>
                <a:ea typeface="Arial"/>
                <a:cs typeface="Arial"/>
              </a:defRPr>
            </a:pPr>
            <a:endParaRPr lang="de-DE"/>
          </a:p>
        </c:txPr>
        <c:crossAx val="293568512"/>
        <c:crosses val="autoZero"/>
        <c:auto val="1"/>
        <c:lblAlgn val="ctr"/>
        <c:lblOffset val="100"/>
        <c:tickLblSkip val="1"/>
        <c:tickMarkSkip val="1"/>
        <c:noMultiLvlLbl val="0"/>
      </c:catAx>
      <c:valAx>
        <c:axId val="293568512"/>
        <c:scaling>
          <c:orientation val="minMax"/>
          <c:max val="30000"/>
          <c:min val="0"/>
        </c:scaling>
        <c:delete val="0"/>
        <c:axPos val="b"/>
        <c:majorGridlines>
          <c:spPr>
            <a:ln w="10312">
              <a:solidFill>
                <a:srgbClr val="5981BD"/>
              </a:solidFill>
              <a:prstDash val="solid"/>
            </a:ln>
          </c:spPr>
        </c:majorGridlines>
        <c:title>
          <c:tx>
            <c:rich>
              <a:bodyPr/>
              <a:lstStyle/>
              <a:p>
                <a:pPr>
                  <a:defRPr sz="1800" b="0" i="0" u="none" strike="noStrike" baseline="0">
                    <a:solidFill>
                      <a:srgbClr val="000000"/>
                    </a:solidFill>
                    <a:latin typeface="Calibri"/>
                    <a:ea typeface="Calibri"/>
                    <a:cs typeface="Calibri"/>
                  </a:defRPr>
                </a:pPr>
                <a:r>
                  <a:rPr lang="en-GB" sz="1800"/>
                  <a:t>Hectares</a:t>
                </a:r>
              </a:p>
            </c:rich>
          </c:tx>
          <c:layout>
            <c:manualLayout>
              <c:xMode val="edge"/>
              <c:yMode val="edge"/>
              <c:x val="0.50991834653761803"/>
              <c:y val="0.93638883768291503"/>
            </c:manualLayout>
          </c:layout>
          <c:overlay val="0"/>
          <c:spPr>
            <a:noFill/>
            <a:ln w="20625">
              <a:noFill/>
            </a:ln>
          </c:spPr>
        </c:title>
        <c:numFmt formatCode="#,##0" sourceLinked="0"/>
        <c:majorTickMark val="out"/>
        <c:minorTickMark val="none"/>
        <c:tickLblPos val="nextTo"/>
        <c:spPr>
          <a:ln w="2579">
            <a:solidFill>
              <a:srgbClr val="5981BD"/>
            </a:solidFill>
            <a:prstDash val="solid"/>
          </a:ln>
        </c:spPr>
        <c:txPr>
          <a:bodyPr rot="0" vert="horz"/>
          <a:lstStyle/>
          <a:p>
            <a:pPr>
              <a:defRPr sz="1800" b="0" i="0" u="none" strike="noStrike" baseline="0">
                <a:solidFill>
                  <a:schemeClr val="tx1"/>
                </a:solidFill>
                <a:latin typeface="Calibri" pitchFamily="34" charset="0"/>
                <a:ea typeface="Arial"/>
                <a:cs typeface="Arial"/>
              </a:defRPr>
            </a:pPr>
            <a:endParaRPr lang="de-DE"/>
          </a:p>
        </c:txPr>
        <c:crossAx val="298731008"/>
        <c:crosses val="autoZero"/>
        <c:crossBetween val="between"/>
        <c:majorUnit val="10000"/>
        <c:minorUnit val="2000"/>
      </c:valAx>
      <c:spPr>
        <a:noFill/>
        <a:ln w="20636">
          <a:noFill/>
        </a:ln>
      </c:spPr>
    </c:plotArea>
    <c:plotVisOnly val="1"/>
    <c:dispBlanksAs val="gap"/>
    <c:showDLblsOverMax val="0"/>
  </c:chart>
  <c:spPr>
    <a:noFill/>
    <a:ln>
      <a:noFill/>
    </a:ln>
  </c:spPr>
  <c:txPr>
    <a:bodyPr/>
    <a:lstStyle/>
    <a:p>
      <a:pPr>
        <a:defRPr sz="1462" b="1" i="0" u="none" strike="noStrike" baseline="0">
          <a:solidFill>
            <a:schemeClr val="tx1"/>
          </a:solidFill>
          <a:latin typeface="Arial"/>
          <a:ea typeface="Arial"/>
          <a:cs typeface="Arial"/>
        </a:defRPr>
      </a:pPr>
      <a:endParaRPr lang="de-DE"/>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b="1" dirty="0" smtClean="0">
                <a:effectLst/>
                <a:latin typeface="Calibri" pitchFamily="34" charset="0"/>
              </a:rPr>
              <a:t>Citrus fruit: Development of the global organic area 2004-2013</a:t>
            </a:r>
          </a:p>
          <a:p>
            <a:pPr algn="l">
              <a:defRPr/>
            </a:pPr>
            <a:r>
              <a:rPr lang="de-CH" sz="1200" b="0" dirty="0" smtClean="0">
                <a:effectLst/>
                <a:latin typeface="Calibri" pitchFamily="34" charset="0"/>
              </a:rPr>
              <a:t>Source: FiBL-IFOAM-SOEL 2006-2015</a:t>
            </a:r>
            <a:endParaRPr lang="de-CH" sz="1200" b="0" dirty="0">
              <a:effectLst/>
              <a:latin typeface="Calibri" pitchFamily="34" charset="0"/>
            </a:endParaRPr>
          </a:p>
        </c:rich>
      </c:tx>
      <c:layout>
        <c:manualLayout>
          <c:xMode val="edge"/>
          <c:yMode val="edge"/>
          <c:x val="2.9270799596962837E-2"/>
          <c:y val="2.4160177027514446E-3"/>
        </c:manualLayout>
      </c:layout>
      <c:overlay val="0"/>
    </c:title>
    <c:autoTitleDeleted val="0"/>
    <c:plotArea>
      <c:layout>
        <c:manualLayout>
          <c:layoutTarget val="inner"/>
          <c:xMode val="edge"/>
          <c:yMode val="edge"/>
          <c:x val="0.14908090881283961"/>
          <c:y val="0.20509593302418452"/>
          <c:w val="0.82664014987944867"/>
          <c:h val="0.62947115465100534"/>
        </c:manualLayout>
      </c:layout>
      <c:barChart>
        <c:barDir val="col"/>
        <c:grouping val="clustered"/>
        <c:varyColors val="0"/>
        <c:ser>
          <c:idx val="0"/>
          <c:order val="0"/>
          <c:tx>
            <c:strRef>
              <c:f>Sheet1!$B$1</c:f>
              <c:strCache>
                <c:ptCount val="1"/>
                <c:pt idx="0">
                  <c:v>Series 1</c:v>
                </c:pt>
              </c:strCache>
            </c:strRef>
          </c:tx>
          <c:spPr>
            <a:solidFill>
              <a:srgbClr val="FFB521"/>
            </a:solidFill>
          </c:spPr>
          <c:invertIfNegative val="0"/>
          <c:dLbls>
            <c:numFmt formatCode="#,##0" sourceLinked="0"/>
            <c:spPr>
              <a:noFill/>
              <a:ln>
                <a:noFill/>
              </a:ln>
              <a:effectLst/>
            </c:spPr>
            <c:txPr>
              <a:bodyPr rot="-5400000" vert="horz" wrap="square" lIns="38100" tIns="19050" rIns="38100" bIns="19050" anchor="ctr">
                <a:spAutoFit/>
              </a:bodyPr>
              <a:lstStyle/>
              <a:p>
                <a:pPr>
                  <a:defRPr>
                    <a:solidFill>
                      <a:schemeClr val="bg1"/>
                    </a:solidFill>
                    <a:latin typeface="Calibri" panose="020F0502020204030204" pitchFamily="34" charset="0"/>
                  </a:defRPr>
                </a:pPr>
                <a:endParaRPr lang="de-DE"/>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Sheet1!$A$2:$A$11</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Sheet1!$B$2:$B$11</c:f>
              <c:numCache>
                <c:formatCode>#,##0</c:formatCode>
                <c:ptCount val="10"/>
                <c:pt idx="0">
                  <c:v>28548.510000000002</c:v>
                </c:pt>
                <c:pt idx="1">
                  <c:v>33793.39</c:v>
                </c:pt>
                <c:pt idx="2">
                  <c:v>40460.088706651295</c:v>
                </c:pt>
                <c:pt idx="3">
                  <c:v>50255.759830196475</c:v>
                </c:pt>
                <c:pt idx="4">
                  <c:v>57632.769003166177</c:v>
                </c:pt>
                <c:pt idx="5">
                  <c:v>64809.582931762867</c:v>
                </c:pt>
                <c:pt idx="6">
                  <c:v>53945.062003166175</c:v>
                </c:pt>
                <c:pt idx="7">
                  <c:v>54381.768241739788</c:v>
                </c:pt>
                <c:pt idx="8">
                  <c:v>65837.883310097182</c:v>
                </c:pt>
                <c:pt idx="9">
                  <c:v>81576.84240638568</c:v>
                </c:pt>
              </c:numCache>
            </c:numRef>
          </c:val>
        </c:ser>
        <c:dLbls>
          <c:dLblPos val="outEnd"/>
          <c:showLegendKey val="0"/>
          <c:showVal val="1"/>
          <c:showCatName val="0"/>
          <c:showSerName val="0"/>
          <c:showPercent val="0"/>
          <c:showBubbleSize val="0"/>
        </c:dLbls>
        <c:gapWidth val="37"/>
        <c:axId val="299286528"/>
        <c:axId val="293571392"/>
      </c:barChart>
      <c:catAx>
        <c:axId val="299286528"/>
        <c:scaling>
          <c:orientation val="minMax"/>
        </c:scaling>
        <c:delete val="0"/>
        <c:axPos val="b"/>
        <c:numFmt formatCode="General"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93571392"/>
        <c:crosses val="autoZero"/>
        <c:auto val="1"/>
        <c:lblAlgn val="ctr"/>
        <c:lblOffset val="100"/>
        <c:noMultiLvlLbl val="0"/>
      </c:catAx>
      <c:valAx>
        <c:axId val="293571392"/>
        <c:scaling>
          <c:orientation val="minMax"/>
        </c:scaling>
        <c:delete val="0"/>
        <c:axPos val="l"/>
        <c:majorGridlines>
          <c:spPr>
            <a:ln>
              <a:solidFill>
                <a:srgbClr val="4F81BD"/>
              </a:solidFill>
            </a:ln>
          </c:spPr>
        </c:majorGridlines>
        <c:title>
          <c:tx>
            <c:rich>
              <a:bodyPr rot="-5400000" vert="horz"/>
              <a:lstStyle/>
              <a:p>
                <a:pPr>
                  <a:defRPr sz="1800"/>
                </a:pPr>
                <a:r>
                  <a:rPr lang="en-GB" sz="1800" b="0" i="0" baseline="0" dirty="0" smtClean="0">
                    <a:effectLst/>
                    <a:latin typeface="Calibri" pitchFamily="34" charset="0"/>
                  </a:rPr>
                  <a:t>Hectares</a:t>
                </a:r>
                <a:endParaRPr lang="en-GB" sz="1800" dirty="0">
                  <a:effectLst/>
                  <a:latin typeface="Calibri" pitchFamily="34" charset="0"/>
                </a:endParaRPr>
              </a:p>
            </c:rich>
          </c:tx>
          <c:layout>
            <c:manualLayout>
              <c:xMode val="edge"/>
              <c:yMode val="edge"/>
              <c:x val="1.2988840008636511E-2"/>
              <c:y val="0.4373908987281474"/>
            </c:manualLayout>
          </c:layout>
          <c:overlay val="0"/>
        </c:title>
        <c:numFmt formatCode="#,##0"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99286528"/>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sz="2000">
                <a:latin typeface="Calibri" pitchFamily="34" charset="0"/>
              </a:defRPr>
            </a:pPr>
            <a:r>
              <a:rPr lang="de-CH" sz="2000" b="1" i="0" u="none" strike="noStrike" baseline="0" dirty="0" smtClean="0">
                <a:effectLst/>
              </a:rPr>
              <a:t>Citrus fruit: Use of organic citrus fruit area 2013</a:t>
            </a:r>
            <a:r>
              <a:rPr lang="en-US" sz="2000" dirty="0" smtClean="0">
                <a:latin typeface="Calibri" pitchFamily="34" charset="0"/>
              </a:rPr>
              <a:t/>
            </a:r>
            <a:br>
              <a:rPr lang="en-US" sz="2000" dirty="0" smtClean="0">
                <a:latin typeface="Calibri" pitchFamily="34" charset="0"/>
              </a:rPr>
            </a:br>
            <a:r>
              <a:rPr lang="en-US" sz="1200" b="0" dirty="0" smtClean="0">
                <a:latin typeface="Calibri" pitchFamily="34" charset="0"/>
              </a:rPr>
              <a:t>Source</a:t>
            </a:r>
            <a:r>
              <a:rPr lang="en-US" sz="1200" b="0" baseline="0" dirty="0" smtClean="0">
                <a:latin typeface="Calibri" pitchFamily="34" charset="0"/>
              </a:rPr>
              <a:t>: FiBL-IFOAM Survey 2015</a:t>
            </a:r>
            <a:endParaRPr lang="en-US" sz="1200" b="0" dirty="0">
              <a:latin typeface="Calibri" pitchFamily="34" charset="0"/>
            </a:endParaRPr>
          </a:p>
        </c:rich>
      </c:tx>
      <c:layout>
        <c:manualLayout>
          <c:xMode val="edge"/>
          <c:yMode val="edge"/>
          <c:x val="2.6763409018359396E-2"/>
          <c:y val="1.441940251445833E-2"/>
        </c:manualLayout>
      </c:layout>
      <c:overlay val="0"/>
    </c:title>
    <c:autoTitleDeleted val="0"/>
    <c:plotArea>
      <c:layout>
        <c:manualLayout>
          <c:layoutTarget val="inner"/>
          <c:xMode val="edge"/>
          <c:yMode val="edge"/>
          <c:x val="0.28640519814623061"/>
          <c:y val="0.20680504967800453"/>
          <c:w val="0.4090971504065517"/>
          <c:h val="0.65114448055345853"/>
        </c:manualLayout>
      </c:layout>
      <c:pieChart>
        <c:varyColors val="1"/>
        <c:ser>
          <c:idx val="0"/>
          <c:order val="0"/>
          <c:tx>
            <c:strRef>
              <c:f>Tabelle1!$B$1</c:f>
              <c:strCache>
                <c:ptCount val="1"/>
                <c:pt idx="0">
                  <c:v>Verkauf</c:v>
                </c:pt>
              </c:strCache>
            </c:strRef>
          </c:tx>
          <c:spPr>
            <a:ln>
              <a:solidFill>
                <a:schemeClr val="bg1"/>
              </a:solidFill>
            </a:ln>
          </c:spPr>
          <c:dPt>
            <c:idx val="0"/>
            <c:bubble3D val="0"/>
            <c:spPr>
              <a:solidFill>
                <a:srgbClr val="FFB521"/>
              </a:solidFill>
              <a:ln>
                <a:solidFill>
                  <a:schemeClr val="bg1"/>
                </a:solidFill>
              </a:ln>
            </c:spPr>
          </c:dPt>
          <c:dPt>
            <c:idx val="1"/>
            <c:bubble3D val="0"/>
            <c:spPr>
              <a:solidFill>
                <a:srgbClr val="FFB521">
                  <a:alpha val="75000"/>
                </a:srgbClr>
              </a:solidFill>
              <a:ln>
                <a:solidFill>
                  <a:schemeClr val="bg1"/>
                </a:solidFill>
              </a:ln>
            </c:spPr>
          </c:dPt>
          <c:dPt>
            <c:idx val="2"/>
            <c:bubble3D val="0"/>
            <c:spPr>
              <a:solidFill>
                <a:srgbClr val="FFB521">
                  <a:alpha val="50000"/>
                </a:srgbClr>
              </a:solidFill>
              <a:ln>
                <a:solidFill>
                  <a:schemeClr val="bg1"/>
                </a:solidFill>
              </a:ln>
            </c:spPr>
          </c:dPt>
          <c:dPt>
            <c:idx val="3"/>
            <c:bubble3D val="0"/>
            <c:spPr>
              <a:solidFill>
                <a:srgbClr val="FFB521">
                  <a:alpha val="25000"/>
                </a:srgbClr>
              </a:solidFill>
              <a:ln>
                <a:solidFill>
                  <a:schemeClr val="bg1"/>
                </a:solidFill>
              </a:ln>
            </c:spPr>
          </c:dPt>
          <c:dPt>
            <c:idx val="4"/>
            <c:bubble3D val="0"/>
            <c:spPr>
              <a:solidFill>
                <a:srgbClr val="FFB521">
                  <a:alpha val="10000"/>
                </a:srgbClr>
              </a:solidFill>
              <a:ln>
                <a:solidFill>
                  <a:schemeClr val="bg1"/>
                </a:solidFill>
              </a:ln>
            </c:spPr>
          </c:dPt>
          <c:dPt>
            <c:idx val="5"/>
            <c:bubble3D val="0"/>
            <c:spPr>
              <a:solidFill>
                <a:srgbClr val="4F81BD">
                  <a:alpha val="50000"/>
                </a:srgbClr>
              </a:solidFill>
              <a:ln>
                <a:solidFill>
                  <a:schemeClr val="bg1"/>
                </a:solidFill>
              </a:ln>
            </c:spPr>
          </c:dPt>
          <c:dPt>
            <c:idx val="6"/>
            <c:bubble3D val="0"/>
            <c:spPr>
              <a:solidFill>
                <a:srgbClr val="4F81BD">
                  <a:alpha val="40000"/>
                </a:srgbClr>
              </a:solidFill>
              <a:ln>
                <a:solidFill>
                  <a:schemeClr val="bg1"/>
                </a:solidFill>
              </a:ln>
            </c:spPr>
          </c:dPt>
          <c:dPt>
            <c:idx val="7"/>
            <c:bubble3D val="0"/>
            <c:spPr>
              <a:solidFill>
                <a:srgbClr val="4F81BD">
                  <a:alpha val="30000"/>
                </a:srgbClr>
              </a:solidFill>
              <a:ln>
                <a:solidFill>
                  <a:schemeClr val="bg1"/>
                </a:solidFill>
              </a:ln>
            </c:spPr>
          </c:dPt>
          <c:dLbls>
            <c:dLbl>
              <c:idx val="1"/>
              <c:layout>
                <c:manualLayout>
                  <c:x val="7.236937486733469E-2"/>
                  <c:y val="1.7147014529249837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2"/>
              <c:layout>
                <c:manualLayout>
                  <c:x val="1.9484117256359085E-2"/>
                  <c:y val="2.449583148168713E-2"/>
                </c:manualLayout>
              </c:layout>
              <c:spPr>
                <a:noFill/>
                <a:ln>
                  <a:noFill/>
                </a:ln>
                <a:effectLst/>
              </c:spPr>
              <c:txPr>
                <a:bodyPr wrap="square" lIns="38100" tIns="19050" rIns="38100" bIns="19050" anchor="ctr">
                  <a:noAutofit/>
                </a:bodyPr>
                <a:lstStyle/>
                <a:p>
                  <a:pPr>
                    <a:defRPr>
                      <a:latin typeface="Calibri" panose="020F0502020204030204" pitchFamily="34" charset="0"/>
                    </a:defRPr>
                  </a:pPr>
                  <a:endParaRPr lang="de-DE"/>
                </a:p>
              </c:txPr>
              <c:dLblPos val="bestFit"/>
              <c:showLegendKey val="0"/>
              <c:showVal val="0"/>
              <c:showCatName val="1"/>
              <c:showSerName val="0"/>
              <c:showPercent val="1"/>
              <c:showBubbleSize val="0"/>
              <c:extLst>
                <c:ext xmlns:c15="http://schemas.microsoft.com/office/drawing/2012/chart" uri="{CE6537A1-D6FC-4f65-9D91-7224C49458BB}">
                  <c15:layout>
                    <c:manualLayout>
                      <c:w val="0.2181240792876416"/>
                      <c:h val="0.13944206816526555"/>
                    </c:manualLayout>
                  </c15:layout>
                </c:ext>
              </c:extLst>
            </c:dLbl>
            <c:dLbl>
              <c:idx val="4"/>
              <c:layout>
                <c:manualLayout>
                  <c:x val="1.8092343716833621E-2"/>
                  <c:y val="2.2046161537606933E-2"/>
                </c:manualLayout>
              </c:layout>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0"/>
            <c:showCatName val="1"/>
            <c:showSerName val="0"/>
            <c:showPercent val="1"/>
            <c:showBubbleSize val="0"/>
            <c:showLeaderLines val="0"/>
            <c:extLst>
              <c:ext xmlns:c15="http://schemas.microsoft.com/office/drawing/2012/chart" uri="{CE6537A1-D6FC-4f65-9D91-7224C49458BB}"/>
            </c:extLst>
          </c:dLbls>
          <c:cat>
            <c:strRef>
              <c:f>Tabelle1!$A$2:$A$6</c:f>
              <c:strCache>
                <c:ptCount val="5"/>
                <c:pt idx="0">
                  <c:v>Oranges</c:v>
                </c:pt>
                <c:pt idx="1">
                  <c:v>Lemons and limes</c:v>
                </c:pt>
                <c:pt idx="2">
                  <c:v>Pomelos/Grapefruit</c:v>
                </c:pt>
                <c:pt idx="3">
                  <c:v>Tangerine</c:v>
                </c:pt>
                <c:pt idx="4">
                  <c:v>Other/no details</c:v>
                </c:pt>
              </c:strCache>
            </c:strRef>
          </c:cat>
          <c:val>
            <c:numRef>
              <c:f>Tabelle1!$B$2:$B$6</c:f>
              <c:numCache>
                <c:formatCode>#,##0</c:formatCode>
                <c:ptCount val="5"/>
                <c:pt idx="0">
                  <c:v>42342.254919568004</c:v>
                </c:pt>
                <c:pt idx="1">
                  <c:v>9952.2079031797002</c:v>
                </c:pt>
                <c:pt idx="2">
                  <c:v>4343.9354997960008</c:v>
                </c:pt>
                <c:pt idx="3">
                  <c:v>4087.7449999999999</c:v>
                </c:pt>
                <c:pt idx="4">
                  <c:v>20850.699083842002</c:v>
                </c:pt>
              </c:numCache>
            </c:numRef>
          </c:val>
        </c:ser>
        <c:dLbls>
          <c:dLblPos val="bestFit"/>
          <c:showLegendKey val="0"/>
          <c:showVal val="1"/>
          <c:showCatName val="0"/>
          <c:showSerName val="0"/>
          <c:showPercent val="0"/>
          <c:showBubbleSize val="0"/>
          <c:showLeaderLines val="0"/>
        </c:dLbls>
        <c:firstSliceAng val="0"/>
      </c:pieChart>
    </c:plotArea>
    <c:plotVisOnly val="1"/>
    <c:dispBlanksAs val="gap"/>
    <c:showDLblsOverMax val="0"/>
  </c:chart>
  <c:txPr>
    <a:bodyPr/>
    <a:lstStyle/>
    <a:p>
      <a:pPr>
        <a:defRPr sz="1800"/>
      </a:pPr>
      <a:endParaRPr lang="de-DE"/>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de-CH" sz="1750" b="1" i="0" baseline="0" dirty="0" smtClean="0">
                <a:effectLst/>
                <a:latin typeface="Calibri" panose="020F0502020204030204" pitchFamily="34" charset="0"/>
              </a:rPr>
              <a:t>Organic cocoa area: The ten countries with the largest areas 2013</a:t>
            </a:r>
            <a:endParaRPr lang="de-CH" sz="1750" dirty="0" smtClean="0">
              <a:effectLst/>
              <a:latin typeface="Calibri" panose="020F0502020204030204" pitchFamily="34" charset="0"/>
            </a:endParaRPr>
          </a:p>
          <a:p>
            <a:pPr algn="l">
              <a:defRPr/>
            </a:pPr>
            <a:r>
              <a:rPr lang="de-CH" sz="1200" b="0" i="0" baseline="0" dirty="0" smtClean="0">
                <a:effectLst/>
                <a:latin typeface="Calibri" panose="020F0502020204030204" pitchFamily="34" charset="0"/>
              </a:rPr>
              <a:t>Source: FiBL-IFOAM survey 2015</a:t>
            </a:r>
            <a:endParaRPr lang="de-CH" sz="1200" dirty="0">
              <a:effectLst/>
              <a:latin typeface="Calibri" panose="020F0502020204030204" pitchFamily="34" charset="0"/>
            </a:endParaRPr>
          </a:p>
        </c:rich>
      </c:tx>
      <c:layout>
        <c:manualLayout>
          <c:xMode val="edge"/>
          <c:yMode val="edge"/>
          <c:x val="1.7652229561530373E-2"/>
          <c:y val="1.0838701980434264E-2"/>
        </c:manualLayout>
      </c:layout>
      <c:overlay val="1"/>
    </c:title>
    <c:autoTitleDeleted val="0"/>
    <c:plotArea>
      <c:layout>
        <c:manualLayout>
          <c:layoutTarget val="inner"/>
          <c:xMode val="edge"/>
          <c:yMode val="edge"/>
          <c:x val="0.35164970588536643"/>
          <c:y val="0.19847663108247471"/>
          <c:w val="0.56281385224709957"/>
          <c:h val="0.67495801893764951"/>
        </c:manualLayout>
      </c:layout>
      <c:barChart>
        <c:barDir val="bar"/>
        <c:grouping val="clustered"/>
        <c:varyColors val="0"/>
        <c:ser>
          <c:idx val="0"/>
          <c:order val="0"/>
          <c:tx>
            <c:strRef>
              <c:f>Sheet1!$B$1</c:f>
              <c:strCache>
                <c:ptCount val="1"/>
                <c:pt idx="0">
                  <c:v>Area [ha]</c:v>
                </c:pt>
              </c:strCache>
            </c:strRef>
          </c:tx>
          <c:spPr>
            <a:solidFill>
              <a:srgbClr val="990000"/>
            </a:solidFill>
          </c:spPr>
          <c:invertIfNegative val="0"/>
          <c:dLbls>
            <c:spPr>
              <a:noFill/>
              <a:ln>
                <a:noFill/>
              </a:ln>
              <a:effectLst/>
            </c:spPr>
            <c:txPr>
              <a:bodyPr/>
              <a:lstStyle/>
              <a:p>
                <a:pPr>
                  <a:defRPr sz="1600">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Sao Tome and Principe (2012)</c:v>
                </c:pt>
                <c:pt idx="1">
                  <c:v>Uganda (2012)</c:v>
                </c:pt>
                <c:pt idx="2">
                  <c:v>Tanzania</c:v>
                </c:pt>
                <c:pt idx="3">
                  <c:v>Bolivia (2011)</c:v>
                </c:pt>
                <c:pt idx="4">
                  <c:v>Ghana</c:v>
                </c:pt>
                <c:pt idx="5">
                  <c:v>Ecuador</c:v>
                </c:pt>
                <c:pt idx="6">
                  <c:v>Panama</c:v>
                </c:pt>
                <c:pt idx="7">
                  <c:v>Mexico</c:v>
                </c:pt>
                <c:pt idx="8">
                  <c:v>Peru</c:v>
                </c:pt>
                <c:pt idx="9">
                  <c:v>Dominican Republic</c:v>
                </c:pt>
              </c:strCache>
            </c:strRef>
          </c:cat>
          <c:val>
            <c:numRef>
              <c:f>Sheet1!$B$2:$B$11</c:f>
              <c:numCache>
                <c:formatCode>#,##0</c:formatCode>
                <c:ptCount val="10"/>
                <c:pt idx="0">
                  <c:v>3747.6</c:v>
                </c:pt>
                <c:pt idx="1">
                  <c:v>3750</c:v>
                </c:pt>
                <c:pt idx="2">
                  <c:v>3918.752</c:v>
                </c:pt>
                <c:pt idx="3">
                  <c:v>8266</c:v>
                </c:pt>
                <c:pt idx="4">
                  <c:v>8336.02</c:v>
                </c:pt>
                <c:pt idx="5">
                  <c:v>13282.6</c:v>
                </c:pt>
                <c:pt idx="6">
                  <c:v>14021</c:v>
                </c:pt>
                <c:pt idx="7">
                  <c:v>19382.2</c:v>
                </c:pt>
                <c:pt idx="8">
                  <c:v>21356.68</c:v>
                </c:pt>
                <c:pt idx="9">
                  <c:v>118513</c:v>
                </c:pt>
              </c:numCache>
            </c:numRef>
          </c:val>
        </c:ser>
        <c:dLbls>
          <c:showLegendKey val="0"/>
          <c:showVal val="0"/>
          <c:showCatName val="0"/>
          <c:showSerName val="0"/>
          <c:showPercent val="0"/>
          <c:showBubbleSize val="0"/>
        </c:dLbls>
        <c:gapWidth val="50"/>
        <c:axId val="299296768"/>
        <c:axId val="298837120"/>
      </c:barChart>
      <c:catAx>
        <c:axId val="299296768"/>
        <c:scaling>
          <c:orientation val="minMax"/>
        </c:scaling>
        <c:delete val="0"/>
        <c:axPos val="l"/>
        <c:numFmt formatCode="General" sourceLinked="1"/>
        <c:majorTickMark val="out"/>
        <c:minorTickMark val="none"/>
        <c:tickLblPos val="nextTo"/>
        <c:spPr>
          <a:ln>
            <a:solidFill>
              <a:srgbClr val="5981BD"/>
            </a:solidFill>
          </a:ln>
        </c:spPr>
        <c:txPr>
          <a:bodyPr/>
          <a:lstStyle/>
          <a:p>
            <a:pPr>
              <a:defRPr sz="1600">
                <a:latin typeface="Calibri" panose="020F0502020204030204" pitchFamily="34" charset="0"/>
              </a:defRPr>
            </a:pPr>
            <a:endParaRPr lang="de-DE"/>
          </a:p>
        </c:txPr>
        <c:crossAx val="298837120"/>
        <c:crosses val="autoZero"/>
        <c:auto val="1"/>
        <c:lblAlgn val="ctr"/>
        <c:lblOffset val="100"/>
        <c:noMultiLvlLbl val="0"/>
      </c:catAx>
      <c:valAx>
        <c:axId val="298837120"/>
        <c:scaling>
          <c:orientation val="minMax"/>
        </c:scaling>
        <c:delete val="0"/>
        <c:axPos val="b"/>
        <c:majorGridlines>
          <c:spPr>
            <a:ln>
              <a:solidFill>
                <a:srgbClr val="5981BD"/>
              </a:solidFill>
            </a:ln>
          </c:spPr>
        </c:majorGridlines>
        <c:title>
          <c:tx>
            <c:rich>
              <a:bodyPr/>
              <a:lstStyle/>
              <a:p>
                <a:pPr>
                  <a:defRPr sz="1600" b="0" i="0" u="none" strike="noStrike" baseline="0">
                    <a:solidFill>
                      <a:srgbClr val="000000"/>
                    </a:solidFill>
                    <a:latin typeface="Calibri"/>
                    <a:ea typeface="Calibri"/>
                    <a:cs typeface="Calibri"/>
                  </a:defRPr>
                </a:pPr>
                <a:r>
                  <a:rPr lang="en-GB" sz="1600"/>
                  <a:t>Hectares</a:t>
                </a:r>
              </a:p>
            </c:rich>
          </c:tx>
          <c:overlay val="0"/>
        </c:title>
        <c:numFmt formatCode="#,##0" sourceLinked="1"/>
        <c:majorTickMark val="out"/>
        <c:minorTickMark val="none"/>
        <c:tickLblPos val="nextTo"/>
        <c:spPr>
          <a:ln>
            <a:solidFill>
              <a:srgbClr val="5981BD"/>
            </a:solidFill>
          </a:ln>
        </c:spPr>
        <c:txPr>
          <a:bodyPr/>
          <a:lstStyle/>
          <a:p>
            <a:pPr>
              <a:defRPr sz="1600">
                <a:latin typeface="Calibri" panose="020F0502020204030204" pitchFamily="34" charset="0"/>
              </a:defRPr>
            </a:pPr>
            <a:endParaRPr lang="de-DE"/>
          </a:p>
        </c:txPr>
        <c:crossAx val="299296768"/>
        <c:crosses val="autoZero"/>
        <c:crossBetween val="between"/>
      </c:valAx>
      <c:spPr>
        <a:noFill/>
        <a:ln w="20206">
          <a:noFill/>
        </a:ln>
      </c:spPr>
    </c:plotArea>
    <c:plotVisOnly val="1"/>
    <c:dispBlanksAs val="gap"/>
    <c:showDLblsOverMax val="0"/>
  </c:chart>
  <c:txPr>
    <a:bodyPr/>
    <a:lstStyle/>
    <a:p>
      <a:pPr>
        <a:defRPr sz="1431"/>
      </a:pPr>
      <a:endParaRPr lang="de-DE"/>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dirty="0" smtClean="0">
                <a:effectLst/>
                <a:latin typeface="Calibri" pitchFamily="34" charset="0"/>
              </a:rPr>
              <a:t>Cocoa beans: Distribution by region 2013</a:t>
            </a:r>
            <a:endParaRPr lang="de-CH" sz="2000" dirty="0" smtClean="0">
              <a:effectLst/>
              <a:latin typeface="Calibri" pitchFamily="34" charset="0"/>
            </a:endParaRPr>
          </a:p>
          <a:p>
            <a:pPr algn="l">
              <a:defRPr/>
            </a:pPr>
            <a:r>
              <a:rPr lang="de-CH" sz="1200" b="0" i="0" baseline="0" dirty="0" smtClean="0">
                <a:effectLst/>
                <a:latin typeface="Calibri" panose="020F0502020204030204" pitchFamily="34" charset="0"/>
              </a:rPr>
              <a:t>Source: FiBL-IFOAM 2015</a:t>
            </a:r>
          </a:p>
        </c:rich>
      </c:tx>
      <c:layout>
        <c:manualLayout>
          <c:xMode val="edge"/>
          <c:yMode val="edge"/>
          <c:x val="1.6067585301837273E-2"/>
          <c:y val="0"/>
        </c:manualLayout>
      </c:layout>
      <c:overlay val="0"/>
    </c:title>
    <c:autoTitleDeleted val="0"/>
    <c:plotArea>
      <c:layout>
        <c:manualLayout>
          <c:layoutTarget val="inner"/>
          <c:xMode val="edge"/>
          <c:yMode val="edge"/>
          <c:x val="0.20966255559973393"/>
          <c:y val="0.24215722062627962"/>
          <c:w val="0.38340573220715618"/>
          <c:h val="0.61409069627184276"/>
        </c:manualLayout>
      </c:layout>
      <c:pieChart>
        <c:varyColors val="1"/>
        <c:ser>
          <c:idx val="0"/>
          <c:order val="0"/>
          <c:tx>
            <c:strRef>
              <c:f>Sheet1!$B$1</c:f>
              <c:strCache>
                <c:ptCount val="1"/>
                <c:pt idx="0">
                  <c:v>Area [ha]</c:v>
                </c:pt>
              </c:strCache>
            </c:strRef>
          </c:tx>
          <c:spPr>
            <a:ln>
              <a:solidFill>
                <a:schemeClr val="bg1"/>
              </a:solidFill>
            </a:ln>
          </c:spPr>
          <c:dPt>
            <c:idx val="0"/>
            <c:bubble3D val="0"/>
            <c:spPr>
              <a:solidFill>
                <a:srgbClr val="990000"/>
              </a:solidFill>
              <a:ln>
                <a:solidFill>
                  <a:schemeClr val="bg1"/>
                </a:solidFill>
              </a:ln>
            </c:spPr>
          </c:dPt>
          <c:dPt>
            <c:idx val="1"/>
            <c:bubble3D val="0"/>
            <c:spPr>
              <a:solidFill>
                <a:srgbClr val="990000">
                  <a:alpha val="80000"/>
                </a:srgbClr>
              </a:solidFill>
              <a:ln>
                <a:solidFill>
                  <a:schemeClr val="bg1"/>
                </a:solidFill>
              </a:ln>
            </c:spPr>
          </c:dPt>
          <c:dPt>
            <c:idx val="2"/>
            <c:bubble3D val="0"/>
            <c:spPr>
              <a:solidFill>
                <a:srgbClr val="4F81BD">
                  <a:alpha val="60000"/>
                </a:srgbClr>
              </a:solidFill>
              <a:ln>
                <a:solidFill>
                  <a:schemeClr val="bg1"/>
                </a:solidFill>
              </a:ln>
            </c:spPr>
          </c:dPt>
          <c:dPt>
            <c:idx val="3"/>
            <c:bubble3D val="0"/>
            <c:spPr>
              <a:solidFill>
                <a:srgbClr val="4F81BD">
                  <a:alpha val="40000"/>
                </a:srgbClr>
              </a:solidFill>
              <a:ln>
                <a:solidFill>
                  <a:schemeClr val="bg1"/>
                </a:solidFill>
              </a:ln>
            </c:spPr>
          </c:dPt>
          <c:dPt>
            <c:idx val="4"/>
            <c:bubble3D val="0"/>
            <c:spPr>
              <a:solidFill>
                <a:srgbClr val="4F81BD">
                  <a:alpha val="20000"/>
                </a:srgbClr>
              </a:solidFill>
              <a:ln>
                <a:solidFill>
                  <a:schemeClr val="bg1"/>
                </a:solidFill>
              </a:ln>
            </c:spPr>
          </c:dPt>
          <c:dLbls>
            <c:dLbl>
              <c:idx val="1"/>
              <c:layout>
                <c:manualLayout>
                  <c:x val="-5.8333333333333293E-2"/>
                  <c:y val="4.4828954091923688E-2"/>
                </c:manualLayout>
              </c:layout>
              <c:dLblPos val="bestFit"/>
              <c:showLegendKey val="0"/>
              <c:showVal val="0"/>
              <c:showCatName val="0"/>
              <c:showSerName val="0"/>
              <c:showPercent val="1"/>
              <c:showBubbleSize val="0"/>
              <c:extLst>
                <c:ext xmlns:c15="http://schemas.microsoft.com/office/drawing/2012/chart" uri="{CE6537A1-D6FC-4f65-9D91-7224C49458BB}"/>
              </c:extLst>
            </c:dLbl>
            <c:numFmt formatCode="0%" sourceLinked="0"/>
            <c:spPr>
              <a:noFill/>
              <a:ln>
                <a:noFill/>
              </a:ln>
              <a:effectLst/>
            </c:spPr>
            <c:txPr>
              <a:bodyPr/>
              <a:lstStyle/>
              <a:p>
                <a:pPr>
                  <a:defRPr sz="1800">
                    <a:latin typeface="Calibri" panose="020F0502020204030204" pitchFamily="34" charset="0"/>
                  </a:defRPr>
                </a:pPr>
                <a:endParaRPr lang="de-DE"/>
              </a:p>
            </c:txPr>
            <c:dLblPos val="outEnd"/>
            <c:showLegendKey val="0"/>
            <c:showVal val="0"/>
            <c:showCatName val="0"/>
            <c:showSerName val="0"/>
            <c:showPercent val="1"/>
            <c:showBubbleSize val="0"/>
            <c:showLeaderLines val="0"/>
            <c:extLst>
              <c:ext xmlns:c15="http://schemas.microsoft.com/office/drawing/2012/chart" uri="{CE6537A1-D6FC-4f65-9D91-7224C49458BB}"/>
            </c:extLst>
          </c:dLbls>
          <c:cat>
            <c:strRef>
              <c:f>Sheet1!$A$2:$A$3</c:f>
              <c:strCache>
                <c:ptCount val="2"/>
                <c:pt idx="0">
                  <c:v>Latin America</c:v>
                </c:pt>
                <c:pt idx="1">
                  <c:v>Africa</c:v>
                </c:pt>
              </c:strCache>
            </c:strRef>
          </c:cat>
          <c:val>
            <c:numRef>
              <c:f>Sheet1!$B$2:$B$3</c:f>
              <c:numCache>
                <c:formatCode>#,##0</c:formatCode>
                <c:ptCount val="2"/>
                <c:pt idx="0">
                  <c:v>204601.41000000003</c:v>
                </c:pt>
                <c:pt idx="1">
                  <c:v>23062.862000000001</c:v>
                </c:pt>
              </c:numCache>
            </c:numRef>
          </c:val>
        </c:ser>
        <c:dLbls>
          <c:dLblPos val="outEnd"/>
          <c:showLegendKey val="0"/>
          <c:showVal val="1"/>
          <c:showCatName val="0"/>
          <c:showSerName val="0"/>
          <c:showPercent val="0"/>
          <c:showBubbleSize val="0"/>
          <c:showLeaderLines val="0"/>
        </c:dLbls>
        <c:firstSliceAng val="0"/>
      </c:pieChart>
    </c:plotArea>
    <c:legend>
      <c:legendPos val="r"/>
      <c:layout>
        <c:manualLayout>
          <c:xMode val="edge"/>
          <c:yMode val="edge"/>
          <c:x val="0.70578249619425937"/>
          <c:y val="0.45786618947101115"/>
          <c:w val="0.19825957814185721"/>
          <c:h val="0.13986184074785341"/>
        </c:manualLayout>
      </c:layout>
      <c:overlay val="0"/>
      <c:txPr>
        <a:bodyPr/>
        <a:lstStyle/>
        <a:p>
          <a:pPr>
            <a:defRPr>
              <a:latin typeface="Calibri" panose="020F0502020204030204" pitchFamily="34" charset="0"/>
            </a:defRPr>
          </a:pPr>
          <a:endParaRPr lang="de-DE"/>
        </a:p>
      </c:txPr>
    </c:legend>
    <c:plotVisOnly val="1"/>
    <c:dispBlanksAs val="gap"/>
    <c:showDLblsOverMax val="0"/>
  </c:chart>
  <c:txPr>
    <a:bodyPr/>
    <a:lstStyle/>
    <a:p>
      <a:pPr>
        <a:defRPr sz="1800"/>
      </a:pPr>
      <a:endParaRPr lang="de-DE"/>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b="1" dirty="0" smtClean="0">
                <a:effectLst/>
                <a:latin typeface="Calibri" pitchFamily="34" charset="0"/>
              </a:rPr>
              <a:t>Cocoa beans: Development of the global organic area 2004-2013</a:t>
            </a:r>
          </a:p>
          <a:p>
            <a:pPr algn="l">
              <a:defRPr/>
            </a:pPr>
            <a:r>
              <a:rPr lang="de-CH" sz="1200" b="0" dirty="0" smtClean="0">
                <a:effectLst/>
                <a:latin typeface="Calibri" pitchFamily="34" charset="0"/>
              </a:rPr>
              <a:t>Source: FiBL-IFOAM-SOEL 2006-2015</a:t>
            </a:r>
            <a:endParaRPr lang="de-CH" sz="1200" b="0" dirty="0">
              <a:effectLst/>
              <a:latin typeface="Calibri" pitchFamily="34" charset="0"/>
            </a:endParaRPr>
          </a:p>
        </c:rich>
      </c:tx>
      <c:layout>
        <c:manualLayout>
          <c:xMode val="edge"/>
          <c:yMode val="edge"/>
          <c:x val="2.9270799596962837E-2"/>
          <c:y val="2.4160177027514446E-3"/>
        </c:manualLayout>
      </c:layout>
      <c:overlay val="0"/>
    </c:title>
    <c:autoTitleDeleted val="0"/>
    <c:plotArea>
      <c:layout>
        <c:manualLayout>
          <c:layoutTarget val="inner"/>
          <c:xMode val="edge"/>
          <c:yMode val="edge"/>
          <c:x val="0.14194004372233618"/>
          <c:y val="0.19059982680767584"/>
          <c:w val="0.84663457213285831"/>
          <c:h val="0.64396726086751399"/>
        </c:manualLayout>
      </c:layout>
      <c:barChart>
        <c:barDir val="col"/>
        <c:grouping val="clustered"/>
        <c:varyColors val="0"/>
        <c:ser>
          <c:idx val="0"/>
          <c:order val="0"/>
          <c:tx>
            <c:strRef>
              <c:f>Sheet1!$B$1</c:f>
              <c:strCache>
                <c:ptCount val="1"/>
                <c:pt idx="0">
                  <c:v>Area [ha]</c:v>
                </c:pt>
              </c:strCache>
            </c:strRef>
          </c:tx>
          <c:spPr>
            <a:solidFill>
              <a:srgbClr val="990000"/>
            </a:solidFill>
          </c:spPr>
          <c:invertIfNegative val="0"/>
          <c:dLbls>
            <c:numFmt formatCode="#,##0" sourceLinked="0"/>
            <c:spPr>
              <a:noFill/>
              <a:ln>
                <a:noFill/>
              </a:ln>
              <a:effectLst/>
            </c:spPr>
            <c:txPr>
              <a:bodyPr rot="0" vert="horz" wrap="square" lIns="38100" tIns="19050" rIns="38100" bIns="19050" anchor="ctr">
                <a:spAutoFit/>
              </a:bodyPr>
              <a:lstStyle/>
              <a:p>
                <a:pPr>
                  <a:defRPr>
                    <a:solidFill>
                      <a:schemeClr val="tx1"/>
                    </a:solidFill>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Sheet1!$A$2:$A$11</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Sheet1!$B$2:$B$11</c:f>
              <c:numCache>
                <c:formatCode>#,##0</c:formatCode>
                <c:ptCount val="10"/>
                <c:pt idx="0">
                  <c:v>46344.51</c:v>
                </c:pt>
                <c:pt idx="1">
                  <c:v>71876.350000000006</c:v>
                </c:pt>
                <c:pt idx="2">
                  <c:v>88457.59</c:v>
                </c:pt>
                <c:pt idx="3">
                  <c:v>150366.45394400001</c:v>
                </c:pt>
                <c:pt idx="4">
                  <c:v>169536.67594399999</c:v>
                </c:pt>
                <c:pt idx="5">
                  <c:v>214259.56999999998</c:v>
                </c:pt>
                <c:pt idx="6">
                  <c:v>233950.56200000001</c:v>
                </c:pt>
                <c:pt idx="7">
                  <c:v>225801.60200000001</c:v>
                </c:pt>
                <c:pt idx="8">
                  <c:v>205418.73200000002</c:v>
                </c:pt>
                <c:pt idx="9">
                  <c:v>226515.32322409999</c:v>
                </c:pt>
              </c:numCache>
            </c:numRef>
          </c:val>
        </c:ser>
        <c:dLbls>
          <c:dLblPos val="outEnd"/>
          <c:showLegendKey val="0"/>
          <c:showVal val="1"/>
          <c:showCatName val="0"/>
          <c:showSerName val="0"/>
          <c:showPercent val="0"/>
          <c:showBubbleSize val="0"/>
        </c:dLbls>
        <c:gapWidth val="37"/>
        <c:axId val="299298304"/>
        <c:axId val="298842304"/>
      </c:barChart>
      <c:catAx>
        <c:axId val="299298304"/>
        <c:scaling>
          <c:orientation val="minMax"/>
        </c:scaling>
        <c:delete val="0"/>
        <c:axPos val="b"/>
        <c:numFmt formatCode="General"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98842304"/>
        <c:crosses val="autoZero"/>
        <c:auto val="1"/>
        <c:lblAlgn val="ctr"/>
        <c:lblOffset val="100"/>
        <c:noMultiLvlLbl val="0"/>
      </c:catAx>
      <c:valAx>
        <c:axId val="298842304"/>
        <c:scaling>
          <c:orientation val="minMax"/>
        </c:scaling>
        <c:delete val="0"/>
        <c:axPos val="l"/>
        <c:majorGridlines>
          <c:spPr>
            <a:ln>
              <a:solidFill>
                <a:srgbClr val="4F81BD"/>
              </a:solidFill>
            </a:ln>
          </c:spPr>
        </c:majorGridlines>
        <c:title>
          <c:tx>
            <c:rich>
              <a:bodyPr rot="-5400000" vert="horz"/>
              <a:lstStyle/>
              <a:p>
                <a:pPr>
                  <a:defRPr sz="1800"/>
                </a:pPr>
                <a:r>
                  <a:rPr lang="en-GB" sz="1800" b="0" i="0" baseline="0" dirty="0" smtClean="0">
                    <a:effectLst/>
                    <a:latin typeface="Calibri" pitchFamily="34" charset="0"/>
                  </a:rPr>
                  <a:t>Hectares</a:t>
                </a:r>
                <a:endParaRPr lang="en-GB" sz="1800" dirty="0">
                  <a:effectLst/>
                  <a:latin typeface="Calibri" pitchFamily="34" charset="0"/>
                </a:endParaRPr>
              </a:p>
            </c:rich>
          </c:tx>
          <c:overlay val="0"/>
        </c:title>
        <c:numFmt formatCode="#,##0"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99298304"/>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sz="1600" b="0">
                <a:latin typeface="Calibri" pitchFamily="34" charset="0"/>
              </a:defRPr>
            </a:pPr>
            <a:r>
              <a:rPr lang="en-US" sz="1800" b="1" i="0" baseline="0" dirty="0" smtClean="0">
                <a:effectLst/>
              </a:rPr>
              <a:t>Coffee: The top 10 producing countries 2013</a:t>
            </a:r>
            <a:endParaRPr lang="en-GB" dirty="0" smtClean="0">
              <a:effectLst/>
            </a:endParaRPr>
          </a:p>
          <a:p>
            <a:pPr algn="l">
              <a:defRPr sz="1600" b="0">
                <a:latin typeface="Calibri" pitchFamily="34" charset="0"/>
              </a:defRPr>
            </a:pPr>
            <a:r>
              <a:rPr lang="de-CH" sz="1200" b="0" i="0" baseline="0" dirty="0" smtClean="0">
                <a:effectLst/>
              </a:rPr>
              <a:t>Source: FiBL-IFOAM 2015</a:t>
            </a:r>
            <a:endParaRPr lang="en-GB" sz="1200" dirty="0">
              <a:effectLst/>
            </a:endParaRPr>
          </a:p>
        </c:rich>
      </c:tx>
      <c:layout>
        <c:manualLayout>
          <c:xMode val="edge"/>
          <c:yMode val="edge"/>
          <c:x val="1.6948612079385309E-2"/>
          <c:y val="2.752969404726174E-2"/>
        </c:manualLayout>
      </c:layout>
      <c:overlay val="0"/>
    </c:title>
    <c:autoTitleDeleted val="0"/>
    <c:plotArea>
      <c:layout>
        <c:manualLayout>
          <c:layoutTarget val="inner"/>
          <c:xMode val="edge"/>
          <c:yMode val="edge"/>
          <c:x val="0.31304561575694395"/>
          <c:y val="0.19196291622655523"/>
          <c:w val="0.47577978449504715"/>
          <c:h val="0.67055193301512661"/>
        </c:manualLayout>
      </c:layout>
      <c:barChart>
        <c:barDir val="bar"/>
        <c:grouping val="clustered"/>
        <c:varyColors val="0"/>
        <c:ser>
          <c:idx val="0"/>
          <c:order val="0"/>
          <c:tx>
            <c:strRef>
              <c:f>Sheet1!$B$1</c:f>
              <c:strCache>
                <c:ptCount val="1"/>
                <c:pt idx="0">
                  <c:v>Key arable crops</c:v>
                </c:pt>
              </c:strCache>
            </c:strRef>
          </c:tx>
          <c:spPr>
            <a:solidFill>
              <a:srgbClr val="663300"/>
            </a:solidFill>
          </c:spPr>
          <c:invertIfNegative val="0"/>
          <c:dLbls>
            <c:numFmt formatCode="#,##0.00" sourceLinked="0"/>
            <c:spPr>
              <a:noFill/>
              <a:ln>
                <a:noFill/>
              </a:ln>
              <a:effectLst/>
            </c:spPr>
            <c:txPr>
              <a:bodyPr/>
              <a:lstStyle/>
              <a:p>
                <a:pPr>
                  <a:defRPr sz="1600">
                    <a:latin typeface="Calibri"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Dominican Republic</c:v>
                </c:pt>
                <c:pt idx="1">
                  <c:v>Uganda (2012)</c:v>
                </c:pt>
                <c:pt idx="2">
                  <c:v>Papua New Guinea</c:v>
                </c:pt>
                <c:pt idx="3">
                  <c:v>Honduras (2012)</c:v>
                </c:pt>
                <c:pt idx="4">
                  <c:v>Timor-Leste (2012)</c:v>
                </c:pt>
                <c:pt idx="5">
                  <c:v>Tanzania (2012)</c:v>
                </c:pt>
                <c:pt idx="6">
                  <c:v>Indonesia</c:v>
                </c:pt>
                <c:pt idx="7">
                  <c:v>Peru</c:v>
                </c:pt>
                <c:pt idx="8">
                  <c:v>Ethiopia (2012)</c:v>
                </c:pt>
                <c:pt idx="9">
                  <c:v>Mexico</c:v>
                </c:pt>
              </c:strCache>
            </c:strRef>
          </c:cat>
          <c:val>
            <c:numRef>
              <c:f>Sheet1!$B$2:$B$11</c:f>
              <c:numCache>
                <c:formatCode>#,##0</c:formatCode>
                <c:ptCount val="10"/>
                <c:pt idx="0">
                  <c:v>14956</c:v>
                </c:pt>
                <c:pt idx="1">
                  <c:v>17721</c:v>
                </c:pt>
                <c:pt idx="2">
                  <c:v>18308</c:v>
                </c:pt>
                <c:pt idx="3">
                  <c:v>23500</c:v>
                </c:pt>
                <c:pt idx="4">
                  <c:v>24689.86</c:v>
                </c:pt>
                <c:pt idx="5">
                  <c:v>26104</c:v>
                </c:pt>
                <c:pt idx="6">
                  <c:v>36623.919999999998</c:v>
                </c:pt>
                <c:pt idx="7">
                  <c:v>110512.15</c:v>
                </c:pt>
                <c:pt idx="8">
                  <c:v>147213.9</c:v>
                </c:pt>
                <c:pt idx="9">
                  <c:v>242602.8</c:v>
                </c:pt>
              </c:numCache>
            </c:numRef>
          </c:val>
        </c:ser>
        <c:dLbls>
          <c:showLegendKey val="0"/>
          <c:showVal val="0"/>
          <c:showCatName val="0"/>
          <c:showSerName val="0"/>
          <c:showPercent val="0"/>
          <c:showBubbleSize val="0"/>
        </c:dLbls>
        <c:gapWidth val="36"/>
        <c:overlap val="2"/>
        <c:axId val="299401216"/>
        <c:axId val="299174144"/>
      </c:barChart>
      <c:catAx>
        <c:axId val="299401216"/>
        <c:scaling>
          <c:orientation val="minMax"/>
        </c:scaling>
        <c:delete val="0"/>
        <c:axPos val="l"/>
        <c:numFmt formatCode="General" sourceLinked="0"/>
        <c:majorTickMark val="out"/>
        <c:minorTickMark val="none"/>
        <c:tickLblPos val="nextTo"/>
        <c:spPr>
          <a:ln>
            <a:solidFill>
              <a:srgbClr val="4F81BD"/>
            </a:solidFill>
          </a:ln>
        </c:spPr>
        <c:txPr>
          <a:bodyPr/>
          <a:lstStyle/>
          <a:p>
            <a:pPr>
              <a:defRPr sz="1600">
                <a:latin typeface="Calibri" pitchFamily="34" charset="0"/>
              </a:defRPr>
            </a:pPr>
            <a:endParaRPr lang="de-DE"/>
          </a:p>
        </c:txPr>
        <c:crossAx val="299174144"/>
        <c:crosses val="autoZero"/>
        <c:auto val="1"/>
        <c:lblAlgn val="ctr"/>
        <c:lblOffset val="100"/>
        <c:noMultiLvlLbl val="0"/>
      </c:catAx>
      <c:valAx>
        <c:axId val="299174144"/>
        <c:scaling>
          <c:orientation val="minMax"/>
          <c:max val="250000.00000000009"/>
        </c:scaling>
        <c:delete val="0"/>
        <c:axPos val="b"/>
        <c:majorGridlines>
          <c:spPr>
            <a:ln>
              <a:solidFill>
                <a:srgbClr val="4F81BD"/>
              </a:solidFill>
            </a:ln>
          </c:spPr>
        </c:majorGridlines>
        <c:title>
          <c:tx>
            <c:rich>
              <a:bodyPr/>
              <a:lstStyle/>
              <a:p>
                <a:pPr>
                  <a:defRPr sz="1600" b="0">
                    <a:latin typeface="Calibri" panose="020F0502020204030204" pitchFamily="34" charset="0"/>
                  </a:defRPr>
                </a:pPr>
                <a:r>
                  <a:rPr lang="de-CH" sz="1600" b="0" i="0" u="none" strike="noStrike" baseline="0" dirty="0" smtClean="0">
                    <a:effectLst/>
                  </a:rPr>
                  <a:t>Thousand</a:t>
                </a:r>
                <a:r>
                  <a:rPr lang="de-CH" sz="1600" b="0" dirty="0" smtClean="0">
                    <a:latin typeface="Calibri" panose="020F0502020204030204" pitchFamily="34" charset="0"/>
                  </a:rPr>
                  <a:t> </a:t>
                </a:r>
                <a:r>
                  <a:rPr lang="de-CH" sz="1600" b="0" dirty="0" err="1" smtClean="0">
                    <a:latin typeface="Calibri" panose="020F0502020204030204" pitchFamily="34" charset="0"/>
                  </a:rPr>
                  <a:t>hectares</a:t>
                </a:r>
                <a:endParaRPr lang="de-CH" sz="1600" b="0" dirty="0">
                  <a:latin typeface="Calibri" panose="020F0502020204030204" pitchFamily="34" charset="0"/>
                </a:endParaRPr>
              </a:p>
            </c:rich>
          </c:tx>
          <c:overlay val="0"/>
        </c:title>
        <c:numFmt formatCode="#,##0" sourceLinked="0"/>
        <c:majorTickMark val="out"/>
        <c:minorTickMark val="none"/>
        <c:tickLblPos val="nextTo"/>
        <c:spPr>
          <a:ln>
            <a:solidFill>
              <a:srgbClr val="4F81BD"/>
            </a:solidFill>
          </a:ln>
        </c:spPr>
        <c:txPr>
          <a:bodyPr/>
          <a:lstStyle/>
          <a:p>
            <a:pPr>
              <a:defRPr sz="1600">
                <a:latin typeface="Calibri" pitchFamily="34" charset="0"/>
              </a:defRPr>
            </a:pPr>
            <a:endParaRPr lang="de-DE"/>
          </a:p>
        </c:txPr>
        <c:crossAx val="299401216"/>
        <c:crosses val="autoZero"/>
        <c:crossBetween val="between"/>
        <c:majorUnit val="50000"/>
        <c:minorUnit val="1"/>
        <c:dispUnits>
          <c:builtInUnit val="thousands"/>
        </c:dispUnits>
      </c:valAx>
    </c:plotArea>
    <c:plotVisOnly val="1"/>
    <c:dispBlanksAs val="gap"/>
    <c:showDLblsOverMax val="0"/>
  </c:chart>
  <c:txPr>
    <a:bodyPr/>
    <a:lstStyle/>
    <a:p>
      <a:pPr>
        <a:defRPr sz="1800"/>
      </a:pPr>
      <a:endParaRPr lang="de-DE"/>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dirty="0" smtClean="0">
                <a:effectLst/>
                <a:latin typeface="Calibri" pitchFamily="34" charset="0"/>
              </a:rPr>
              <a:t>Coffee: Distribution by region 2013</a:t>
            </a:r>
            <a:endParaRPr lang="de-CH" sz="2000" dirty="0" smtClean="0">
              <a:effectLst/>
              <a:latin typeface="Calibri" pitchFamily="34" charset="0"/>
            </a:endParaRPr>
          </a:p>
          <a:p>
            <a:pPr algn="l">
              <a:defRPr/>
            </a:pPr>
            <a:r>
              <a:rPr lang="de-CH" sz="1200" b="0" i="0" baseline="0" dirty="0" smtClean="0">
                <a:effectLst/>
                <a:latin typeface="Calibri" panose="020F0502020204030204" pitchFamily="34" charset="0"/>
              </a:rPr>
              <a:t>Source: FiBL-IFOAM 2015</a:t>
            </a:r>
          </a:p>
        </c:rich>
      </c:tx>
      <c:layout>
        <c:manualLayout>
          <c:xMode val="edge"/>
          <c:yMode val="edge"/>
          <c:x val="1.6067585301837273E-2"/>
          <c:y val="0"/>
        </c:manualLayout>
      </c:layout>
      <c:overlay val="0"/>
    </c:title>
    <c:autoTitleDeleted val="0"/>
    <c:plotArea>
      <c:layout>
        <c:manualLayout>
          <c:layoutTarget val="inner"/>
          <c:xMode val="edge"/>
          <c:yMode val="edge"/>
          <c:x val="0.2310990901439148"/>
          <c:y val="0.25245515686298609"/>
          <c:w val="0.35352716534936923"/>
          <c:h val="0.59556628485890695"/>
        </c:manualLayout>
      </c:layout>
      <c:pieChart>
        <c:varyColors val="1"/>
        <c:ser>
          <c:idx val="0"/>
          <c:order val="0"/>
          <c:tx>
            <c:strRef>
              <c:f>Sheet1!$B$1</c:f>
              <c:strCache>
                <c:ptCount val="1"/>
                <c:pt idx="0">
                  <c:v>Area</c:v>
                </c:pt>
              </c:strCache>
            </c:strRef>
          </c:tx>
          <c:spPr>
            <a:ln>
              <a:solidFill>
                <a:schemeClr val="bg1"/>
              </a:solidFill>
            </a:ln>
          </c:spPr>
          <c:dPt>
            <c:idx val="0"/>
            <c:bubble3D val="0"/>
            <c:spPr>
              <a:solidFill>
                <a:srgbClr val="663300"/>
              </a:solidFill>
              <a:ln>
                <a:solidFill>
                  <a:schemeClr val="bg1"/>
                </a:solidFill>
              </a:ln>
            </c:spPr>
          </c:dPt>
          <c:dPt>
            <c:idx val="1"/>
            <c:bubble3D val="0"/>
            <c:spPr>
              <a:solidFill>
                <a:srgbClr val="663300">
                  <a:alpha val="80000"/>
                </a:srgbClr>
              </a:solidFill>
              <a:ln>
                <a:solidFill>
                  <a:schemeClr val="bg1"/>
                </a:solidFill>
              </a:ln>
            </c:spPr>
          </c:dPt>
          <c:dPt>
            <c:idx val="2"/>
            <c:bubble3D val="0"/>
            <c:spPr>
              <a:solidFill>
                <a:srgbClr val="663300">
                  <a:alpha val="60000"/>
                </a:srgbClr>
              </a:solidFill>
              <a:ln>
                <a:solidFill>
                  <a:schemeClr val="bg1"/>
                </a:solidFill>
              </a:ln>
            </c:spPr>
          </c:dPt>
          <c:dPt>
            <c:idx val="3"/>
            <c:bubble3D val="0"/>
            <c:spPr>
              <a:solidFill>
                <a:srgbClr val="663300">
                  <a:alpha val="40000"/>
                </a:srgbClr>
              </a:solidFill>
              <a:ln>
                <a:solidFill>
                  <a:schemeClr val="bg1"/>
                </a:solidFill>
              </a:ln>
            </c:spPr>
          </c:dPt>
          <c:dPt>
            <c:idx val="4"/>
            <c:bubble3D val="0"/>
            <c:spPr>
              <a:solidFill>
                <a:srgbClr val="4F81BD">
                  <a:alpha val="20000"/>
                </a:srgbClr>
              </a:solidFill>
              <a:ln>
                <a:solidFill>
                  <a:schemeClr val="bg1"/>
                </a:solidFill>
              </a:ln>
            </c:spPr>
          </c:dPt>
          <c:dLbls>
            <c:spPr>
              <a:noFill/>
              <a:ln>
                <a:noFill/>
              </a:ln>
              <a:effectLst/>
            </c:spPr>
            <c:txPr>
              <a:bodyPr wrap="square" lIns="38100" tIns="19050" rIns="38100" bIns="19050" anchor="ctr">
                <a:spAutoFit/>
              </a:bodyPr>
              <a:lstStyle/>
              <a:p>
                <a:pPr>
                  <a:defRPr sz="1800">
                    <a:latin typeface="Calibri" panose="020F0502020204030204" pitchFamily="34" charset="0"/>
                  </a:defRPr>
                </a:pPr>
                <a:endParaRPr lang="de-DE"/>
              </a:p>
            </c:txPr>
            <c:dLblPos val="outEnd"/>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Latin America</c:v>
                </c:pt>
                <c:pt idx="1">
                  <c:v>Africa</c:v>
                </c:pt>
                <c:pt idx="2">
                  <c:v>Asia</c:v>
                </c:pt>
                <c:pt idx="3">
                  <c:v>Oceania</c:v>
                </c:pt>
              </c:strCache>
            </c:strRef>
          </c:cat>
          <c:val>
            <c:numRef>
              <c:f>Sheet1!$B$2:$B$5</c:f>
              <c:numCache>
                <c:formatCode>#,##0</c:formatCode>
                <c:ptCount val="4"/>
                <c:pt idx="0">
                  <c:v>445177.51163613994</c:v>
                </c:pt>
                <c:pt idx="1">
                  <c:v>194543.88999999998</c:v>
                </c:pt>
                <c:pt idx="2">
                  <c:v>67597.54561999999</c:v>
                </c:pt>
                <c:pt idx="3">
                  <c:v>18308</c:v>
                </c:pt>
              </c:numCache>
            </c:numRef>
          </c:val>
        </c:ser>
        <c:dLbls>
          <c:dLblPos val="bestFit"/>
          <c:showLegendKey val="0"/>
          <c:showVal val="1"/>
          <c:showCatName val="0"/>
          <c:showSerName val="0"/>
          <c:showPercent val="0"/>
          <c:showBubbleSize val="0"/>
          <c:showLeaderLines val="0"/>
        </c:dLbls>
        <c:firstSliceAng val="0"/>
      </c:pieChart>
    </c:plotArea>
    <c:legend>
      <c:legendPos val="r"/>
      <c:layout>
        <c:manualLayout>
          <c:xMode val="edge"/>
          <c:yMode val="edge"/>
          <c:x val="0.74443917265068071"/>
          <c:y val="0.39007448808298684"/>
          <c:w val="0.17694084244099575"/>
          <c:h val="0.26257691744706146"/>
        </c:manualLayout>
      </c:layout>
      <c:overlay val="0"/>
      <c:txPr>
        <a:bodyPr/>
        <a:lstStyle/>
        <a:p>
          <a:pPr>
            <a:defRPr>
              <a:latin typeface="Calibri" panose="020F0502020204030204" pitchFamily="34" charset="0"/>
            </a:defRPr>
          </a:pPr>
          <a:endParaRPr lang="de-DE"/>
        </a:p>
      </c:txPr>
    </c:legend>
    <c:plotVisOnly val="1"/>
    <c:dispBlanksAs val="gap"/>
    <c:showDLblsOverMax val="0"/>
  </c:chart>
  <c:txPr>
    <a:bodyPr/>
    <a:lstStyle/>
    <a:p>
      <a:pPr>
        <a:defRPr sz="1800"/>
      </a:pPr>
      <a:endParaRPr lang="de-DE"/>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b="1" dirty="0" smtClean="0">
                <a:effectLst/>
                <a:latin typeface="Calibri" pitchFamily="34" charset="0"/>
              </a:rPr>
              <a:t>Coffee: Development of the global organic area 2004-2013</a:t>
            </a:r>
          </a:p>
          <a:p>
            <a:pPr algn="l">
              <a:defRPr/>
            </a:pPr>
            <a:r>
              <a:rPr lang="de-CH" sz="1200" b="0" dirty="0" smtClean="0">
                <a:effectLst/>
                <a:latin typeface="Calibri" pitchFamily="34" charset="0"/>
              </a:rPr>
              <a:t>Source: FiBL-IFOAM-SOEL 2006-2015</a:t>
            </a:r>
            <a:endParaRPr lang="de-CH" sz="1200" b="0" dirty="0">
              <a:effectLst/>
              <a:latin typeface="Calibri" pitchFamily="34" charset="0"/>
            </a:endParaRPr>
          </a:p>
        </c:rich>
      </c:tx>
      <c:layout>
        <c:manualLayout>
          <c:xMode val="edge"/>
          <c:yMode val="edge"/>
          <c:x val="2.9270799596962837E-2"/>
          <c:y val="1.4496106216508669E-2"/>
        </c:manualLayout>
      </c:layout>
      <c:overlay val="0"/>
    </c:title>
    <c:autoTitleDeleted val="0"/>
    <c:plotArea>
      <c:layout>
        <c:manualLayout>
          <c:layoutTarget val="inner"/>
          <c:xMode val="edge"/>
          <c:yMode val="edge"/>
          <c:x val="0.1733598501205513"/>
          <c:y val="0.20509593302418452"/>
          <c:w val="0.82664014987944867"/>
          <c:h val="0.62947115465100534"/>
        </c:manualLayout>
      </c:layout>
      <c:barChart>
        <c:barDir val="col"/>
        <c:grouping val="clustered"/>
        <c:varyColors val="0"/>
        <c:ser>
          <c:idx val="0"/>
          <c:order val="0"/>
          <c:tx>
            <c:strRef>
              <c:f>Sheet1!$B$1</c:f>
              <c:strCache>
                <c:ptCount val="1"/>
                <c:pt idx="0">
                  <c:v>Series 1</c:v>
                </c:pt>
              </c:strCache>
            </c:strRef>
          </c:tx>
          <c:spPr>
            <a:solidFill>
              <a:srgbClr val="663300"/>
            </a:solidFill>
          </c:spPr>
          <c:invertIfNegative val="0"/>
          <c:dLbls>
            <c:dLbl>
              <c:idx val="6"/>
              <c:layout>
                <c:manualLayout>
                  <c:x val="-2.8563460362013749E-3"/>
                  <c:y val="1.2080088513757224E-2"/>
                </c:manualLayout>
              </c:layout>
              <c:dLblPos val="outEnd"/>
              <c:showLegendKey val="0"/>
              <c:showVal val="1"/>
              <c:showCatName val="0"/>
              <c:showSerName val="0"/>
              <c:showPercent val="0"/>
              <c:showBubbleSize val="0"/>
              <c:extLst>
                <c:ext xmlns:c15="http://schemas.microsoft.com/office/drawing/2012/chart" uri="{CE6537A1-D6FC-4f65-9D91-7224C49458BB}"/>
              </c:extLst>
            </c:dLbl>
            <c:dLbl>
              <c:idx val="7"/>
              <c:layout>
                <c:manualLayout>
                  <c:x val="1.4281730181006874E-3"/>
                  <c:y val="-1.4496106216508712E-2"/>
                </c:manualLayout>
              </c:layout>
              <c:dLblPos val="outEnd"/>
              <c:showLegendKey val="0"/>
              <c:showVal val="1"/>
              <c:showCatName val="0"/>
              <c:showSerName val="0"/>
              <c:showPercent val="0"/>
              <c:showBubbleSize val="0"/>
              <c:extLst>
                <c:ext xmlns:c15="http://schemas.microsoft.com/office/drawing/2012/chart" uri="{CE6537A1-D6FC-4f65-9D91-7224C49458BB}"/>
              </c:extLst>
            </c:dLbl>
            <c:dLbl>
              <c:idx val="9"/>
              <c:layout>
                <c:manualLayout>
                  <c:x val="-2.8563460362013749E-3"/>
                  <c:y val="-1.9328141622011557E-2"/>
                </c:manualLayout>
              </c:layout>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vert="horz" wrap="square" lIns="38100" tIns="19050" rIns="38100" bIns="19050" anchor="ctr">
                <a:spAutoFit/>
              </a:bodyPr>
              <a:lstStyle/>
              <a:p>
                <a:pPr>
                  <a:defRPr>
                    <a:solidFill>
                      <a:schemeClr val="tx1"/>
                    </a:solidFill>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Sheet1!$A$2:$A$11</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Sheet1!$B$2:$B$11</c:f>
              <c:numCache>
                <c:formatCode>#,##0</c:formatCode>
                <c:ptCount val="10"/>
                <c:pt idx="0">
                  <c:v>176139.38</c:v>
                </c:pt>
                <c:pt idx="1">
                  <c:v>311469.17</c:v>
                </c:pt>
                <c:pt idx="2">
                  <c:v>339463.55999999994</c:v>
                </c:pt>
                <c:pt idx="3">
                  <c:v>546541.21267200005</c:v>
                </c:pt>
                <c:pt idx="4">
                  <c:v>481579.80582614004</c:v>
                </c:pt>
                <c:pt idx="5">
                  <c:v>545902.36593614006</c:v>
                </c:pt>
                <c:pt idx="6">
                  <c:v>626546.88167614001</c:v>
                </c:pt>
                <c:pt idx="7">
                  <c:v>627333.31725614006</c:v>
                </c:pt>
                <c:pt idx="8">
                  <c:v>695958.65725614002</c:v>
                </c:pt>
                <c:pt idx="9">
                  <c:v>725626.94725613995</c:v>
                </c:pt>
              </c:numCache>
            </c:numRef>
          </c:val>
        </c:ser>
        <c:dLbls>
          <c:dLblPos val="outEnd"/>
          <c:showLegendKey val="0"/>
          <c:showVal val="1"/>
          <c:showCatName val="0"/>
          <c:showSerName val="0"/>
          <c:showPercent val="0"/>
          <c:showBubbleSize val="0"/>
        </c:dLbls>
        <c:gapWidth val="37"/>
        <c:axId val="271064576"/>
        <c:axId val="299179328"/>
      </c:barChart>
      <c:catAx>
        <c:axId val="271064576"/>
        <c:scaling>
          <c:orientation val="minMax"/>
        </c:scaling>
        <c:delete val="0"/>
        <c:axPos val="b"/>
        <c:numFmt formatCode="General"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99179328"/>
        <c:crosses val="autoZero"/>
        <c:auto val="1"/>
        <c:lblAlgn val="ctr"/>
        <c:lblOffset val="100"/>
        <c:noMultiLvlLbl val="0"/>
      </c:catAx>
      <c:valAx>
        <c:axId val="299179328"/>
        <c:scaling>
          <c:orientation val="minMax"/>
        </c:scaling>
        <c:delete val="0"/>
        <c:axPos val="l"/>
        <c:majorGridlines>
          <c:spPr>
            <a:ln>
              <a:solidFill>
                <a:srgbClr val="4F81BD"/>
              </a:solidFill>
            </a:ln>
          </c:spPr>
        </c:majorGridlines>
        <c:title>
          <c:tx>
            <c:rich>
              <a:bodyPr rot="-5400000" vert="horz"/>
              <a:lstStyle/>
              <a:p>
                <a:pPr>
                  <a:defRPr sz="1800"/>
                </a:pPr>
                <a:r>
                  <a:rPr lang="de-CH" sz="1800" b="0" dirty="0" smtClean="0">
                    <a:latin typeface="Calibri" pitchFamily="34" charset="0"/>
                  </a:rPr>
                  <a:t>Hectares</a:t>
                </a:r>
                <a:endParaRPr lang="en-GB" sz="1800" b="0" dirty="0">
                  <a:latin typeface="Calibri" pitchFamily="34" charset="0"/>
                </a:endParaRPr>
              </a:p>
            </c:rich>
          </c:tx>
          <c:layout>
            <c:manualLayout>
              <c:xMode val="edge"/>
              <c:yMode val="edge"/>
              <c:x val="2.1379300262693867E-2"/>
              <c:y val="0.42531081021439016"/>
            </c:manualLayout>
          </c:layout>
          <c:overlay val="0"/>
        </c:title>
        <c:numFmt formatCode="#,##0"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71064576"/>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b="1" dirty="0" smtClean="0">
                <a:effectLst/>
                <a:latin typeface="Calibri" pitchFamily="34" charset="0"/>
              </a:rPr>
              <a:t>Temperate Fruit: Development of the global organic area 2004-2013</a:t>
            </a:r>
          </a:p>
          <a:p>
            <a:pPr algn="l">
              <a:defRPr/>
            </a:pPr>
            <a:r>
              <a:rPr lang="de-CH" sz="1200" b="0" dirty="0" smtClean="0">
                <a:effectLst/>
                <a:latin typeface="Calibri" pitchFamily="34" charset="0"/>
              </a:rPr>
              <a:t>Source: FiBL-IFOAM-SOEL 2006-2015</a:t>
            </a:r>
            <a:endParaRPr lang="de-CH" sz="1200" b="0" dirty="0">
              <a:effectLst/>
              <a:latin typeface="Calibri" pitchFamily="34" charset="0"/>
            </a:endParaRPr>
          </a:p>
        </c:rich>
      </c:tx>
      <c:layout>
        <c:manualLayout>
          <c:xMode val="edge"/>
          <c:yMode val="edge"/>
          <c:x val="2.3558107524560088E-2"/>
          <c:y val="0"/>
        </c:manualLayout>
      </c:layout>
      <c:overlay val="0"/>
    </c:title>
    <c:autoTitleDeleted val="0"/>
    <c:plotArea>
      <c:layout>
        <c:manualLayout>
          <c:layoutTarget val="inner"/>
          <c:xMode val="edge"/>
          <c:yMode val="edge"/>
          <c:x val="0.1388848108587582"/>
          <c:y val="0.21717602153794174"/>
          <c:w val="0.82112635633077802"/>
          <c:h val="0.60289495992073938"/>
        </c:manualLayout>
      </c:layout>
      <c:barChart>
        <c:barDir val="col"/>
        <c:grouping val="clustered"/>
        <c:varyColors val="0"/>
        <c:ser>
          <c:idx val="0"/>
          <c:order val="0"/>
          <c:tx>
            <c:strRef>
              <c:f>Sheet1!$B$1</c:f>
              <c:strCache>
                <c:ptCount val="1"/>
                <c:pt idx="0">
                  <c:v>Series 1</c:v>
                </c:pt>
              </c:strCache>
            </c:strRef>
          </c:tx>
          <c:spPr>
            <a:solidFill>
              <a:srgbClr val="DE0000"/>
            </a:solidFill>
          </c:spPr>
          <c:invertIfNegative val="0"/>
          <c:dLbls>
            <c:spPr>
              <a:noFill/>
              <a:ln>
                <a:noFill/>
              </a:ln>
              <a:effectLst/>
            </c:spPr>
            <c:txPr>
              <a:bodyPr rot="-5400000" vert="horz" wrap="square" lIns="38100" tIns="19050" rIns="38100" bIns="19050" anchor="ctr">
                <a:spAutoFit/>
              </a:bodyPr>
              <a:lstStyle/>
              <a:p>
                <a:pPr>
                  <a:defRPr sz="1600">
                    <a:solidFill>
                      <a:schemeClr val="bg1"/>
                    </a:solidFill>
                    <a:latin typeface="Calibri" panose="020F0502020204030204" pitchFamily="34" charset="0"/>
                  </a:defRPr>
                </a:pPr>
                <a:endParaRPr lang="de-DE"/>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Sheet1!$A$2:$A$11</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Sheet1!$B$2:$B$11</c:f>
              <c:numCache>
                <c:formatCode>#,##0</c:formatCode>
                <c:ptCount val="10"/>
                <c:pt idx="0">
                  <c:v>56372.500000000015</c:v>
                </c:pt>
                <c:pt idx="1">
                  <c:v>53017.660000000011</c:v>
                </c:pt>
                <c:pt idx="2">
                  <c:v>124144.84567480454</c:v>
                </c:pt>
                <c:pt idx="3">
                  <c:v>101568.06287222305</c:v>
                </c:pt>
                <c:pt idx="4">
                  <c:v>101710.86863562003</c:v>
                </c:pt>
                <c:pt idx="5">
                  <c:v>95412.964235620006</c:v>
                </c:pt>
                <c:pt idx="6">
                  <c:v>119914.50779204204</c:v>
                </c:pt>
                <c:pt idx="7">
                  <c:v>154778.62173987049</c:v>
                </c:pt>
                <c:pt idx="8">
                  <c:v>163968.50554255661</c:v>
                </c:pt>
                <c:pt idx="9">
                  <c:v>213023.14607179348</c:v>
                </c:pt>
              </c:numCache>
            </c:numRef>
          </c:val>
        </c:ser>
        <c:dLbls>
          <c:dLblPos val="outEnd"/>
          <c:showLegendKey val="0"/>
          <c:showVal val="1"/>
          <c:showCatName val="0"/>
          <c:showSerName val="0"/>
          <c:showPercent val="0"/>
          <c:showBubbleSize val="0"/>
        </c:dLbls>
        <c:gapWidth val="37"/>
        <c:axId val="298405376"/>
        <c:axId val="299199872"/>
      </c:barChart>
      <c:catAx>
        <c:axId val="298405376"/>
        <c:scaling>
          <c:orientation val="minMax"/>
        </c:scaling>
        <c:delete val="0"/>
        <c:axPos val="b"/>
        <c:numFmt formatCode="General"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99199872"/>
        <c:crosses val="autoZero"/>
        <c:auto val="1"/>
        <c:lblAlgn val="ctr"/>
        <c:lblOffset val="100"/>
        <c:noMultiLvlLbl val="0"/>
      </c:catAx>
      <c:valAx>
        <c:axId val="299199872"/>
        <c:scaling>
          <c:orientation val="minMax"/>
        </c:scaling>
        <c:delete val="0"/>
        <c:axPos val="l"/>
        <c:majorGridlines>
          <c:spPr>
            <a:ln>
              <a:solidFill>
                <a:srgbClr val="4F81BD"/>
              </a:solidFill>
            </a:ln>
          </c:spPr>
        </c:majorGridlines>
        <c:title>
          <c:tx>
            <c:rich>
              <a:bodyPr rot="-5400000" vert="horz"/>
              <a:lstStyle/>
              <a:p>
                <a:pPr>
                  <a:defRPr sz="1800"/>
                </a:pPr>
                <a:r>
                  <a:rPr lang="en-GB" sz="1800" b="0" dirty="0" smtClean="0">
                    <a:latin typeface="Calibri" pitchFamily="34" charset="0"/>
                  </a:rPr>
                  <a:t>Hectares</a:t>
                </a:r>
                <a:endParaRPr lang="en-GB" sz="1800" b="0" dirty="0">
                  <a:latin typeface="Calibri" pitchFamily="34" charset="0"/>
                </a:endParaRPr>
              </a:p>
            </c:rich>
          </c:tx>
          <c:overlay val="0"/>
        </c:title>
        <c:numFmt formatCode="#,##0"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98405376"/>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GB" sz="2000" dirty="0" smtClean="0">
                <a:latin typeface="Calibri" pitchFamily="34" charset="0"/>
              </a:rPr>
              <a:t>Distribution of main land use types </a:t>
            </a:r>
            <a:r>
              <a:rPr lang="en-GB" sz="2000" baseline="0" dirty="0" smtClean="0">
                <a:latin typeface="Calibri" pitchFamily="34" charset="0"/>
              </a:rPr>
              <a:t>by region 2013</a:t>
            </a:r>
          </a:p>
          <a:p>
            <a:pPr algn="l">
              <a:defRPr/>
            </a:pPr>
            <a:r>
              <a:rPr lang="en-GB" sz="1200" b="0" baseline="0" dirty="0" smtClean="0">
                <a:latin typeface="Calibri" pitchFamily="34" charset="0"/>
              </a:rPr>
              <a:t>Source: FiBL-IFOAM survey 2015</a:t>
            </a:r>
            <a:endParaRPr lang="en-GB" dirty="0">
              <a:latin typeface="Calibri" pitchFamily="34" charset="0"/>
            </a:endParaRPr>
          </a:p>
        </c:rich>
      </c:tx>
      <c:layout>
        <c:manualLayout>
          <c:xMode val="edge"/>
          <c:yMode val="edge"/>
          <c:x val="1.9402777777777779E-2"/>
          <c:y val="8.6695526059242024E-4"/>
        </c:manualLayout>
      </c:layout>
      <c:overlay val="0"/>
    </c:title>
    <c:autoTitleDeleted val="0"/>
    <c:plotArea>
      <c:layout>
        <c:manualLayout>
          <c:layoutTarget val="inner"/>
          <c:xMode val="edge"/>
          <c:yMode val="edge"/>
          <c:x val="0.12279997812773404"/>
          <c:y val="0.16721550719105252"/>
          <c:w val="0.5980333552055993"/>
          <c:h val="0.65794601727022273"/>
        </c:manualLayout>
      </c:layout>
      <c:barChart>
        <c:barDir val="col"/>
        <c:grouping val="percentStacked"/>
        <c:varyColors val="0"/>
        <c:ser>
          <c:idx val="0"/>
          <c:order val="0"/>
          <c:tx>
            <c:strRef>
              <c:f>Tabelle1!$B$1</c:f>
              <c:strCache>
                <c:ptCount val="1"/>
                <c:pt idx="0">
                  <c:v>Arable land crops</c:v>
                </c:pt>
              </c:strCache>
            </c:strRef>
          </c:tx>
          <c:spPr>
            <a:solidFill>
              <a:srgbClr val="DEA900"/>
            </a:solidFill>
          </c:spPr>
          <c:invertIfNegative val="0"/>
          <c:dPt>
            <c:idx val="0"/>
            <c:invertIfNegative val="0"/>
            <c:bubble3D val="0"/>
          </c:dPt>
          <c:cat>
            <c:strRef>
              <c:f>Tabelle1!$A$2:$A$7</c:f>
              <c:strCache>
                <c:ptCount val="6"/>
                <c:pt idx="0">
                  <c:v>Africa</c:v>
                </c:pt>
                <c:pt idx="1">
                  <c:v>Asia</c:v>
                </c:pt>
                <c:pt idx="2">
                  <c:v>Europe</c:v>
                </c:pt>
                <c:pt idx="3">
                  <c:v>Latin America</c:v>
                </c:pt>
                <c:pt idx="4">
                  <c:v>North America</c:v>
                </c:pt>
                <c:pt idx="5">
                  <c:v>Oceania</c:v>
                </c:pt>
              </c:strCache>
            </c:strRef>
          </c:cat>
          <c:val>
            <c:numRef>
              <c:f>Tabelle1!$B$2:$B$7</c:f>
              <c:numCache>
                <c:formatCode>#,##0</c:formatCode>
                <c:ptCount val="6"/>
                <c:pt idx="0">
                  <c:v>226225.20300000004</c:v>
                </c:pt>
                <c:pt idx="1">
                  <c:v>1253249.3541172596</c:v>
                </c:pt>
                <c:pt idx="2">
                  <c:v>4599369.4960405454</c:v>
                </c:pt>
                <c:pt idx="3">
                  <c:v>209335.10362310006</c:v>
                </c:pt>
                <c:pt idx="4">
                  <c:v>1321654.0635700002</c:v>
                </c:pt>
                <c:pt idx="5">
                  <c:v>38678.800000000003</c:v>
                </c:pt>
              </c:numCache>
            </c:numRef>
          </c:val>
        </c:ser>
        <c:ser>
          <c:idx val="1"/>
          <c:order val="1"/>
          <c:tx>
            <c:strRef>
              <c:f>Tabelle1!$C$1</c:f>
              <c:strCache>
                <c:ptCount val="1"/>
                <c:pt idx="0">
                  <c:v>Permanent crops</c:v>
                </c:pt>
              </c:strCache>
            </c:strRef>
          </c:tx>
          <c:spPr>
            <a:solidFill>
              <a:srgbClr val="A80000"/>
            </a:solidFill>
            <a:ln>
              <a:noFill/>
            </a:ln>
          </c:spPr>
          <c:invertIfNegative val="0"/>
          <c:cat>
            <c:strRef>
              <c:f>Tabelle1!$A$2:$A$7</c:f>
              <c:strCache>
                <c:ptCount val="6"/>
                <c:pt idx="0">
                  <c:v>Africa</c:v>
                </c:pt>
                <c:pt idx="1">
                  <c:v>Asia</c:v>
                </c:pt>
                <c:pt idx="2">
                  <c:v>Europe</c:v>
                </c:pt>
                <c:pt idx="3">
                  <c:v>Latin America</c:v>
                </c:pt>
                <c:pt idx="4">
                  <c:v>North America</c:v>
                </c:pt>
                <c:pt idx="5">
                  <c:v>Oceania</c:v>
                </c:pt>
              </c:strCache>
            </c:strRef>
          </c:cat>
          <c:val>
            <c:numRef>
              <c:f>Tabelle1!$C$2:$C$7</c:f>
              <c:numCache>
                <c:formatCode>#,##0</c:formatCode>
                <c:ptCount val="6"/>
                <c:pt idx="0">
                  <c:v>574837.63589999976</c:v>
                </c:pt>
                <c:pt idx="1">
                  <c:v>388076.67759748601</c:v>
                </c:pt>
                <c:pt idx="2">
                  <c:v>1296072.9374742399</c:v>
                </c:pt>
                <c:pt idx="3">
                  <c:v>843840.25713153998</c:v>
                </c:pt>
                <c:pt idx="4">
                  <c:v>67089.374499999991</c:v>
                </c:pt>
                <c:pt idx="5">
                  <c:v>70949.64</c:v>
                </c:pt>
              </c:numCache>
            </c:numRef>
          </c:val>
        </c:ser>
        <c:ser>
          <c:idx val="2"/>
          <c:order val="2"/>
          <c:tx>
            <c:strRef>
              <c:f>Tabelle1!$D$1</c:f>
              <c:strCache>
                <c:ptCount val="1"/>
                <c:pt idx="0">
                  <c:v>Permanent grassland</c:v>
                </c:pt>
              </c:strCache>
            </c:strRef>
          </c:tx>
          <c:spPr>
            <a:solidFill>
              <a:srgbClr val="008000"/>
            </a:solidFill>
          </c:spPr>
          <c:invertIfNegative val="0"/>
          <c:cat>
            <c:strRef>
              <c:f>Tabelle1!$A$2:$A$7</c:f>
              <c:strCache>
                <c:ptCount val="6"/>
                <c:pt idx="0">
                  <c:v>Africa</c:v>
                </c:pt>
                <c:pt idx="1">
                  <c:v>Asia</c:v>
                </c:pt>
                <c:pt idx="2">
                  <c:v>Europe</c:v>
                </c:pt>
                <c:pt idx="3">
                  <c:v>Latin America</c:v>
                </c:pt>
                <c:pt idx="4">
                  <c:v>North America</c:v>
                </c:pt>
                <c:pt idx="5">
                  <c:v>Oceania</c:v>
                </c:pt>
              </c:strCache>
            </c:strRef>
          </c:cat>
          <c:val>
            <c:numRef>
              <c:f>Tabelle1!$D$2:$D$7</c:f>
              <c:numCache>
                <c:formatCode>#,##0</c:formatCode>
                <c:ptCount val="6"/>
                <c:pt idx="0">
                  <c:v>64414.525000000001</c:v>
                </c:pt>
                <c:pt idx="1">
                  <c:v>27675.59</c:v>
                </c:pt>
                <c:pt idx="2">
                  <c:v>4828810.2834345894</c:v>
                </c:pt>
                <c:pt idx="3">
                  <c:v>4343102.3158649979</c:v>
                </c:pt>
                <c:pt idx="4">
                  <c:v>1050097.1606725</c:v>
                </c:pt>
                <c:pt idx="5">
                  <c:v>16728021.719999999</c:v>
                </c:pt>
              </c:numCache>
            </c:numRef>
          </c:val>
        </c:ser>
        <c:ser>
          <c:idx val="3"/>
          <c:order val="3"/>
          <c:tx>
            <c:strRef>
              <c:f>Tabelle1!$E$1</c:f>
              <c:strCache>
                <c:ptCount val="1"/>
                <c:pt idx="0">
                  <c:v>Other agricultural land</c:v>
                </c:pt>
              </c:strCache>
            </c:strRef>
          </c:tx>
          <c:spPr>
            <a:solidFill>
              <a:srgbClr val="4F81BD"/>
            </a:solidFill>
          </c:spPr>
          <c:invertIfNegative val="0"/>
          <c:cat>
            <c:strRef>
              <c:f>Tabelle1!$A$2:$A$7</c:f>
              <c:strCache>
                <c:ptCount val="6"/>
                <c:pt idx="0">
                  <c:v>Africa</c:v>
                </c:pt>
                <c:pt idx="1">
                  <c:v>Asia</c:v>
                </c:pt>
                <c:pt idx="2">
                  <c:v>Europe</c:v>
                </c:pt>
                <c:pt idx="3">
                  <c:v>Latin America</c:v>
                </c:pt>
                <c:pt idx="4">
                  <c:v>North America</c:v>
                </c:pt>
                <c:pt idx="5">
                  <c:v>Oceania</c:v>
                </c:pt>
              </c:strCache>
            </c:strRef>
          </c:cat>
          <c:val>
            <c:numRef>
              <c:f>Tabelle1!$E$2:$E$7</c:f>
              <c:numCache>
                <c:formatCode>#,##0</c:formatCode>
                <c:ptCount val="6"/>
                <c:pt idx="0">
                  <c:v>9518.219000000001</c:v>
                </c:pt>
                <c:pt idx="1">
                  <c:v>62970.165000000001</c:v>
                </c:pt>
                <c:pt idx="2">
                  <c:v>437938.7611782981</c:v>
                </c:pt>
                <c:pt idx="3">
                  <c:v>7552</c:v>
                </c:pt>
                <c:pt idx="4">
                  <c:v>219957.00599999999</c:v>
                </c:pt>
              </c:numCache>
            </c:numRef>
          </c:val>
        </c:ser>
        <c:ser>
          <c:idx val="4"/>
          <c:order val="4"/>
          <c:tx>
            <c:strRef>
              <c:f>Tabelle1!$F$1</c:f>
              <c:strCache>
                <c:ptCount val="1"/>
                <c:pt idx="0">
                  <c:v>Agricultural land and crops, no details</c:v>
                </c:pt>
              </c:strCache>
            </c:strRef>
          </c:tx>
          <c:spPr>
            <a:solidFill>
              <a:srgbClr val="4F81BD">
                <a:alpha val="50000"/>
              </a:srgbClr>
            </a:solidFill>
          </c:spPr>
          <c:invertIfNegative val="0"/>
          <c:cat>
            <c:strRef>
              <c:f>Tabelle1!$A$2:$A$7</c:f>
              <c:strCache>
                <c:ptCount val="6"/>
                <c:pt idx="0">
                  <c:v>Africa</c:v>
                </c:pt>
                <c:pt idx="1">
                  <c:v>Asia</c:v>
                </c:pt>
                <c:pt idx="2">
                  <c:v>Europe</c:v>
                </c:pt>
                <c:pt idx="3">
                  <c:v>Latin America</c:v>
                </c:pt>
                <c:pt idx="4">
                  <c:v>North America</c:v>
                </c:pt>
                <c:pt idx="5">
                  <c:v>Oceania</c:v>
                </c:pt>
              </c:strCache>
            </c:strRef>
          </c:cat>
          <c:val>
            <c:numRef>
              <c:f>Tabelle1!$F$2:$F$7</c:f>
              <c:numCache>
                <c:formatCode>General</c:formatCode>
                <c:ptCount val="6"/>
                <c:pt idx="0">
                  <c:v>347378.3456</c:v>
                </c:pt>
                <c:pt idx="1">
                  <c:v>1693966.732378514</c:v>
                </c:pt>
                <c:pt idx="2">
                  <c:v>298581.31474232872</c:v>
                </c:pt>
                <c:pt idx="3">
                  <c:v>1206626.57941036</c:v>
                </c:pt>
                <c:pt idx="4">
                  <c:v>388912.05445750023</c:v>
                </c:pt>
                <c:pt idx="5">
                  <c:v>484082.33999999997</c:v>
                </c:pt>
              </c:numCache>
            </c:numRef>
          </c:val>
        </c:ser>
        <c:dLbls>
          <c:showLegendKey val="0"/>
          <c:showVal val="0"/>
          <c:showCatName val="0"/>
          <c:showSerName val="0"/>
          <c:showPercent val="0"/>
          <c:showBubbleSize val="0"/>
        </c:dLbls>
        <c:gapWidth val="62"/>
        <c:overlap val="100"/>
        <c:axId val="280088576"/>
        <c:axId val="271433024"/>
      </c:barChart>
      <c:catAx>
        <c:axId val="280088576"/>
        <c:scaling>
          <c:orientation val="minMax"/>
        </c:scaling>
        <c:delete val="0"/>
        <c:axPos val="b"/>
        <c:numFmt formatCode="General" sourceLinked="0"/>
        <c:majorTickMark val="out"/>
        <c:minorTickMark val="none"/>
        <c:tickLblPos val="nextTo"/>
        <c:spPr>
          <a:ln>
            <a:solidFill>
              <a:srgbClr val="4F81BD"/>
            </a:solidFill>
          </a:ln>
        </c:spPr>
        <c:txPr>
          <a:bodyPr/>
          <a:lstStyle/>
          <a:p>
            <a:pPr>
              <a:defRPr>
                <a:latin typeface="Calibri" pitchFamily="34" charset="0"/>
              </a:defRPr>
            </a:pPr>
            <a:endParaRPr lang="de-DE"/>
          </a:p>
        </c:txPr>
        <c:crossAx val="271433024"/>
        <c:crosses val="autoZero"/>
        <c:auto val="1"/>
        <c:lblAlgn val="ctr"/>
        <c:lblOffset val="100"/>
        <c:noMultiLvlLbl val="0"/>
      </c:catAx>
      <c:valAx>
        <c:axId val="271433024"/>
        <c:scaling>
          <c:orientation val="minMax"/>
          <c:min val="0"/>
        </c:scaling>
        <c:delete val="0"/>
        <c:axPos val="l"/>
        <c:majorGridlines>
          <c:spPr>
            <a:ln>
              <a:solidFill>
                <a:srgbClr val="4F81BD"/>
              </a:solidFill>
            </a:ln>
          </c:spPr>
        </c:majorGridlines>
        <c:title>
          <c:tx>
            <c:rich>
              <a:bodyPr/>
              <a:lstStyle/>
              <a:p>
                <a:pPr>
                  <a:defRPr/>
                </a:pPr>
                <a:r>
                  <a:rPr lang="de-CH" b="0" dirty="0" smtClean="0">
                    <a:latin typeface="Calibri" pitchFamily="34" charset="0"/>
                  </a:rPr>
                  <a:t>Share</a:t>
                </a:r>
                <a:r>
                  <a:rPr lang="de-CH" b="0" baseline="0" dirty="0" smtClean="0">
                    <a:latin typeface="Calibri" pitchFamily="34" charset="0"/>
                  </a:rPr>
                  <a:t> of total agricultural land</a:t>
                </a:r>
                <a:endParaRPr lang="en-GB" b="0" dirty="0">
                  <a:latin typeface="Calibri" pitchFamily="34" charset="0"/>
                </a:endParaRPr>
              </a:p>
            </c:rich>
          </c:tx>
          <c:overlay val="0"/>
        </c:title>
        <c:numFmt formatCode="0%"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80088576"/>
        <c:crosses val="autoZero"/>
        <c:crossBetween val="between"/>
        <c:majorUnit val="0.2"/>
        <c:dispUnits>
          <c:builtInUnit val="millions"/>
        </c:dispUnits>
      </c:valAx>
    </c:plotArea>
    <c:legend>
      <c:legendPos val="r"/>
      <c:layout>
        <c:manualLayout>
          <c:xMode val="edge"/>
          <c:yMode val="edge"/>
          <c:x val="0.71776498250218723"/>
          <c:y val="0.21606959130144959"/>
          <c:w val="0.27991382327209097"/>
          <c:h val="0.55898878452196821"/>
        </c:manualLayout>
      </c:layout>
      <c:overlay val="1"/>
      <c:txPr>
        <a:bodyPr/>
        <a:lstStyle/>
        <a:p>
          <a:pPr>
            <a:defRPr>
              <a:latin typeface="Calibri" pitchFamily="34" charset="0"/>
            </a:defRPr>
          </a:pPr>
          <a:endParaRPr lang="de-DE"/>
        </a:p>
      </c:txPr>
    </c:legend>
    <c:plotVisOnly val="1"/>
    <c:dispBlanksAs val="gap"/>
    <c:showDLblsOverMax val="0"/>
  </c:chart>
  <c:txPr>
    <a:bodyPr/>
    <a:lstStyle/>
    <a:p>
      <a:pPr>
        <a:defRPr sz="1800"/>
      </a:pPr>
      <a:endParaRPr lang="de-DE"/>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sz="2000">
                <a:latin typeface="Calibri" pitchFamily="34" charset="0"/>
              </a:defRPr>
            </a:pPr>
            <a:r>
              <a:rPr lang="de-CH" sz="2000" b="1" i="0" baseline="0" dirty="0" smtClean="0">
                <a:effectLst/>
                <a:latin typeface="Calibri" pitchFamily="34" charset="0"/>
              </a:rPr>
              <a:t>Temperate fruit: Use of organic </a:t>
            </a:r>
            <a:r>
              <a:rPr lang="de-CH" sz="2000" b="1" i="0" u="none" strike="noStrike" baseline="0" dirty="0" smtClean="0">
                <a:effectLst/>
                <a:latin typeface="Calibri" pitchFamily="34" charset="0"/>
              </a:rPr>
              <a:t>t</a:t>
            </a:r>
            <a:r>
              <a:rPr lang="de-CH" sz="2000" b="1" i="0" u="none" strike="noStrike" baseline="0" dirty="0" smtClean="0">
                <a:effectLst/>
              </a:rPr>
              <a:t>emperate </a:t>
            </a:r>
            <a:r>
              <a:rPr lang="de-CH" sz="2000" b="1" i="0" baseline="0" dirty="0" smtClean="0">
                <a:effectLst/>
                <a:latin typeface="Calibri" pitchFamily="34" charset="0"/>
              </a:rPr>
              <a:t>fruit area 2013</a:t>
            </a:r>
            <a:r>
              <a:rPr lang="en-US" sz="1800" b="1" i="0" baseline="0" dirty="0" smtClean="0">
                <a:effectLst/>
              </a:rPr>
              <a:t/>
            </a:r>
            <a:br>
              <a:rPr lang="en-US" sz="1800" b="1" i="0" baseline="0" dirty="0" smtClean="0">
                <a:effectLst/>
              </a:rPr>
            </a:br>
            <a:r>
              <a:rPr lang="en-US" sz="1200" b="0" i="0" baseline="0" dirty="0" smtClean="0">
                <a:effectLst/>
                <a:latin typeface="Calibri" pitchFamily="34" charset="0"/>
              </a:rPr>
              <a:t>Source: FiBL-IFOAM Survey 2015</a:t>
            </a:r>
            <a:endParaRPr lang="de-CH" sz="1200" dirty="0">
              <a:effectLst/>
              <a:latin typeface="Calibri" pitchFamily="34" charset="0"/>
            </a:endParaRPr>
          </a:p>
        </c:rich>
      </c:tx>
      <c:layout>
        <c:manualLayout>
          <c:xMode val="edge"/>
          <c:yMode val="edge"/>
          <c:x val="2.4609751652720811E-2"/>
          <c:y val="1.2655099706242252E-2"/>
        </c:manualLayout>
      </c:layout>
      <c:overlay val="0"/>
    </c:title>
    <c:autoTitleDeleted val="0"/>
    <c:plotArea>
      <c:layout>
        <c:manualLayout>
          <c:layoutTarget val="inner"/>
          <c:xMode val="edge"/>
          <c:yMode val="edge"/>
          <c:x val="0.29703494515388745"/>
          <c:y val="0.21488075399029738"/>
          <c:w val="0.3712069631912836"/>
          <c:h val="0.63468836795911565"/>
        </c:manualLayout>
      </c:layout>
      <c:pieChart>
        <c:varyColors val="1"/>
        <c:ser>
          <c:idx val="0"/>
          <c:order val="0"/>
          <c:tx>
            <c:strRef>
              <c:f>Tabelle1!$B$1</c:f>
              <c:strCache>
                <c:ptCount val="1"/>
                <c:pt idx="0">
                  <c:v>Hectares</c:v>
                </c:pt>
              </c:strCache>
            </c:strRef>
          </c:tx>
          <c:spPr>
            <a:ln>
              <a:solidFill>
                <a:schemeClr val="bg1"/>
              </a:solidFill>
            </a:ln>
          </c:spPr>
          <c:dPt>
            <c:idx val="0"/>
            <c:bubble3D val="0"/>
            <c:spPr>
              <a:solidFill>
                <a:srgbClr val="DE0000"/>
              </a:solidFill>
              <a:ln>
                <a:solidFill>
                  <a:schemeClr val="bg1"/>
                </a:solidFill>
              </a:ln>
            </c:spPr>
          </c:dPt>
          <c:dPt>
            <c:idx val="1"/>
            <c:bubble3D val="0"/>
            <c:spPr>
              <a:solidFill>
                <a:srgbClr val="DE0000">
                  <a:alpha val="85000"/>
                </a:srgbClr>
              </a:solidFill>
              <a:ln>
                <a:solidFill>
                  <a:schemeClr val="bg1"/>
                </a:solidFill>
              </a:ln>
            </c:spPr>
          </c:dPt>
          <c:dPt>
            <c:idx val="2"/>
            <c:bubble3D val="0"/>
            <c:spPr>
              <a:solidFill>
                <a:srgbClr val="DE0000">
                  <a:alpha val="70000"/>
                </a:srgbClr>
              </a:solidFill>
              <a:ln>
                <a:solidFill>
                  <a:schemeClr val="bg1"/>
                </a:solidFill>
              </a:ln>
            </c:spPr>
          </c:dPt>
          <c:dPt>
            <c:idx val="3"/>
            <c:bubble3D val="0"/>
            <c:spPr>
              <a:solidFill>
                <a:srgbClr val="DE0000">
                  <a:alpha val="55000"/>
                </a:srgbClr>
              </a:solidFill>
              <a:ln>
                <a:solidFill>
                  <a:schemeClr val="bg1"/>
                </a:solidFill>
              </a:ln>
            </c:spPr>
          </c:dPt>
          <c:dPt>
            <c:idx val="4"/>
            <c:bubble3D val="0"/>
            <c:spPr>
              <a:solidFill>
                <a:srgbClr val="DE0000">
                  <a:alpha val="40000"/>
                </a:srgbClr>
              </a:solidFill>
              <a:ln>
                <a:solidFill>
                  <a:schemeClr val="bg1"/>
                </a:solidFill>
              </a:ln>
            </c:spPr>
          </c:dPt>
          <c:dPt>
            <c:idx val="5"/>
            <c:bubble3D val="0"/>
            <c:spPr>
              <a:solidFill>
                <a:srgbClr val="DE0000">
                  <a:alpha val="25000"/>
                </a:srgbClr>
              </a:solidFill>
              <a:ln>
                <a:solidFill>
                  <a:schemeClr val="bg1"/>
                </a:solidFill>
              </a:ln>
            </c:spPr>
          </c:dPt>
          <c:dPt>
            <c:idx val="6"/>
            <c:bubble3D val="0"/>
            <c:spPr>
              <a:solidFill>
                <a:srgbClr val="DE0000">
                  <a:alpha val="10000"/>
                </a:srgbClr>
              </a:solidFill>
              <a:ln>
                <a:solidFill>
                  <a:schemeClr val="bg1"/>
                </a:solidFill>
              </a:ln>
            </c:spPr>
          </c:dPt>
          <c:dLbls>
            <c:dLbl>
              <c:idx val="2"/>
              <c:layout>
                <c:manualLayout>
                  <c:x val="2.8882619496558723E-2"/>
                  <c:y val="7.0547716920342186E-3"/>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3"/>
              <c:layout>
                <c:manualLayout>
                  <c:x val="1.6504353998033554E-2"/>
                  <c:y val="1.1757952820056945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4"/>
              <c:layout>
                <c:manualLayout>
                  <c:x val="4.1260884995083886E-3"/>
                  <c:y val="2.3515905640114063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5"/>
              <c:layout>
                <c:manualLayout>
                  <c:x val="1.3753628331694377E-3"/>
                  <c:y val="-2.8218994185831205E-2"/>
                </c:manualLayout>
              </c:layout>
              <c:dLblPos val="bestFit"/>
              <c:showLegendKey val="0"/>
              <c:showVal val="0"/>
              <c:showCatName val="1"/>
              <c:showSerName val="0"/>
              <c:showPercent val="1"/>
              <c:showBubbleSize val="0"/>
              <c:extLst>
                <c:ext xmlns:c15="http://schemas.microsoft.com/office/drawing/2012/chart" uri="{CE6537A1-D6FC-4f65-9D91-7224C49458BB}">
                  <c15:layout>
                    <c:manualLayout>
                      <c:w val="0.12349382879028609"/>
                      <c:h val="0.16208347220679181"/>
                    </c:manualLayout>
                  </c15:layout>
                </c:ext>
              </c:extLst>
            </c:dLbl>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0"/>
            <c:showCatName val="1"/>
            <c:showSerName val="0"/>
            <c:showPercent val="1"/>
            <c:showBubbleSize val="0"/>
            <c:showLeaderLines val="0"/>
            <c:extLst>
              <c:ext xmlns:c15="http://schemas.microsoft.com/office/drawing/2012/chart" uri="{CE6537A1-D6FC-4f65-9D91-7224C49458BB}"/>
            </c:extLst>
          </c:dLbls>
          <c:cat>
            <c:strRef>
              <c:f>Tabelle1!$A$2:$A$8</c:f>
              <c:strCache>
                <c:ptCount val="7"/>
                <c:pt idx="0">
                  <c:v>Apples</c:v>
                </c:pt>
                <c:pt idx="1">
                  <c:v>Apricots</c:v>
                </c:pt>
                <c:pt idx="2">
                  <c:v>Pears</c:v>
                </c:pt>
                <c:pt idx="3">
                  <c:v>Plums</c:v>
                </c:pt>
                <c:pt idx="4">
                  <c:v>Cherries</c:v>
                </c:pt>
                <c:pt idx="5">
                  <c:v>Peaches/ nectarines</c:v>
                </c:pt>
                <c:pt idx="6">
                  <c:v>Other/no details</c:v>
                </c:pt>
              </c:strCache>
            </c:strRef>
          </c:cat>
          <c:val>
            <c:numRef>
              <c:f>Tabelle1!$B$2:$B$8</c:f>
              <c:numCache>
                <c:formatCode>#,##0</c:formatCode>
                <c:ptCount val="7"/>
                <c:pt idx="0">
                  <c:v>93218.873239669294</c:v>
                </c:pt>
                <c:pt idx="1">
                  <c:v>22281.911328025493</c:v>
                </c:pt>
                <c:pt idx="2">
                  <c:v>16925.42090646709</c:v>
                </c:pt>
                <c:pt idx="3">
                  <c:v>10420.381708161298</c:v>
                </c:pt>
                <c:pt idx="4">
                  <c:v>9299.2495601126229</c:v>
                </c:pt>
                <c:pt idx="5">
                  <c:v>7727.9934718984005</c:v>
                </c:pt>
                <c:pt idx="6">
                  <c:v>53149.315857459274</c:v>
                </c:pt>
              </c:numCache>
            </c:numRef>
          </c:val>
        </c:ser>
        <c:dLbls>
          <c:dLblPos val="bestFit"/>
          <c:showLegendKey val="0"/>
          <c:showVal val="1"/>
          <c:showCatName val="0"/>
          <c:showSerName val="0"/>
          <c:showPercent val="0"/>
          <c:showBubbleSize val="0"/>
          <c:showLeaderLines val="0"/>
        </c:dLbls>
        <c:firstSliceAng val="0"/>
      </c:pieChart>
    </c:plotArea>
    <c:plotVisOnly val="1"/>
    <c:dispBlanksAs val="gap"/>
    <c:showDLblsOverMax val="0"/>
  </c:chart>
  <c:txPr>
    <a:bodyPr/>
    <a:lstStyle/>
    <a:p>
      <a:pPr>
        <a:defRPr sz="1800"/>
      </a:pPr>
      <a:endParaRPr lang="de-DE"/>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de-CH" sz="1700" b="1" i="0" u="none" strike="noStrike" baseline="0" dirty="0" smtClean="0">
                <a:effectLst/>
                <a:latin typeface="Calibri" panose="020F0502020204030204" pitchFamily="34" charset="0"/>
              </a:rPr>
              <a:t>Organic temperate fruit: The ten countries with the largest areas 2013</a:t>
            </a:r>
          </a:p>
          <a:p>
            <a:pPr algn="l">
              <a:defRPr/>
            </a:pPr>
            <a:r>
              <a:rPr lang="de-CH" sz="1020" b="0" i="0" u="none" strike="noStrike" baseline="0" dirty="0" smtClean="0">
                <a:effectLst/>
                <a:latin typeface="Calibri" panose="020F0502020204030204" pitchFamily="34" charset="0"/>
              </a:rPr>
              <a:t>Source: FiBL-IFOAM survey 2015</a:t>
            </a:r>
            <a:endParaRPr lang="de-CH" sz="1200" b="0" dirty="0">
              <a:latin typeface="Calibri" panose="020F0502020204030204" pitchFamily="34" charset="0"/>
            </a:endParaRPr>
          </a:p>
        </c:rich>
      </c:tx>
      <c:layout>
        <c:manualLayout>
          <c:xMode val="edge"/>
          <c:yMode val="edge"/>
          <c:x val="2.5009146583949735E-2"/>
          <c:y val="2.4716455897558259E-2"/>
        </c:manualLayout>
      </c:layout>
      <c:overlay val="1"/>
    </c:title>
    <c:autoTitleDeleted val="0"/>
    <c:plotArea>
      <c:layout>
        <c:manualLayout>
          <c:layoutTarget val="inner"/>
          <c:xMode val="edge"/>
          <c:yMode val="edge"/>
          <c:x val="0.20634406588190993"/>
          <c:y val="0.20245303099701592"/>
          <c:w val="0.59143144884502685"/>
          <c:h val="0.64814883618889896"/>
        </c:manualLayout>
      </c:layout>
      <c:barChart>
        <c:barDir val="bar"/>
        <c:grouping val="clustered"/>
        <c:varyColors val="0"/>
        <c:ser>
          <c:idx val="0"/>
          <c:order val="0"/>
          <c:tx>
            <c:strRef>
              <c:f>Sheet1!$A$2</c:f>
              <c:strCache>
                <c:ptCount val="1"/>
                <c:pt idx="0">
                  <c:v>Hectares</c:v>
                </c:pt>
              </c:strCache>
            </c:strRef>
          </c:tx>
          <c:spPr>
            <a:solidFill>
              <a:srgbClr val="E22904"/>
            </a:solidFill>
            <a:ln w="21556">
              <a:noFill/>
            </a:ln>
          </c:spPr>
          <c:invertIfNegative val="0"/>
          <c:dLbls>
            <c:dLbl>
              <c:idx val="15"/>
              <c:numFmt formatCode="#,##0" sourceLinked="0"/>
              <c:spPr>
                <a:noFill/>
                <a:ln w="21556">
                  <a:noFill/>
                </a:ln>
              </c:spPr>
              <c:txPr>
                <a:bodyPr/>
                <a:lstStyle/>
                <a:p>
                  <a:pPr>
                    <a:defRPr sz="679" b="0" i="0" u="none" strike="noStrike" baseline="0">
                      <a:solidFill>
                        <a:schemeClr val="tx1"/>
                      </a:solidFill>
                      <a:latin typeface="Calibri" pitchFamily="34" charset="0"/>
                      <a:ea typeface="Arial"/>
                      <a:cs typeface="Arial"/>
                    </a:defRPr>
                  </a:pPr>
                  <a:endParaRPr lang="de-DE"/>
                </a:p>
              </c:txPr>
              <c:showLegendKey val="0"/>
              <c:showVal val="1"/>
              <c:showCatName val="0"/>
              <c:showSerName val="0"/>
              <c:showPercent val="0"/>
              <c:showBubbleSize val="0"/>
            </c:dLbl>
            <c:numFmt formatCode="#,##0" sourceLinked="0"/>
            <c:spPr>
              <a:noFill/>
              <a:ln w="21556">
                <a:noFill/>
              </a:ln>
            </c:spPr>
            <c:txPr>
              <a:bodyPr/>
              <a:lstStyle/>
              <a:p>
                <a:pPr>
                  <a:defRPr sz="1528" b="0" i="0" u="none" strike="noStrike" baseline="0">
                    <a:solidFill>
                      <a:schemeClr val="tx1"/>
                    </a:solidFill>
                    <a:latin typeface="Calibri" pitchFamily="34" charset="0"/>
                    <a:ea typeface="Arial"/>
                    <a:cs typeface="Arial"/>
                  </a:defRPr>
                </a:pPr>
                <a:endParaRPr lang="de-D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Sheet1!$B$1:$K$1</c:f>
              <c:strCache>
                <c:ptCount val="10"/>
                <c:pt idx="0">
                  <c:v>Germany</c:v>
                </c:pt>
                <c:pt idx="1">
                  <c:v>Czech Republic</c:v>
                </c:pt>
                <c:pt idx="2">
                  <c:v>Portugal (2011)</c:v>
                </c:pt>
                <c:pt idx="3">
                  <c:v>Tunisia</c:v>
                </c:pt>
                <c:pt idx="4">
                  <c:v>France</c:v>
                </c:pt>
                <c:pt idx="5">
                  <c:v>Turkey</c:v>
                </c:pt>
                <c:pt idx="6">
                  <c:v>US (2011)</c:v>
                </c:pt>
                <c:pt idx="7">
                  <c:v>Italy</c:v>
                </c:pt>
                <c:pt idx="8">
                  <c:v>China</c:v>
                </c:pt>
                <c:pt idx="9">
                  <c:v>Poland (2012)</c:v>
                </c:pt>
              </c:strCache>
            </c:strRef>
          </c:cat>
          <c:val>
            <c:numRef>
              <c:f>Sheet1!$B$2:$K$2</c:f>
              <c:numCache>
                <c:formatCode>#,##0</c:formatCode>
                <c:ptCount val="10"/>
                <c:pt idx="0">
                  <c:v>4700</c:v>
                </c:pt>
                <c:pt idx="1">
                  <c:v>5998.15</c:v>
                </c:pt>
                <c:pt idx="2">
                  <c:v>6471</c:v>
                </c:pt>
                <c:pt idx="3">
                  <c:v>7141</c:v>
                </c:pt>
                <c:pt idx="4">
                  <c:v>10323.11</c:v>
                </c:pt>
                <c:pt idx="5">
                  <c:v>12387.106165363481</c:v>
                </c:pt>
                <c:pt idx="6">
                  <c:v>18146.75635</c:v>
                </c:pt>
                <c:pt idx="7">
                  <c:v>28324</c:v>
                </c:pt>
                <c:pt idx="8">
                  <c:v>34975.360000000001</c:v>
                </c:pt>
                <c:pt idx="9">
                  <c:v>41990</c:v>
                </c:pt>
              </c:numCache>
            </c:numRef>
          </c:val>
        </c:ser>
        <c:dLbls>
          <c:showLegendKey val="0"/>
          <c:showVal val="0"/>
          <c:showCatName val="0"/>
          <c:showSerName val="0"/>
          <c:showPercent val="0"/>
          <c:showBubbleSize val="0"/>
        </c:dLbls>
        <c:gapWidth val="20"/>
        <c:axId val="298508288"/>
        <c:axId val="299221568"/>
      </c:barChart>
      <c:catAx>
        <c:axId val="298508288"/>
        <c:scaling>
          <c:orientation val="minMax"/>
        </c:scaling>
        <c:delete val="0"/>
        <c:axPos val="l"/>
        <c:numFmt formatCode="General" sourceLinked="1"/>
        <c:majorTickMark val="out"/>
        <c:minorTickMark val="none"/>
        <c:tickLblPos val="nextTo"/>
        <c:spPr>
          <a:ln w="2695">
            <a:solidFill>
              <a:srgbClr val="5981BD"/>
            </a:solidFill>
            <a:prstDash val="solid"/>
          </a:ln>
        </c:spPr>
        <c:txPr>
          <a:bodyPr rot="0" vert="horz"/>
          <a:lstStyle/>
          <a:p>
            <a:pPr>
              <a:defRPr sz="1529" b="0" i="0" u="none" strike="noStrike" baseline="0">
                <a:solidFill>
                  <a:schemeClr val="tx1"/>
                </a:solidFill>
                <a:latin typeface="Calibri" pitchFamily="34" charset="0"/>
                <a:ea typeface="Arial"/>
                <a:cs typeface="Arial"/>
              </a:defRPr>
            </a:pPr>
            <a:endParaRPr lang="de-DE"/>
          </a:p>
        </c:txPr>
        <c:crossAx val="299221568"/>
        <c:crosses val="autoZero"/>
        <c:auto val="1"/>
        <c:lblAlgn val="ctr"/>
        <c:lblOffset val="100"/>
        <c:tickLblSkip val="1"/>
        <c:tickMarkSkip val="1"/>
        <c:noMultiLvlLbl val="0"/>
      </c:catAx>
      <c:valAx>
        <c:axId val="299221568"/>
        <c:scaling>
          <c:orientation val="minMax"/>
        </c:scaling>
        <c:delete val="0"/>
        <c:axPos val="b"/>
        <c:majorGridlines>
          <c:spPr>
            <a:ln w="10778">
              <a:solidFill>
                <a:srgbClr val="5981BD"/>
              </a:solidFill>
              <a:prstDash val="solid"/>
            </a:ln>
          </c:spPr>
        </c:majorGridlines>
        <c:title>
          <c:tx>
            <c:rich>
              <a:bodyPr/>
              <a:lstStyle/>
              <a:p>
                <a:pPr>
                  <a:defRPr sz="1530" b="0" i="0" u="none" strike="noStrike" baseline="0">
                    <a:solidFill>
                      <a:srgbClr val="000000"/>
                    </a:solidFill>
                    <a:latin typeface="Calibri"/>
                    <a:ea typeface="Calibri"/>
                    <a:cs typeface="Calibri"/>
                  </a:defRPr>
                </a:pPr>
                <a:r>
                  <a:rPr lang="en-GB" dirty="0"/>
                  <a:t>Hectares</a:t>
                </a:r>
              </a:p>
            </c:rich>
          </c:tx>
          <c:layout>
            <c:manualLayout>
              <c:xMode val="edge"/>
              <c:yMode val="edge"/>
              <c:x val="0.41820435904777969"/>
              <c:y val="0.9381345674409205"/>
            </c:manualLayout>
          </c:layout>
          <c:overlay val="0"/>
          <c:spPr>
            <a:noFill/>
            <a:ln w="21556">
              <a:noFill/>
            </a:ln>
          </c:spPr>
        </c:title>
        <c:numFmt formatCode="#,##0" sourceLinked="0"/>
        <c:majorTickMark val="out"/>
        <c:minorTickMark val="none"/>
        <c:tickLblPos val="nextTo"/>
        <c:spPr>
          <a:ln w="2695">
            <a:solidFill>
              <a:srgbClr val="5981BD"/>
            </a:solidFill>
            <a:prstDash val="solid"/>
          </a:ln>
        </c:spPr>
        <c:txPr>
          <a:bodyPr rot="0" vert="horz"/>
          <a:lstStyle/>
          <a:p>
            <a:pPr>
              <a:defRPr sz="1528" b="0" i="0" u="none" strike="noStrike" baseline="0">
                <a:solidFill>
                  <a:schemeClr val="tx1"/>
                </a:solidFill>
                <a:latin typeface="Calibri" pitchFamily="34" charset="0"/>
                <a:ea typeface="Arial"/>
                <a:cs typeface="Arial"/>
              </a:defRPr>
            </a:pPr>
            <a:endParaRPr lang="de-DE"/>
          </a:p>
        </c:txPr>
        <c:crossAx val="298508288"/>
        <c:crosses val="autoZero"/>
        <c:crossBetween val="between"/>
      </c:valAx>
      <c:spPr>
        <a:noFill/>
        <a:ln w="21592">
          <a:noFill/>
        </a:ln>
      </c:spPr>
    </c:plotArea>
    <c:plotVisOnly val="1"/>
    <c:dispBlanksAs val="gap"/>
    <c:showDLblsOverMax val="0"/>
  </c:chart>
  <c:spPr>
    <a:noFill/>
    <a:ln>
      <a:noFill/>
    </a:ln>
  </c:spPr>
  <c:txPr>
    <a:bodyPr/>
    <a:lstStyle/>
    <a:p>
      <a:pPr>
        <a:defRPr sz="1528" b="1" i="0" u="none" strike="noStrike" baseline="0">
          <a:solidFill>
            <a:schemeClr val="tx1"/>
          </a:solidFill>
          <a:latin typeface="Arial"/>
          <a:ea typeface="Arial"/>
          <a:cs typeface="Arial"/>
        </a:defRPr>
      </a:pPr>
      <a:endParaRPr lang="de-DE"/>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de-CH" sz="2000" b="1" i="0" u="none" strike="noStrike" baseline="0" dirty="0" smtClean="0">
                <a:effectLst/>
                <a:latin typeface="Calibri" pitchFamily="34" charset="0"/>
              </a:rPr>
              <a:t>Tropical and subtropical fruit</a:t>
            </a:r>
            <a:r>
              <a:rPr lang="en-US" sz="2000" b="1" dirty="0" smtClean="0">
                <a:effectLst/>
                <a:latin typeface="Calibri" pitchFamily="34" charset="0"/>
              </a:rPr>
              <a:t>: Development 2004-2013</a:t>
            </a:r>
          </a:p>
          <a:p>
            <a:pPr algn="l">
              <a:defRPr/>
            </a:pPr>
            <a:r>
              <a:rPr lang="de-CH" sz="1200" b="0" dirty="0" smtClean="0">
                <a:effectLst/>
                <a:latin typeface="Calibri" pitchFamily="34" charset="0"/>
              </a:rPr>
              <a:t>Source: FiBL-IFOAM-SOEL 2006-2015</a:t>
            </a:r>
            <a:endParaRPr lang="de-CH" sz="1200" b="0" dirty="0">
              <a:effectLst/>
              <a:latin typeface="Calibri" pitchFamily="34" charset="0"/>
            </a:endParaRPr>
          </a:p>
        </c:rich>
      </c:tx>
      <c:layout>
        <c:manualLayout>
          <c:xMode val="edge"/>
          <c:yMode val="edge"/>
          <c:x val="2.0701761488358714E-2"/>
          <c:y val="2.4160177027514446E-3"/>
        </c:manualLayout>
      </c:layout>
      <c:overlay val="0"/>
    </c:title>
    <c:autoTitleDeleted val="0"/>
    <c:plotArea>
      <c:layout>
        <c:manualLayout>
          <c:layoutTarget val="inner"/>
          <c:xMode val="edge"/>
          <c:yMode val="edge"/>
          <c:x val="0.15764994692144374"/>
          <c:y val="0.23167212775445042"/>
          <c:w val="0.84235005307855626"/>
          <c:h val="0.62947115465100534"/>
        </c:manualLayout>
      </c:layout>
      <c:barChart>
        <c:barDir val="col"/>
        <c:grouping val="clustered"/>
        <c:varyColors val="0"/>
        <c:ser>
          <c:idx val="0"/>
          <c:order val="0"/>
          <c:tx>
            <c:strRef>
              <c:f>Sheet1!$B$1</c:f>
              <c:strCache>
                <c:ptCount val="1"/>
                <c:pt idx="0">
                  <c:v>Hectares</c:v>
                </c:pt>
              </c:strCache>
            </c:strRef>
          </c:tx>
          <c:spPr>
            <a:solidFill>
              <a:srgbClr val="FFC000"/>
            </a:solidFill>
          </c:spPr>
          <c:invertIfNegative val="0"/>
          <c:dLbls>
            <c:dLbl>
              <c:idx val="5"/>
              <c:layout>
                <c:manualLayout>
                  <c:x val="-2.8563460362013749E-3"/>
                  <c:y val="7.2480531082543343E-3"/>
                </c:manualLayout>
              </c:layout>
              <c:dLblPos val="outEnd"/>
              <c:showLegendKey val="0"/>
              <c:showVal val="1"/>
              <c:showCatName val="0"/>
              <c:showSerName val="0"/>
              <c:showPercent val="0"/>
              <c:showBubbleSize val="0"/>
              <c:extLst>
                <c:ext xmlns:c15="http://schemas.microsoft.com/office/drawing/2012/chart" uri="{CE6537A1-D6FC-4f65-9D91-7224C49458BB}"/>
              </c:extLst>
            </c:dLbl>
            <c:dLbl>
              <c:idx val="6"/>
              <c:layout>
                <c:manualLayout>
                  <c:x val="0"/>
                  <c:y val="-7.2480531082543785E-3"/>
                </c:manualLayout>
              </c:layout>
              <c:dLblPos val="outEnd"/>
              <c:showLegendKey val="0"/>
              <c:showVal val="1"/>
              <c:showCatName val="0"/>
              <c:showSerName val="0"/>
              <c:showPercent val="0"/>
              <c:showBubbleSize val="0"/>
              <c:extLst>
                <c:ext xmlns:c15="http://schemas.microsoft.com/office/drawing/2012/chart" uri="{CE6537A1-D6FC-4f65-9D91-7224C49458BB}"/>
              </c:extLst>
            </c:dLbl>
            <c:dLbl>
              <c:idx val="8"/>
              <c:layout>
                <c:manualLayout>
                  <c:x val="2.8563460362013749E-3"/>
                  <c:y val="-1.2080088513757224E-2"/>
                </c:manualLayout>
              </c:layout>
              <c:dLblPos val="outEnd"/>
              <c:showLegendKey val="0"/>
              <c:showVal val="1"/>
              <c:showCatName val="0"/>
              <c:showSerName val="0"/>
              <c:showPercent val="0"/>
              <c:showBubbleSize val="0"/>
              <c:extLst>
                <c:ext xmlns:c15="http://schemas.microsoft.com/office/drawing/2012/chart" uri="{CE6537A1-D6FC-4f65-9D91-7224C49458BB}"/>
              </c:extLst>
            </c:dLbl>
            <c:dLbl>
              <c:idx val="9"/>
              <c:layout>
                <c:manualLayout>
                  <c:x val="0"/>
                  <c:y val="7.2480531082543343E-3"/>
                </c:manualLayout>
              </c:layout>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vert="horz" wrap="square" lIns="38100" tIns="19050" rIns="38100" bIns="19050" anchor="ctr">
                <a:spAutoFit/>
              </a:bodyPr>
              <a:lstStyle/>
              <a:p>
                <a:pPr>
                  <a:defRPr>
                    <a:solidFill>
                      <a:schemeClr val="tx1"/>
                    </a:solidFill>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Sheet1!$A$2:$A$11</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Sheet1!$B$2:$B$11</c:f>
              <c:numCache>
                <c:formatCode>#,##0</c:formatCode>
                <c:ptCount val="10"/>
                <c:pt idx="0">
                  <c:v>41164.789999999994</c:v>
                </c:pt>
                <c:pt idx="1">
                  <c:v>56517.919999999991</c:v>
                </c:pt>
                <c:pt idx="2">
                  <c:v>64958.638514062281</c:v>
                </c:pt>
                <c:pt idx="3">
                  <c:v>94679.662191852709</c:v>
                </c:pt>
                <c:pt idx="4">
                  <c:v>138511.98063046654</c:v>
                </c:pt>
                <c:pt idx="5">
                  <c:v>165875.97563046645</c:v>
                </c:pt>
                <c:pt idx="6">
                  <c:v>171303.93993046653</c:v>
                </c:pt>
                <c:pt idx="7">
                  <c:v>207564.18508144814</c:v>
                </c:pt>
                <c:pt idx="8">
                  <c:v>218134.64377292077</c:v>
                </c:pt>
                <c:pt idx="9">
                  <c:v>209239.52451006169</c:v>
                </c:pt>
              </c:numCache>
            </c:numRef>
          </c:val>
        </c:ser>
        <c:dLbls>
          <c:dLblPos val="outEnd"/>
          <c:showLegendKey val="0"/>
          <c:showVal val="1"/>
          <c:showCatName val="0"/>
          <c:showSerName val="0"/>
          <c:showPercent val="0"/>
          <c:showBubbleSize val="0"/>
        </c:dLbls>
        <c:gapWidth val="37"/>
        <c:axId val="299866624"/>
        <c:axId val="299225600"/>
      </c:barChart>
      <c:catAx>
        <c:axId val="299866624"/>
        <c:scaling>
          <c:orientation val="minMax"/>
        </c:scaling>
        <c:delete val="0"/>
        <c:axPos val="b"/>
        <c:numFmt formatCode="General"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99225600"/>
        <c:crosses val="autoZero"/>
        <c:auto val="1"/>
        <c:lblAlgn val="ctr"/>
        <c:lblOffset val="100"/>
        <c:noMultiLvlLbl val="0"/>
      </c:catAx>
      <c:valAx>
        <c:axId val="299225600"/>
        <c:scaling>
          <c:orientation val="minMax"/>
        </c:scaling>
        <c:delete val="0"/>
        <c:axPos val="l"/>
        <c:majorGridlines>
          <c:spPr>
            <a:ln>
              <a:solidFill>
                <a:srgbClr val="4F81BD"/>
              </a:solidFill>
            </a:ln>
          </c:spPr>
        </c:majorGridlines>
        <c:title>
          <c:tx>
            <c:rich>
              <a:bodyPr rot="-5400000" vert="horz"/>
              <a:lstStyle/>
              <a:p>
                <a:pPr>
                  <a:defRPr/>
                </a:pPr>
                <a:r>
                  <a:rPr lang="en-GB" b="0" dirty="0" smtClean="0">
                    <a:latin typeface="Calibri" pitchFamily="34" charset="0"/>
                  </a:rPr>
                  <a:t>Hectares</a:t>
                </a:r>
                <a:endParaRPr lang="en-GB" b="0" dirty="0">
                  <a:latin typeface="Calibri" pitchFamily="34" charset="0"/>
                </a:endParaRPr>
              </a:p>
            </c:rich>
          </c:tx>
          <c:overlay val="0"/>
        </c:title>
        <c:numFmt formatCode="#,##0"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99866624"/>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sz="2000">
                <a:latin typeface="Calibri" pitchFamily="34" charset="0"/>
              </a:defRPr>
            </a:pPr>
            <a:r>
              <a:rPr lang="de-CH" sz="2000" b="1" i="0" baseline="0" dirty="0" smtClean="0">
                <a:effectLst/>
                <a:latin typeface="Calibri" pitchFamily="34" charset="0"/>
              </a:rPr>
              <a:t>Tropical and subtropical fruit: Distribution by crop 2013</a:t>
            </a:r>
            <a:r>
              <a:rPr lang="en-US" sz="1800" b="1" i="0" baseline="0" dirty="0" smtClean="0">
                <a:effectLst/>
              </a:rPr>
              <a:t/>
            </a:r>
            <a:br>
              <a:rPr lang="en-US" sz="1800" b="1" i="0" baseline="0" dirty="0" smtClean="0">
                <a:effectLst/>
              </a:rPr>
            </a:br>
            <a:r>
              <a:rPr lang="en-US" sz="1200" b="0" i="0" baseline="0" dirty="0" smtClean="0">
                <a:effectLst/>
                <a:latin typeface="Calibri" pitchFamily="34" charset="0"/>
              </a:rPr>
              <a:t>Source: FiBL-IFOAM Survey 2015</a:t>
            </a:r>
            <a:endParaRPr lang="de-CH" sz="1200" dirty="0">
              <a:effectLst/>
              <a:latin typeface="Calibri" pitchFamily="34" charset="0"/>
            </a:endParaRPr>
          </a:p>
        </c:rich>
      </c:tx>
      <c:layout>
        <c:manualLayout>
          <c:xMode val="edge"/>
          <c:yMode val="edge"/>
          <c:x val="1.0602047667572527E-2"/>
          <c:y val="0"/>
        </c:manualLayout>
      </c:layout>
      <c:overlay val="0"/>
    </c:title>
    <c:autoTitleDeleted val="0"/>
    <c:plotArea>
      <c:layout>
        <c:manualLayout>
          <c:layoutTarget val="inner"/>
          <c:xMode val="edge"/>
          <c:yMode val="edge"/>
          <c:x val="0.33511535430693667"/>
          <c:y val="0.24002243099749479"/>
          <c:w val="0.35631199791965451"/>
          <c:h val="0.63598019625362445"/>
        </c:manualLayout>
      </c:layout>
      <c:pieChart>
        <c:varyColors val="1"/>
        <c:ser>
          <c:idx val="0"/>
          <c:order val="0"/>
          <c:tx>
            <c:strRef>
              <c:f>Tabelle1!$B$1</c:f>
              <c:strCache>
                <c:ptCount val="1"/>
                <c:pt idx="0">
                  <c:v>Hectares</c:v>
                </c:pt>
              </c:strCache>
            </c:strRef>
          </c:tx>
          <c:spPr>
            <a:ln>
              <a:solidFill>
                <a:schemeClr val="bg1"/>
              </a:solidFill>
            </a:ln>
          </c:spPr>
          <c:dPt>
            <c:idx val="0"/>
            <c:bubble3D val="0"/>
            <c:spPr>
              <a:solidFill>
                <a:srgbClr val="FFC000"/>
              </a:solidFill>
              <a:ln>
                <a:solidFill>
                  <a:schemeClr val="bg1"/>
                </a:solidFill>
              </a:ln>
            </c:spPr>
          </c:dPt>
          <c:dPt>
            <c:idx val="1"/>
            <c:bubble3D val="0"/>
            <c:spPr>
              <a:solidFill>
                <a:srgbClr val="FFC000">
                  <a:alpha val="75000"/>
                </a:srgbClr>
              </a:solidFill>
              <a:ln>
                <a:solidFill>
                  <a:schemeClr val="bg1"/>
                </a:solidFill>
              </a:ln>
            </c:spPr>
          </c:dPt>
          <c:dPt>
            <c:idx val="2"/>
            <c:bubble3D val="0"/>
            <c:spPr>
              <a:solidFill>
                <a:srgbClr val="FFC000">
                  <a:alpha val="55000"/>
                </a:srgbClr>
              </a:solidFill>
              <a:ln>
                <a:solidFill>
                  <a:schemeClr val="bg1"/>
                </a:solidFill>
              </a:ln>
            </c:spPr>
          </c:dPt>
          <c:dPt>
            <c:idx val="3"/>
            <c:bubble3D val="0"/>
            <c:spPr>
              <a:solidFill>
                <a:srgbClr val="FFC000">
                  <a:alpha val="45000"/>
                </a:srgbClr>
              </a:solidFill>
              <a:ln>
                <a:solidFill>
                  <a:schemeClr val="bg1"/>
                </a:solidFill>
              </a:ln>
            </c:spPr>
          </c:dPt>
          <c:dPt>
            <c:idx val="4"/>
            <c:bubble3D val="0"/>
            <c:spPr>
              <a:solidFill>
                <a:srgbClr val="FFC000">
                  <a:alpha val="35000"/>
                </a:srgbClr>
              </a:solidFill>
              <a:ln>
                <a:solidFill>
                  <a:schemeClr val="bg1"/>
                </a:solidFill>
              </a:ln>
            </c:spPr>
          </c:dPt>
          <c:dPt>
            <c:idx val="5"/>
            <c:bubble3D val="0"/>
            <c:spPr>
              <a:solidFill>
                <a:srgbClr val="FFC000">
                  <a:alpha val="25000"/>
                </a:srgbClr>
              </a:solidFill>
              <a:ln>
                <a:solidFill>
                  <a:schemeClr val="bg1"/>
                </a:solidFill>
              </a:ln>
            </c:spPr>
          </c:dPt>
          <c:dPt>
            <c:idx val="6"/>
            <c:bubble3D val="0"/>
            <c:spPr>
              <a:solidFill>
                <a:srgbClr val="FFC000">
                  <a:alpha val="15000"/>
                </a:srgbClr>
              </a:solidFill>
              <a:ln>
                <a:solidFill>
                  <a:schemeClr val="bg1"/>
                </a:solidFill>
              </a:ln>
            </c:spPr>
          </c:dPt>
          <c:dPt>
            <c:idx val="7"/>
            <c:bubble3D val="0"/>
            <c:spPr>
              <a:solidFill>
                <a:srgbClr val="FFC000">
                  <a:alpha val="5000"/>
                </a:srgbClr>
              </a:solidFill>
              <a:ln>
                <a:solidFill>
                  <a:schemeClr val="bg1"/>
                </a:solidFill>
              </a:ln>
            </c:spPr>
          </c:dPt>
          <c:dLbls>
            <c:dLbl>
              <c:idx val="3"/>
              <c:layout>
                <c:manualLayout>
                  <c:x val="-5.5668749897950266E-3"/>
                  <c:y val="6.4585938025665382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4"/>
              <c:layout>
                <c:manualLayout>
                  <c:x val="-3.8968124928564829E-2"/>
                  <c:y val="5.7133714407319375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5"/>
              <c:layout>
                <c:manualLayout>
                  <c:x val="-3.4792968686218596E-2"/>
                  <c:y val="-9.9362981577947197E-3"/>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6"/>
              <c:layout>
                <c:manualLayout>
                  <c:x val="-8.3503124846924636E-3"/>
                  <c:y val="-7.7006310722908727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7"/>
              <c:layout>
                <c:manualLayout>
                  <c:x val="6.9585937372437151E-2"/>
                  <c:y val="4.9681490788973373E-3"/>
                </c:manualLayout>
              </c:layout>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0"/>
            <c:showCatName val="1"/>
            <c:showSerName val="0"/>
            <c:showPercent val="1"/>
            <c:showBubbleSize val="0"/>
            <c:showLeaderLines val="1"/>
            <c:extLst>
              <c:ext xmlns:c15="http://schemas.microsoft.com/office/drawing/2012/chart" uri="{CE6537A1-D6FC-4f65-9D91-7224C49458BB}"/>
            </c:extLst>
          </c:dLbls>
          <c:cat>
            <c:strRef>
              <c:f>Tabelle1!$A$2:$A$9</c:f>
              <c:strCache>
                <c:ptCount val="8"/>
                <c:pt idx="0">
                  <c:v>Bananas</c:v>
                </c:pt>
                <c:pt idx="1">
                  <c:v>Avocados</c:v>
                </c:pt>
                <c:pt idx="2">
                  <c:v>Mangos</c:v>
                </c:pt>
                <c:pt idx="3">
                  <c:v>Figs</c:v>
                </c:pt>
                <c:pt idx="4">
                  <c:v>Kiwis</c:v>
                </c:pt>
                <c:pt idx="5">
                  <c:v>Dates</c:v>
                </c:pt>
                <c:pt idx="6">
                  <c:v>Pineapples</c:v>
                </c:pt>
                <c:pt idx="7">
                  <c:v>Other/no details</c:v>
                </c:pt>
              </c:strCache>
            </c:strRef>
          </c:cat>
          <c:val>
            <c:numRef>
              <c:f>Tabelle1!$B$2:$B$9</c:f>
              <c:numCache>
                <c:formatCode>#,##0</c:formatCode>
                <c:ptCount val="8"/>
                <c:pt idx="0">
                  <c:v>79927.244168100806</c:v>
                </c:pt>
                <c:pt idx="1">
                  <c:v>44861.969999988003</c:v>
                </c:pt>
                <c:pt idx="2">
                  <c:v>23300.783523999999</c:v>
                </c:pt>
                <c:pt idx="3">
                  <c:v>15639.435948491</c:v>
                </c:pt>
                <c:pt idx="4">
                  <c:v>5105.233698349899</c:v>
                </c:pt>
                <c:pt idx="5">
                  <c:v>4775.4470000000001</c:v>
                </c:pt>
                <c:pt idx="6">
                  <c:v>3776.01</c:v>
                </c:pt>
                <c:pt idx="7">
                  <c:v>31853.400171132045</c:v>
                </c:pt>
              </c:numCache>
            </c:numRef>
          </c:val>
        </c:ser>
        <c:dLbls>
          <c:dLblPos val="bestFit"/>
          <c:showLegendKey val="0"/>
          <c:showVal val="1"/>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de-DE"/>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dirty="0" smtClean="0">
                <a:effectLst/>
                <a:latin typeface="Calibri" pitchFamily="34" charset="0"/>
              </a:rPr>
              <a:t>Grapes: Distribution by region 2013</a:t>
            </a:r>
            <a:endParaRPr lang="de-CH" sz="2000" dirty="0" smtClean="0">
              <a:effectLst/>
              <a:latin typeface="Calibri" pitchFamily="34" charset="0"/>
            </a:endParaRPr>
          </a:p>
          <a:p>
            <a:pPr algn="l">
              <a:defRPr/>
            </a:pPr>
            <a:r>
              <a:rPr lang="de-CH" sz="1200" b="0" i="0" baseline="0" dirty="0" smtClean="0">
                <a:effectLst/>
                <a:latin typeface="Calibri" panose="020F0502020204030204" pitchFamily="34" charset="0"/>
              </a:rPr>
              <a:t>Source: FiBL-IFOAM 2015</a:t>
            </a:r>
          </a:p>
        </c:rich>
      </c:tx>
      <c:layout>
        <c:manualLayout>
          <c:xMode val="edge"/>
          <c:yMode val="edge"/>
          <c:x val="1.4676033236238168E-2"/>
          <c:y val="0"/>
        </c:manualLayout>
      </c:layout>
      <c:overlay val="0"/>
    </c:title>
    <c:autoTitleDeleted val="0"/>
    <c:plotArea>
      <c:layout>
        <c:manualLayout>
          <c:layoutTarget val="inner"/>
          <c:xMode val="edge"/>
          <c:yMode val="edge"/>
          <c:x val="0.23275249718274288"/>
          <c:y val="0.25556089005983462"/>
          <c:w val="0.33497677440632162"/>
          <c:h val="0.60653201231609188"/>
        </c:manualLayout>
      </c:layout>
      <c:pieChart>
        <c:varyColors val="1"/>
        <c:ser>
          <c:idx val="0"/>
          <c:order val="0"/>
          <c:tx>
            <c:strRef>
              <c:f>Sheet1!$B$1</c:f>
              <c:strCache>
                <c:ptCount val="1"/>
                <c:pt idx="0">
                  <c:v>Area</c:v>
                </c:pt>
              </c:strCache>
            </c:strRef>
          </c:tx>
          <c:spPr>
            <a:ln>
              <a:solidFill>
                <a:schemeClr val="bg1"/>
              </a:solidFill>
            </a:ln>
          </c:spPr>
          <c:dPt>
            <c:idx val="0"/>
            <c:bubble3D val="0"/>
            <c:spPr>
              <a:solidFill>
                <a:srgbClr val="5F2987"/>
              </a:solidFill>
              <a:ln>
                <a:solidFill>
                  <a:schemeClr val="bg1"/>
                </a:solidFill>
              </a:ln>
            </c:spPr>
          </c:dPt>
          <c:dPt>
            <c:idx val="1"/>
            <c:bubble3D val="0"/>
            <c:spPr>
              <a:solidFill>
                <a:srgbClr val="5F2987">
                  <a:alpha val="80000"/>
                </a:srgbClr>
              </a:solidFill>
              <a:ln>
                <a:solidFill>
                  <a:schemeClr val="bg1"/>
                </a:solidFill>
              </a:ln>
            </c:spPr>
          </c:dPt>
          <c:dPt>
            <c:idx val="2"/>
            <c:bubble3D val="0"/>
            <c:spPr>
              <a:solidFill>
                <a:srgbClr val="5F2987">
                  <a:alpha val="60000"/>
                </a:srgbClr>
              </a:solidFill>
              <a:ln>
                <a:solidFill>
                  <a:schemeClr val="bg1"/>
                </a:solidFill>
              </a:ln>
            </c:spPr>
          </c:dPt>
          <c:dPt>
            <c:idx val="3"/>
            <c:bubble3D val="0"/>
            <c:spPr>
              <a:solidFill>
                <a:srgbClr val="5F2987">
                  <a:alpha val="40000"/>
                </a:srgbClr>
              </a:solidFill>
              <a:ln>
                <a:solidFill>
                  <a:schemeClr val="bg1"/>
                </a:solidFill>
              </a:ln>
            </c:spPr>
          </c:dPt>
          <c:dPt>
            <c:idx val="4"/>
            <c:bubble3D val="0"/>
            <c:spPr>
              <a:solidFill>
                <a:srgbClr val="4F81BD">
                  <a:alpha val="20000"/>
                </a:srgbClr>
              </a:solidFill>
              <a:ln>
                <a:solidFill>
                  <a:schemeClr val="bg1"/>
                </a:solidFill>
              </a:ln>
            </c:spPr>
          </c:dPt>
          <c:dLbls>
            <c:dLbl>
              <c:idx val="1"/>
              <c:layout>
                <c:manualLayout>
                  <c:x val="-2.5000000000000001E-2"/>
                  <c:y val="4.2694241992308236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2"/>
              <c:layout>
                <c:manualLayout>
                  <c:x val="2.4249063920156157E-2"/>
                  <c:y val="2.4356817496468623E-2"/>
                </c:manualLayout>
              </c:layout>
              <c:spPr>
                <a:noFill/>
                <a:ln>
                  <a:noFill/>
                </a:ln>
                <a:effectLst/>
              </c:spPr>
              <c:txPr>
                <a:bodyPr wrap="square" lIns="38100" tIns="19050" rIns="38100" bIns="19050" anchor="ctr">
                  <a:noAutofit/>
                </a:bodyPr>
                <a:lstStyle/>
                <a:p>
                  <a:pPr>
                    <a:defRPr sz="1600">
                      <a:latin typeface="Calibri" panose="020F0502020204030204" pitchFamily="34" charset="0"/>
                    </a:defRPr>
                  </a:pPr>
                  <a:endParaRPr lang="de-DE"/>
                </a:p>
              </c:txPr>
              <c:dLblPos val="bestFit"/>
              <c:showLegendKey val="0"/>
              <c:showVal val="0"/>
              <c:showCatName val="1"/>
              <c:showSerName val="0"/>
              <c:showPercent val="1"/>
              <c:showBubbleSize val="0"/>
              <c:extLst>
                <c:ext xmlns:c15="http://schemas.microsoft.com/office/drawing/2012/chart" uri="{CE6537A1-D6FC-4f65-9D91-7224C49458BB}">
                  <c15:layout>
                    <c:manualLayout>
                      <c:w val="0.1229829406206321"/>
                      <c:h val="0.16896178202421952"/>
                    </c:manualLayout>
                  </c15:layout>
                </c:ext>
              </c:extLst>
            </c:dLbl>
            <c:dLbl>
              <c:idx val="3"/>
              <c:layout>
                <c:manualLayout>
                  <c:x val="8.0754995126916723E-2"/>
                  <c:y val="-3.3766089482121036E-3"/>
                </c:manualLayout>
              </c:layout>
              <c:spPr>
                <a:noFill/>
                <a:ln>
                  <a:noFill/>
                </a:ln>
                <a:effectLst/>
              </c:spPr>
              <c:txPr>
                <a:bodyPr wrap="square" lIns="38100" tIns="19050" rIns="38100" bIns="19050" anchor="ctr">
                  <a:noAutofit/>
                </a:bodyPr>
                <a:lstStyle/>
                <a:p>
                  <a:pPr>
                    <a:defRPr sz="1600">
                      <a:latin typeface="Calibri" panose="020F0502020204030204" pitchFamily="34" charset="0"/>
                    </a:defRPr>
                  </a:pPr>
                  <a:endParaRPr lang="de-DE"/>
                </a:p>
              </c:txPr>
              <c:dLblPos val="bestFit"/>
              <c:showLegendKey val="0"/>
              <c:showVal val="0"/>
              <c:showCatName val="1"/>
              <c:showSerName val="0"/>
              <c:showPercent val="1"/>
              <c:showBubbleSize val="0"/>
              <c:extLst>
                <c:ext xmlns:c15="http://schemas.microsoft.com/office/drawing/2012/chart" uri="{CE6537A1-D6FC-4f65-9D91-7224C49458BB}">
                  <c15:layout>
                    <c:manualLayout>
                      <c:w val="0.15074998966990455"/>
                      <c:h val="0.16484973891789798"/>
                    </c:manualLayout>
                  </c15:layout>
                </c:ext>
              </c:extLst>
            </c:dLbl>
            <c:spPr>
              <a:noFill/>
              <a:ln>
                <a:noFill/>
              </a:ln>
              <a:effectLst/>
            </c:spPr>
            <c:txPr>
              <a:bodyPr wrap="square" lIns="38100" tIns="19050" rIns="38100" bIns="19050" anchor="ctr">
                <a:spAutoFit/>
              </a:bodyPr>
              <a:lstStyle/>
              <a:p>
                <a:pPr>
                  <a:defRPr sz="1600">
                    <a:latin typeface="Calibri" panose="020F0502020204030204" pitchFamily="34" charset="0"/>
                  </a:defRPr>
                </a:pPr>
                <a:endParaRPr lang="de-DE"/>
              </a:p>
            </c:txPr>
            <c:dLblPos val="outEnd"/>
            <c:showLegendKey val="0"/>
            <c:showVal val="0"/>
            <c:showCatName val="1"/>
            <c:showSerName val="0"/>
            <c:showPercent val="1"/>
            <c:showBubbleSize val="0"/>
            <c:showLeaderLines val="0"/>
            <c:extLst>
              <c:ext xmlns:c15="http://schemas.microsoft.com/office/drawing/2012/chart" uri="{CE6537A1-D6FC-4f65-9D91-7224C49458BB}"/>
            </c:extLst>
          </c:dLbls>
          <c:cat>
            <c:strRef>
              <c:f>Sheet1!$A$2:$A$5</c:f>
              <c:strCache>
                <c:ptCount val="4"/>
                <c:pt idx="0">
                  <c:v>Europe</c:v>
                </c:pt>
                <c:pt idx="1">
                  <c:v>Asia</c:v>
                </c:pt>
                <c:pt idx="2">
                  <c:v>North America</c:v>
                </c:pt>
                <c:pt idx="3">
                  <c:v>Latin America</c:v>
                </c:pt>
              </c:strCache>
            </c:strRef>
          </c:cat>
          <c:val>
            <c:numRef>
              <c:f>Sheet1!$B$2:$B$5</c:f>
              <c:numCache>
                <c:formatCode>#,##0</c:formatCode>
                <c:ptCount val="4"/>
                <c:pt idx="0">
                  <c:v>258348.32822296489</c:v>
                </c:pt>
                <c:pt idx="1">
                  <c:v>21481.605</c:v>
                </c:pt>
                <c:pt idx="2">
                  <c:v>15994.14876</c:v>
                </c:pt>
                <c:pt idx="3">
                  <c:v>12063.76</c:v>
                </c:pt>
              </c:numCache>
            </c:numRef>
          </c:val>
        </c:ser>
        <c:dLbls>
          <c:dLblPos val="bestFit"/>
          <c:showLegendKey val="0"/>
          <c:showVal val="1"/>
          <c:showCatName val="0"/>
          <c:showSerName val="0"/>
          <c:showPercent val="0"/>
          <c:showBubbleSize val="0"/>
          <c:showLeaderLines val="0"/>
        </c:dLbls>
        <c:firstSliceAng val="0"/>
      </c:pieChart>
    </c:plotArea>
    <c:plotVisOnly val="1"/>
    <c:dispBlanksAs val="gap"/>
    <c:showDLblsOverMax val="0"/>
  </c:chart>
  <c:txPr>
    <a:bodyPr/>
    <a:lstStyle/>
    <a:p>
      <a:pPr>
        <a:defRPr sz="1800"/>
      </a:pPr>
      <a:endParaRPr lang="de-DE"/>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sz="1600" b="0">
                <a:latin typeface="Calibri" pitchFamily="34" charset="0"/>
              </a:defRPr>
            </a:pPr>
            <a:r>
              <a:rPr lang="en-US" sz="1800" b="1" i="0" baseline="0" dirty="0" smtClean="0">
                <a:effectLst/>
              </a:rPr>
              <a:t>Grapes: The ten countries with the largest areas 2013</a:t>
            </a:r>
            <a:endParaRPr lang="en-GB" dirty="0" smtClean="0">
              <a:effectLst/>
            </a:endParaRPr>
          </a:p>
          <a:p>
            <a:pPr algn="l">
              <a:defRPr sz="1600" b="0">
                <a:latin typeface="Calibri" pitchFamily="34" charset="0"/>
              </a:defRPr>
            </a:pPr>
            <a:r>
              <a:rPr lang="de-CH" sz="1200" b="0" i="0" baseline="0" dirty="0" smtClean="0">
                <a:effectLst/>
              </a:rPr>
              <a:t>Source: FiBL-IFOAM 2015</a:t>
            </a:r>
            <a:endParaRPr lang="en-GB" sz="1200" dirty="0">
              <a:effectLst/>
            </a:endParaRPr>
          </a:p>
        </c:rich>
      </c:tx>
      <c:layout>
        <c:manualLayout>
          <c:xMode val="edge"/>
          <c:yMode val="edge"/>
          <c:x val="9.283461981359516E-3"/>
          <c:y val="4.2231336101309573E-4"/>
        </c:manualLayout>
      </c:layout>
      <c:overlay val="0"/>
    </c:title>
    <c:autoTitleDeleted val="0"/>
    <c:plotArea>
      <c:layout>
        <c:manualLayout>
          <c:layoutTarget val="inner"/>
          <c:xMode val="edge"/>
          <c:yMode val="edge"/>
          <c:x val="0.18672383856921806"/>
          <c:y val="0.13127769322421221"/>
          <c:w val="0.59011625553276481"/>
          <c:h val="0.73259424745804158"/>
        </c:manualLayout>
      </c:layout>
      <c:barChart>
        <c:barDir val="bar"/>
        <c:grouping val="clustered"/>
        <c:varyColors val="0"/>
        <c:ser>
          <c:idx val="0"/>
          <c:order val="0"/>
          <c:tx>
            <c:strRef>
              <c:f>Sheet1!$B$1</c:f>
              <c:strCache>
                <c:ptCount val="1"/>
                <c:pt idx="0">
                  <c:v>Key arable crops</c:v>
                </c:pt>
              </c:strCache>
            </c:strRef>
          </c:tx>
          <c:spPr>
            <a:solidFill>
              <a:srgbClr val="5F2987"/>
            </a:solidFill>
          </c:spPr>
          <c:invertIfNegative val="0"/>
          <c:dLbls>
            <c:numFmt formatCode="#,##0.0" sourceLinked="0"/>
            <c:spPr>
              <a:noFill/>
              <a:ln>
                <a:noFill/>
              </a:ln>
              <a:effectLst/>
            </c:spPr>
            <c:txPr>
              <a:bodyPr wrap="square" lIns="38100" tIns="19050" rIns="38100" bIns="19050" anchor="ctr">
                <a:spAutoFit/>
              </a:bodyPr>
              <a:lstStyle/>
              <a:p>
                <a:pPr>
                  <a:defRPr sz="1600">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Sheet1!$A$2:$A$11</c:f>
              <c:strCache>
                <c:ptCount val="10"/>
                <c:pt idx="0">
                  <c:v>Austria</c:v>
                </c:pt>
                <c:pt idx="1">
                  <c:v>Moldova</c:v>
                </c:pt>
                <c:pt idx="2">
                  <c:v>Greece</c:v>
                </c:pt>
                <c:pt idx="3">
                  <c:v>Germany</c:v>
                </c:pt>
                <c:pt idx="4">
                  <c:v>Turkey</c:v>
                </c:pt>
                <c:pt idx="5">
                  <c:v>US (2011)</c:v>
                </c:pt>
                <c:pt idx="6">
                  <c:v>China</c:v>
                </c:pt>
                <c:pt idx="7">
                  <c:v>France</c:v>
                </c:pt>
                <c:pt idx="8">
                  <c:v>Italy</c:v>
                </c:pt>
                <c:pt idx="9">
                  <c:v>Spain</c:v>
                </c:pt>
              </c:strCache>
            </c:strRef>
          </c:cat>
          <c:val>
            <c:numRef>
              <c:f>Sheet1!$B$2:$B$11</c:f>
              <c:numCache>
                <c:formatCode>#,##0</c:formatCode>
                <c:ptCount val="10"/>
                <c:pt idx="0">
                  <c:v>4414</c:v>
                </c:pt>
                <c:pt idx="1">
                  <c:v>4641.42</c:v>
                </c:pt>
                <c:pt idx="2">
                  <c:v>4717.83</c:v>
                </c:pt>
                <c:pt idx="3">
                  <c:v>7100</c:v>
                </c:pt>
                <c:pt idx="4">
                  <c:v>8417.5875729648997</c:v>
                </c:pt>
                <c:pt idx="5">
                  <c:v>15646.76576</c:v>
                </c:pt>
                <c:pt idx="6">
                  <c:v>19173.509999999998</c:v>
                </c:pt>
                <c:pt idx="7">
                  <c:v>64609.61</c:v>
                </c:pt>
                <c:pt idx="8">
                  <c:v>67937</c:v>
                </c:pt>
                <c:pt idx="9">
                  <c:v>83931.762399999992</c:v>
                </c:pt>
              </c:numCache>
            </c:numRef>
          </c:val>
        </c:ser>
        <c:dLbls>
          <c:dLblPos val="outEnd"/>
          <c:showLegendKey val="0"/>
          <c:showVal val="1"/>
          <c:showCatName val="0"/>
          <c:showSerName val="0"/>
          <c:showPercent val="0"/>
          <c:showBubbleSize val="0"/>
        </c:dLbls>
        <c:gapWidth val="36"/>
        <c:overlap val="2"/>
        <c:axId val="300408320"/>
        <c:axId val="280220736"/>
      </c:barChart>
      <c:catAx>
        <c:axId val="300408320"/>
        <c:scaling>
          <c:orientation val="minMax"/>
        </c:scaling>
        <c:delete val="0"/>
        <c:axPos val="l"/>
        <c:numFmt formatCode="General" sourceLinked="0"/>
        <c:majorTickMark val="out"/>
        <c:minorTickMark val="none"/>
        <c:tickLblPos val="nextTo"/>
        <c:spPr>
          <a:ln>
            <a:solidFill>
              <a:srgbClr val="4F81BD"/>
            </a:solidFill>
          </a:ln>
        </c:spPr>
        <c:txPr>
          <a:bodyPr/>
          <a:lstStyle/>
          <a:p>
            <a:pPr>
              <a:defRPr sz="1600">
                <a:latin typeface="Calibri" pitchFamily="34" charset="0"/>
              </a:defRPr>
            </a:pPr>
            <a:endParaRPr lang="de-DE"/>
          </a:p>
        </c:txPr>
        <c:crossAx val="280220736"/>
        <c:crosses val="autoZero"/>
        <c:auto val="1"/>
        <c:lblAlgn val="ctr"/>
        <c:lblOffset val="100"/>
        <c:noMultiLvlLbl val="0"/>
      </c:catAx>
      <c:valAx>
        <c:axId val="280220736"/>
        <c:scaling>
          <c:orientation val="minMax"/>
          <c:max val="100000.0000000001"/>
        </c:scaling>
        <c:delete val="0"/>
        <c:axPos val="b"/>
        <c:majorGridlines>
          <c:spPr>
            <a:ln>
              <a:solidFill>
                <a:srgbClr val="4F81BD"/>
              </a:solidFill>
            </a:ln>
          </c:spPr>
        </c:majorGridlines>
        <c:title>
          <c:tx>
            <c:rich>
              <a:bodyPr/>
              <a:lstStyle/>
              <a:p>
                <a:pPr>
                  <a:defRPr sz="1600" b="0">
                    <a:latin typeface="Calibri" panose="020F0502020204030204" pitchFamily="34" charset="0"/>
                  </a:defRPr>
                </a:pPr>
                <a:r>
                  <a:rPr lang="de-CH" sz="1600" b="0" i="0" u="none" strike="noStrike" baseline="0" dirty="0" smtClean="0">
                    <a:effectLst/>
                  </a:rPr>
                  <a:t>Thousand</a:t>
                </a:r>
                <a:r>
                  <a:rPr lang="de-CH" sz="1600" b="0" dirty="0" smtClean="0">
                    <a:latin typeface="Calibri" panose="020F0502020204030204" pitchFamily="34" charset="0"/>
                  </a:rPr>
                  <a:t> hectares</a:t>
                </a:r>
                <a:endParaRPr lang="de-CH" sz="1600" b="0" dirty="0">
                  <a:latin typeface="Calibri" panose="020F0502020204030204" pitchFamily="34" charset="0"/>
                </a:endParaRPr>
              </a:p>
            </c:rich>
          </c:tx>
          <c:overlay val="0"/>
        </c:title>
        <c:numFmt formatCode="#,##0" sourceLinked="0"/>
        <c:majorTickMark val="out"/>
        <c:minorTickMark val="none"/>
        <c:tickLblPos val="nextTo"/>
        <c:spPr>
          <a:ln>
            <a:solidFill>
              <a:srgbClr val="4F81BD"/>
            </a:solidFill>
          </a:ln>
        </c:spPr>
        <c:txPr>
          <a:bodyPr/>
          <a:lstStyle/>
          <a:p>
            <a:pPr>
              <a:defRPr sz="1600">
                <a:latin typeface="Calibri" pitchFamily="34" charset="0"/>
              </a:defRPr>
            </a:pPr>
            <a:endParaRPr lang="de-DE"/>
          </a:p>
        </c:txPr>
        <c:crossAx val="300408320"/>
        <c:crosses val="autoZero"/>
        <c:crossBetween val="between"/>
        <c:majorUnit val="25000"/>
        <c:minorUnit val="1"/>
        <c:dispUnits>
          <c:builtInUnit val="thousands"/>
        </c:dispUnits>
      </c:valAx>
    </c:plotArea>
    <c:plotVisOnly val="1"/>
    <c:dispBlanksAs val="gap"/>
    <c:showDLblsOverMax val="0"/>
  </c:chart>
  <c:txPr>
    <a:bodyPr/>
    <a:lstStyle/>
    <a:p>
      <a:pPr>
        <a:defRPr sz="1800"/>
      </a:pPr>
      <a:endParaRPr lang="de-DE"/>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de-CH" sz="1681" b="1" i="0" u="none" strike="noStrike" baseline="0" dirty="0" smtClean="0">
                <a:effectLst/>
                <a:latin typeface="Calibri" panose="020F0502020204030204" pitchFamily="34" charset="0"/>
              </a:rPr>
              <a:t>Organic </a:t>
            </a:r>
            <a:r>
              <a:rPr lang="de-CH" sz="1681" b="1" i="0" u="none" strike="noStrike" baseline="0" dirty="0" err="1" smtClean="0">
                <a:effectLst/>
                <a:latin typeface="Calibri" panose="020F0502020204030204" pitchFamily="34" charset="0"/>
              </a:rPr>
              <a:t>grapes</a:t>
            </a:r>
            <a:r>
              <a:rPr lang="de-CH" sz="1681" b="1" i="0" u="none" strike="noStrike" baseline="0" dirty="0" smtClean="0">
                <a:effectLst/>
                <a:latin typeface="Calibri" panose="020F0502020204030204" pitchFamily="34" charset="0"/>
              </a:rPr>
              <a:t>: The </a:t>
            </a:r>
            <a:r>
              <a:rPr lang="de-CH" sz="1681" b="1" i="0" u="none" strike="noStrike" baseline="0" dirty="0" err="1" smtClean="0">
                <a:effectLst/>
                <a:latin typeface="Calibri" panose="020F0502020204030204" pitchFamily="34" charset="0"/>
              </a:rPr>
              <a:t>ten</a:t>
            </a:r>
            <a:r>
              <a:rPr lang="de-CH" sz="1681" b="1" i="0" u="none" strike="noStrike" baseline="0" dirty="0" smtClean="0">
                <a:effectLst/>
                <a:latin typeface="Calibri" panose="020F0502020204030204" pitchFamily="34" charset="0"/>
              </a:rPr>
              <a:t> countries </a:t>
            </a:r>
            <a:r>
              <a:rPr lang="de-CH" sz="1681" b="1" i="0" u="none" strike="noStrike" baseline="0" dirty="0" err="1" smtClean="0">
                <a:effectLst/>
                <a:latin typeface="Calibri" panose="020F0502020204030204" pitchFamily="34" charset="0"/>
              </a:rPr>
              <a:t>with</a:t>
            </a:r>
            <a:r>
              <a:rPr lang="de-CH" sz="1681" b="1" i="0" u="none" strike="noStrike" baseline="0" dirty="0" smtClean="0">
                <a:effectLst/>
                <a:latin typeface="Calibri" panose="020F0502020204030204" pitchFamily="34" charset="0"/>
              </a:rPr>
              <a:t> </a:t>
            </a:r>
            <a:r>
              <a:rPr lang="de-CH" sz="1681" b="1" i="0" u="none" strike="noStrike" baseline="0" dirty="0" err="1" smtClean="0">
                <a:effectLst/>
                <a:latin typeface="Calibri" panose="020F0502020204030204" pitchFamily="34" charset="0"/>
              </a:rPr>
              <a:t>the</a:t>
            </a:r>
            <a:r>
              <a:rPr lang="de-CH" sz="1681" b="1" i="0" u="none" strike="noStrike" baseline="0" dirty="0" smtClean="0">
                <a:effectLst/>
                <a:latin typeface="Calibri" panose="020F0502020204030204" pitchFamily="34" charset="0"/>
              </a:rPr>
              <a:t> </a:t>
            </a:r>
            <a:r>
              <a:rPr lang="de-CH" sz="1681" b="1" i="0" u="none" strike="noStrike" baseline="0" dirty="0" err="1" smtClean="0">
                <a:effectLst/>
                <a:latin typeface="Calibri" panose="020F0502020204030204" pitchFamily="34" charset="0"/>
              </a:rPr>
              <a:t>highest</a:t>
            </a:r>
            <a:r>
              <a:rPr lang="de-CH" sz="1681" b="1" i="0" u="none" strike="noStrike" baseline="0" dirty="0" smtClean="0">
                <a:effectLst/>
                <a:latin typeface="Calibri" panose="020F0502020204030204" pitchFamily="34" charset="0"/>
              </a:rPr>
              <a:t> </a:t>
            </a:r>
            <a:r>
              <a:rPr lang="de-CH" sz="1681" b="1" i="0" u="none" strike="noStrike" baseline="0" dirty="0" err="1" smtClean="0">
                <a:effectLst/>
                <a:latin typeface="Calibri" panose="020F0502020204030204" pitchFamily="34" charset="0"/>
              </a:rPr>
              <a:t>shares</a:t>
            </a:r>
            <a:r>
              <a:rPr lang="de-CH" sz="1681" b="1" i="0" u="none" strike="noStrike" baseline="0" dirty="0" smtClean="0">
                <a:effectLst/>
                <a:latin typeface="Calibri" panose="020F0502020204030204" pitchFamily="34" charset="0"/>
              </a:rPr>
              <a:t> 2013</a:t>
            </a:r>
          </a:p>
          <a:p>
            <a:pPr algn="l">
              <a:defRPr/>
            </a:pPr>
            <a:r>
              <a:rPr lang="de-CH" sz="1009" b="0" i="0" u="none" strike="noStrike" baseline="0" dirty="0" smtClean="0">
                <a:effectLst/>
                <a:latin typeface="Calibri" panose="020F0502020204030204" pitchFamily="34" charset="0"/>
              </a:rPr>
              <a:t>Source: FiBL-IFOAM </a:t>
            </a:r>
            <a:r>
              <a:rPr lang="de-CH" sz="1009" b="0" i="0" u="none" strike="noStrike" baseline="0" dirty="0" err="1" smtClean="0">
                <a:effectLst/>
                <a:latin typeface="Calibri" panose="020F0502020204030204" pitchFamily="34" charset="0"/>
              </a:rPr>
              <a:t>survey</a:t>
            </a:r>
            <a:r>
              <a:rPr lang="de-CH" sz="1009" b="0" i="0" u="none" strike="noStrike" baseline="0" dirty="0" smtClean="0">
                <a:effectLst/>
                <a:latin typeface="Calibri" panose="020F0502020204030204" pitchFamily="34" charset="0"/>
              </a:rPr>
              <a:t> 2015</a:t>
            </a:r>
            <a:endParaRPr lang="de-CH" sz="1200" b="0" dirty="0">
              <a:latin typeface="Calibri" panose="020F0502020204030204" pitchFamily="34" charset="0"/>
            </a:endParaRPr>
          </a:p>
        </c:rich>
      </c:tx>
      <c:layout>
        <c:manualLayout>
          <c:xMode val="edge"/>
          <c:yMode val="edge"/>
          <c:x val="1.7852638030936275E-2"/>
          <c:y val="5.5969590008145545E-3"/>
        </c:manualLayout>
      </c:layout>
      <c:overlay val="1"/>
    </c:title>
    <c:autoTitleDeleted val="0"/>
    <c:plotArea>
      <c:layout>
        <c:manualLayout>
          <c:layoutTarget val="inner"/>
          <c:xMode val="edge"/>
          <c:yMode val="edge"/>
          <c:x val="0.22375210479814303"/>
          <c:y val="0.19646863379621413"/>
          <c:w val="0.65163579319073495"/>
          <c:h val="0.66037786000700915"/>
        </c:manualLayout>
      </c:layout>
      <c:barChart>
        <c:barDir val="bar"/>
        <c:grouping val="clustered"/>
        <c:varyColors val="0"/>
        <c:ser>
          <c:idx val="0"/>
          <c:order val="0"/>
          <c:tx>
            <c:strRef>
              <c:f>Sheet1!$A$2</c:f>
              <c:strCache>
                <c:ptCount val="1"/>
                <c:pt idx="0">
                  <c:v>Share (%)</c:v>
                </c:pt>
              </c:strCache>
            </c:strRef>
          </c:tx>
          <c:spPr>
            <a:solidFill>
              <a:srgbClr val="5F2987"/>
            </a:solidFill>
            <a:ln w="21281">
              <a:noFill/>
            </a:ln>
          </c:spPr>
          <c:invertIfNegative val="0"/>
          <c:dPt>
            <c:idx val="0"/>
            <c:invertIfNegative val="0"/>
            <c:bubble3D val="0"/>
            <c:spPr>
              <a:solidFill>
                <a:srgbClr val="5F2987">
                  <a:alpha val="50000"/>
                </a:srgbClr>
              </a:solidFill>
              <a:ln w="21281">
                <a:noFill/>
              </a:ln>
            </c:spPr>
          </c:dPt>
          <c:dPt>
            <c:idx val="1"/>
            <c:invertIfNegative val="0"/>
            <c:bubble3D val="0"/>
            <c:spPr>
              <a:solidFill>
                <a:srgbClr val="5F2987">
                  <a:alpha val="50000"/>
                </a:srgbClr>
              </a:solidFill>
              <a:ln w="21281">
                <a:noFill/>
              </a:ln>
            </c:spPr>
          </c:dPt>
          <c:dPt>
            <c:idx val="2"/>
            <c:invertIfNegative val="0"/>
            <c:bubble3D val="0"/>
            <c:spPr>
              <a:solidFill>
                <a:srgbClr val="5F2987">
                  <a:alpha val="50000"/>
                </a:srgbClr>
              </a:solidFill>
              <a:ln w="21281">
                <a:noFill/>
              </a:ln>
            </c:spPr>
          </c:dPt>
          <c:dLbls>
            <c:numFmt formatCode="0.0%" sourceLinked="0"/>
            <c:spPr>
              <a:noFill/>
              <a:ln w="21281">
                <a:noFill/>
              </a:ln>
            </c:spPr>
            <c:txPr>
              <a:bodyPr/>
              <a:lstStyle/>
              <a:p>
                <a:pPr>
                  <a:defRPr sz="1513" b="0" i="0" u="none" strike="noStrike" baseline="0">
                    <a:solidFill>
                      <a:schemeClr val="tx1"/>
                    </a:solidFill>
                    <a:latin typeface="Calibri" pitchFamily="34" charset="0"/>
                    <a:ea typeface="Arial"/>
                    <a:cs typeface="Arial"/>
                  </a:defRPr>
                </a:pPr>
                <a:endParaRPr lang="de-D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Sheet1!$B$1:$L$1</c:f>
              <c:strCache>
                <c:ptCount val="11"/>
                <c:pt idx="0">
                  <c:v>World</c:v>
                </c:pt>
                <c:pt idx="1">
                  <c:v>Europe</c:v>
                </c:pt>
                <c:pt idx="2">
                  <c:v>European Union</c:v>
                </c:pt>
                <c:pt idx="3">
                  <c:v>Netherlands</c:v>
                </c:pt>
                <c:pt idx="4">
                  <c:v>France</c:v>
                </c:pt>
                <c:pt idx="5">
                  <c:v>Spain</c:v>
                </c:pt>
                <c:pt idx="6">
                  <c:v>Jordan</c:v>
                </c:pt>
                <c:pt idx="7">
                  <c:v>Italy</c:v>
                </c:pt>
                <c:pt idx="8">
                  <c:v>Austria</c:v>
                </c:pt>
                <c:pt idx="9">
                  <c:v>Belgium</c:v>
                </c:pt>
                <c:pt idx="10">
                  <c:v>Mexico</c:v>
                </c:pt>
              </c:strCache>
            </c:strRef>
          </c:cat>
          <c:val>
            <c:numRef>
              <c:f>Sheet1!$B$2:$L$2</c:f>
              <c:numCache>
                <c:formatCode>0.00%</c:formatCode>
                <c:ptCount val="11"/>
                <c:pt idx="0">
                  <c:v>4.5999999999999999E-2</c:v>
                </c:pt>
                <c:pt idx="1">
                  <c:v>6.6000000000000003E-2</c:v>
                </c:pt>
                <c:pt idx="2">
                  <c:v>7.5999999999999998E-2</c:v>
                </c:pt>
                <c:pt idx="3">
                  <c:v>8.3000000000000004E-2</c:v>
                </c:pt>
                <c:pt idx="4">
                  <c:v>8.5000000000000006E-2</c:v>
                </c:pt>
                <c:pt idx="5">
                  <c:v>8.8999999999999996E-2</c:v>
                </c:pt>
                <c:pt idx="6">
                  <c:v>9.0999999999999998E-2</c:v>
                </c:pt>
                <c:pt idx="7">
                  <c:v>9.8000000000000004E-2</c:v>
                </c:pt>
                <c:pt idx="8">
                  <c:v>0.10100000000000001</c:v>
                </c:pt>
                <c:pt idx="9">
                  <c:v>0.127</c:v>
                </c:pt>
                <c:pt idx="10">
                  <c:v>0.159</c:v>
                </c:pt>
              </c:numCache>
            </c:numRef>
          </c:val>
        </c:ser>
        <c:dLbls>
          <c:showLegendKey val="0"/>
          <c:showVal val="0"/>
          <c:showCatName val="0"/>
          <c:showSerName val="0"/>
          <c:showPercent val="0"/>
          <c:showBubbleSize val="0"/>
        </c:dLbls>
        <c:gapWidth val="20"/>
        <c:axId val="300009472"/>
        <c:axId val="300457984"/>
      </c:barChart>
      <c:catAx>
        <c:axId val="300009472"/>
        <c:scaling>
          <c:orientation val="minMax"/>
        </c:scaling>
        <c:delete val="0"/>
        <c:axPos val="l"/>
        <c:numFmt formatCode="General" sourceLinked="1"/>
        <c:majorTickMark val="out"/>
        <c:minorTickMark val="none"/>
        <c:tickLblPos val="nextTo"/>
        <c:spPr>
          <a:ln w="2660">
            <a:solidFill>
              <a:schemeClr val="tx1"/>
            </a:solidFill>
            <a:prstDash val="solid"/>
          </a:ln>
        </c:spPr>
        <c:txPr>
          <a:bodyPr rot="0" vert="horz"/>
          <a:lstStyle/>
          <a:p>
            <a:pPr>
              <a:defRPr sz="1513" b="0" i="0" u="none" strike="noStrike" baseline="0">
                <a:solidFill>
                  <a:schemeClr val="tx1"/>
                </a:solidFill>
                <a:latin typeface="Calibri" pitchFamily="34" charset="0"/>
                <a:ea typeface="Arial"/>
                <a:cs typeface="Arial"/>
              </a:defRPr>
            </a:pPr>
            <a:endParaRPr lang="de-DE"/>
          </a:p>
        </c:txPr>
        <c:crossAx val="300457984"/>
        <c:crosses val="autoZero"/>
        <c:auto val="1"/>
        <c:lblAlgn val="ctr"/>
        <c:lblOffset val="100"/>
        <c:tickLblSkip val="1"/>
        <c:tickMarkSkip val="1"/>
        <c:noMultiLvlLbl val="0"/>
      </c:catAx>
      <c:valAx>
        <c:axId val="300457984"/>
        <c:scaling>
          <c:orientation val="minMax"/>
        </c:scaling>
        <c:delete val="0"/>
        <c:axPos val="b"/>
        <c:majorGridlines>
          <c:spPr>
            <a:ln w="10641">
              <a:solidFill>
                <a:srgbClr val="C0C0C0"/>
              </a:solidFill>
              <a:prstDash val="solid"/>
            </a:ln>
          </c:spPr>
        </c:majorGridlines>
        <c:title>
          <c:tx>
            <c:rich>
              <a:bodyPr/>
              <a:lstStyle/>
              <a:p>
                <a:pPr>
                  <a:defRPr sz="1513" b="0" i="0" u="none" strike="noStrike" baseline="0">
                    <a:solidFill>
                      <a:srgbClr val="000000"/>
                    </a:solidFill>
                    <a:latin typeface="Calibri"/>
                    <a:ea typeface="Calibri"/>
                    <a:cs typeface="Calibri"/>
                  </a:defRPr>
                </a:pPr>
                <a:r>
                  <a:rPr lang="de-CH"/>
                  <a:t>Share</a:t>
                </a:r>
              </a:p>
            </c:rich>
          </c:tx>
          <c:overlay val="0"/>
        </c:title>
        <c:numFmt formatCode="0%" sourceLinked="0"/>
        <c:majorTickMark val="out"/>
        <c:minorTickMark val="none"/>
        <c:tickLblPos val="nextTo"/>
        <c:spPr>
          <a:ln w="2660">
            <a:solidFill>
              <a:schemeClr val="tx1"/>
            </a:solidFill>
            <a:prstDash val="solid"/>
          </a:ln>
        </c:spPr>
        <c:txPr>
          <a:bodyPr rot="0" vert="horz"/>
          <a:lstStyle/>
          <a:p>
            <a:pPr>
              <a:defRPr sz="1513" b="0" i="0" u="none" strike="noStrike" baseline="0">
                <a:solidFill>
                  <a:schemeClr val="tx1"/>
                </a:solidFill>
                <a:latin typeface="Calibri" pitchFamily="34" charset="0"/>
                <a:ea typeface="Arial"/>
                <a:cs typeface="Arial"/>
              </a:defRPr>
            </a:pPr>
            <a:endParaRPr lang="de-DE"/>
          </a:p>
        </c:txPr>
        <c:crossAx val="300009472"/>
        <c:crosses val="autoZero"/>
        <c:crossBetween val="between"/>
      </c:valAx>
      <c:spPr>
        <a:noFill/>
        <a:ln w="21355">
          <a:noFill/>
        </a:ln>
      </c:spPr>
    </c:plotArea>
    <c:plotVisOnly val="1"/>
    <c:dispBlanksAs val="gap"/>
    <c:showDLblsOverMax val="0"/>
  </c:chart>
  <c:spPr>
    <a:noFill/>
    <a:ln>
      <a:noFill/>
    </a:ln>
  </c:spPr>
  <c:txPr>
    <a:bodyPr/>
    <a:lstStyle/>
    <a:p>
      <a:pPr>
        <a:defRPr sz="1507" b="1" i="0" u="none" strike="noStrike" baseline="0">
          <a:solidFill>
            <a:schemeClr val="tx1"/>
          </a:solidFill>
          <a:latin typeface="Arial"/>
          <a:ea typeface="Arial"/>
          <a:cs typeface="Arial"/>
        </a:defRPr>
      </a:pPr>
      <a:endParaRPr lang="de-DE"/>
    </a:p>
  </c:txPr>
  <c:externalData r:id="rId1">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de-CH" sz="2000" b="1" i="0" u="none" strike="noStrike" baseline="0" dirty="0" smtClean="0">
                <a:effectLst/>
                <a:latin typeface="Calibri" pitchFamily="34" charset="0"/>
              </a:rPr>
              <a:t>Grapes</a:t>
            </a:r>
            <a:r>
              <a:rPr lang="en-US" sz="2000" b="1" dirty="0" smtClean="0">
                <a:effectLst/>
                <a:latin typeface="Calibri" pitchFamily="34" charset="0"/>
              </a:rPr>
              <a:t>: Development 2004-2013</a:t>
            </a:r>
          </a:p>
          <a:p>
            <a:pPr algn="l">
              <a:defRPr/>
            </a:pPr>
            <a:r>
              <a:rPr lang="de-CH" sz="1200" b="0" dirty="0" smtClean="0">
                <a:effectLst/>
                <a:latin typeface="Calibri" pitchFamily="34" charset="0"/>
              </a:rPr>
              <a:t>Source: FiBL-IFOAM-SOEL 2006-2015</a:t>
            </a:r>
            <a:endParaRPr lang="de-CH" sz="1200" b="0" dirty="0">
              <a:effectLst/>
              <a:latin typeface="Calibri" pitchFamily="34" charset="0"/>
            </a:endParaRPr>
          </a:p>
        </c:rich>
      </c:tx>
      <c:layout>
        <c:manualLayout>
          <c:xMode val="edge"/>
          <c:yMode val="edge"/>
          <c:x val="4.0696183741768331E-2"/>
          <c:y val="2.4160177027514446E-3"/>
        </c:manualLayout>
      </c:layout>
      <c:overlay val="0"/>
    </c:title>
    <c:autoTitleDeleted val="0"/>
    <c:plotArea>
      <c:layout>
        <c:manualLayout>
          <c:layoutTarget val="inner"/>
          <c:xMode val="edge"/>
          <c:yMode val="edge"/>
          <c:x val="0.14051191952123313"/>
          <c:y val="0.20509593302418452"/>
          <c:w val="0.8594880804787669"/>
          <c:h val="0.62947115465100534"/>
        </c:manualLayout>
      </c:layout>
      <c:barChart>
        <c:barDir val="col"/>
        <c:grouping val="clustered"/>
        <c:varyColors val="0"/>
        <c:ser>
          <c:idx val="0"/>
          <c:order val="0"/>
          <c:tx>
            <c:strRef>
              <c:f>Sheet1!$B$1</c:f>
              <c:strCache>
                <c:ptCount val="1"/>
                <c:pt idx="0">
                  <c:v>Series 1</c:v>
                </c:pt>
              </c:strCache>
            </c:strRef>
          </c:tx>
          <c:spPr>
            <a:solidFill>
              <a:srgbClr val="5F2987"/>
            </a:solidFill>
          </c:spPr>
          <c:invertIfNegative val="0"/>
          <c:dLbls>
            <c:spPr>
              <a:noFill/>
              <a:ln>
                <a:noFill/>
              </a:ln>
              <a:effectLst/>
            </c:spPr>
            <c:txPr>
              <a:bodyPr rot="-5400000" vert="horz" wrap="square" lIns="38100" tIns="19050" rIns="38100" bIns="19050" anchor="ctr">
                <a:spAutoFit/>
              </a:bodyPr>
              <a:lstStyle/>
              <a:p>
                <a:pPr>
                  <a:defRPr>
                    <a:solidFill>
                      <a:schemeClr val="bg1"/>
                    </a:solidFill>
                    <a:latin typeface="Calibri" panose="020F0502020204030204" pitchFamily="34" charset="0"/>
                  </a:defRPr>
                </a:pPr>
                <a:endParaRPr lang="de-DE"/>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Sheet1!$A$2:$A$11</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Sheet1!$B$2:$B$11</c:f>
              <c:numCache>
                <c:formatCode>#,##0</c:formatCode>
                <c:ptCount val="10"/>
                <c:pt idx="0">
                  <c:v>87577.37000000001</c:v>
                </c:pt>
                <c:pt idx="1">
                  <c:v>101159.27</c:v>
                </c:pt>
                <c:pt idx="2">
                  <c:v>113854.57861873842</c:v>
                </c:pt>
                <c:pt idx="3">
                  <c:v>122331.9725950213</c:v>
                </c:pt>
                <c:pt idx="4">
                  <c:v>150723.19734884027</c:v>
                </c:pt>
                <c:pt idx="5">
                  <c:v>190404.1523964224</c:v>
                </c:pt>
                <c:pt idx="6">
                  <c:v>217893.88264884031</c:v>
                </c:pt>
                <c:pt idx="7">
                  <c:v>264601.34709818958</c:v>
                </c:pt>
                <c:pt idx="8">
                  <c:v>284155.24142514839</c:v>
                </c:pt>
                <c:pt idx="9">
                  <c:v>311594.69198296487</c:v>
                </c:pt>
              </c:numCache>
            </c:numRef>
          </c:val>
        </c:ser>
        <c:dLbls>
          <c:dLblPos val="outEnd"/>
          <c:showLegendKey val="0"/>
          <c:showVal val="1"/>
          <c:showCatName val="0"/>
          <c:showSerName val="0"/>
          <c:showPercent val="0"/>
          <c:showBubbleSize val="0"/>
        </c:dLbls>
        <c:gapWidth val="37"/>
        <c:axId val="300106240"/>
        <c:axId val="300461440"/>
      </c:barChart>
      <c:catAx>
        <c:axId val="300106240"/>
        <c:scaling>
          <c:orientation val="minMax"/>
        </c:scaling>
        <c:delete val="0"/>
        <c:axPos val="b"/>
        <c:numFmt formatCode="General"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300461440"/>
        <c:crosses val="autoZero"/>
        <c:auto val="1"/>
        <c:lblAlgn val="ctr"/>
        <c:lblOffset val="100"/>
        <c:noMultiLvlLbl val="0"/>
      </c:catAx>
      <c:valAx>
        <c:axId val="300461440"/>
        <c:scaling>
          <c:orientation val="minMax"/>
        </c:scaling>
        <c:delete val="0"/>
        <c:axPos val="l"/>
        <c:majorGridlines>
          <c:spPr>
            <a:ln>
              <a:solidFill>
                <a:srgbClr val="4F81BD"/>
              </a:solidFill>
            </a:ln>
          </c:spPr>
        </c:majorGridlines>
        <c:title>
          <c:tx>
            <c:rich>
              <a:bodyPr rot="-5400000" vert="horz"/>
              <a:lstStyle/>
              <a:p>
                <a:pPr>
                  <a:defRPr/>
                </a:pPr>
                <a:r>
                  <a:rPr lang="en-GB" sz="1800" b="0" dirty="0" smtClean="0">
                    <a:latin typeface="Calibri" pitchFamily="34" charset="0"/>
                  </a:rPr>
                  <a:t>Hectares</a:t>
                </a:r>
                <a:endParaRPr lang="en-GB" sz="1800" b="0" dirty="0">
                  <a:latin typeface="Calibri" pitchFamily="34" charset="0"/>
                </a:endParaRPr>
              </a:p>
            </c:rich>
          </c:tx>
          <c:overlay val="0"/>
        </c:title>
        <c:numFmt formatCode="#,##0"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300106240"/>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1816" b="1" i="0" baseline="0" dirty="0" smtClean="0">
                <a:effectLst/>
                <a:latin typeface="Calibri" panose="020F0502020204030204" pitchFamily="34" charset="0"/>
              </a:rPr>
              <a:t>Development of the organic grape area 2000-2013 in Spain (including in-conversion areas)</a:t>
            </a:r>
            <a:endParaRPr lang="de-CH" sz="2000" dirty="0" smtClean="0">
              <a:effectLst/>
              <a:latin typeface="Calibri" panose="020F0502020204030204" pitchFamily="34" charset="0"/>
            </a:endParaRPr>
          </a:p>
          <a:p>
            <a:pPr algn="l">
              <a:defRPr/>
            </a:pPr>
            <a:r>
              <a:rPr lang="en-US" sz="1089" b="0" i="0" baseline="0" dirty="0" smtClean="0">
                <a:effectLst/>
                <a:latin typeface="Calibri" panose="020F0502020204030204" pitchFamily="34" charset="0"/>
              </a:rPr>
              <a:t>Source: MARA 1999-2015</a:t>
            </a:r>
            <a:endParaRPr lang="de-CH" sz="1200" dirty="0">
              <a:effectLst/>
              <a:latin typeface="Calibri" panose="020F0502020204030204" pitchFamily="34" charset="0"/>
            </a:endParaRPr>
          </a:p>
        </c:rich>
      </c:tx>
      <c:layout>
        <c:manualLayout>
          <c:xMode val="edge"/>
          <c:yMode val="edge"/>
          <c:x val="1.7349639805662592E-2"/>
          <c:y val="0"/>
        </c:manualLayout>
      </c:layout>
      <c:overlay val="0"/>
    </c:title>
    <c:autoTitleDeleted val="0"/>
    <c:plotArea>
      <c:layout/>
      <c:barChart>
        <c:barDir val="col"/>
        <c:grouping val="clustered"/>
        <c:varyColors val="0"/>
        <c:ser>
          <c:idx val="0"/>
          <c:order val="0"/>
          <c:tx>
            <c:strRef>
              <c:f>Tabelle1!$B$1</c:f>
              <c:strCache>
                <c:ptCount val="1"/>
                <c:pt idx="0">
                  <c:v>Area</c:v>
                </c:pt>
              </c:strCache>
            </c:strRef>
          </c:tx>
          <c:spPr>
            <a:solidFill>
              <a:srgbClr val="441D61"/>
            </a:solidFill>
          </c:spPr>
          <c:invertIfNegative val="0"/>
          <c:dLbls>
            <c:spPr>
              <a:noFill/>
              <a:ln>
                <a:noFill/>
              </a:ln>
              <a:effectLst/>
            </c:spPr>
            <c:txPr>
              <a:bodyPr rot="-5400000" vert="horz"/>
              <a:lstStyle/>
              <a:p>
                <a:pPr>
                  <a:defRPr sz="1634">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Tabelle1!$A$2:$A$15</c:f>
              <c:numCache>
                <c:formatCode>General</c:formatCode>
                <c:ptCount val="14"/>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numCache>
            </c:numRef>
          </c:cat>
          <c:val>
            <c:numRef>
              <c:f>Tabelle1!$B$2:$B$15</c:f>
              <c:numCache>
                <c:formatCode>#,##0</c:formatCode>
                <c:ptCount val="14"/>
                <c:pt idx="0">
                  <c:v>10804</c:v>
                </c:pt>
                <c:pt idx="1">
                  <c:v>11840.86</c:v>
                </c:pt>
                <c:pt idx="2">
                  <c:v>16037.84</c:v>
                </c:pt>
                <c:pt idx="3">
                  <c:v>16453</c:v>
                </c:pt>
                <c:pt idx="4">
                  <c:v>14928.15</c:v>
                </c:pt>
                <c:pt idx="5">
                  <c:v>15990.58</c:v>
                </c:pt>
                <c:pt idx="6">
                  <c:v>16831.560000000001</c:v>
                </c:pt>
                <c:pt idx="7">
                  <c:v>17188.59</c:v>
                </c:pt>
                <c:pt idx="8">
                  <c:v>30855.85</c:v>
                </c:pt>
                <c:pt idx="9">
                  <c:v>53958.54</c:v>
                </c:pt>
                <c:pt idx="10">
                  <c:v>57231</c:v>
                </c:pt>
                <c:pt idx="11">
                  <c:v>79016.437916999988</c:v>
                </c:pt>
                <c:pt idx="12">
                  <c:v>81262</c:v>
                </c:pt>
                <c:pt idx="13">
                  <c:v>83931.762399999992</c:v>
                </c:pt>
              </c:numCache>
            </c:numRef>
          </c:val>
        </c:ser>
        <c:dLbls>
          <c:showLegendKey val="0"/>
          <c:showVal val="0"/>
          <c:showCatName val="0"/>
          <c:showSerName val="0"/>
          <c:showPercent val="0"/>
          <c:showBubbleSize val="0"/>
        </c:dLbls>
        <c:gapWidth val="11"/>
        <c:axId val="300107264"/>
        <c:axId val="300464320"/>
      </c:barChart>
      <c:catAx>
        <c:axId val="300107264"/>
        <c:scaling>
          <c:orientation val="minMax"/>
        </c:scaling>
        <c:delete val="0"/>
        <c:axPos val="b"/>
        <c:numFmt formatCode="General" sourceLinked="1"/>
        <c:majorTickMark val="out"/>
        <c:minorTickMark val="none"/>
        <c:tickLblPos val="nextTo"/>
        <c:spPr>
          <a:ln>
            <a:solidFill>
              <a:srgbClr val="5981BD"/>
            </a:solidFill>
          </a:ln>
        </c:spPr>
        <c:txPr>
          <a:bodyPr/>
          <a:lstStyle/>
          <a:p>
            <a:pPr>
              <a:defRPr>
                <a:latin typeface="Calibri" panose="020F0502020204030204" pitchFamily="34" charset="0"/>
              </a:defRPr>
            </a:pPr>
            <a:endParaRPr lang="de-DE"/>
          </a:p>
        </c:txPr>
        <c:crossAx val="300464320"/>
        <c:crosses val="autoZero"/>
        <c:auto val="1"/>
        <c:lblAlgn val="ctr"/>
        <c:lblOffset val="100"/>
        <c:noMultiLvlLbl val="0"/>
      </c:catAx>
      <c:valAx>
        <c:axId val="300464320"/>
        <c:scaling>
          <c:orientation val="minMax"/>
        </c:scaling>
        <c:delete val="0"/>
        <c:axPos val="l"/>
        <c:majorGridlines>
          <c:spPr>
            <a:ln>
              <a:solidFill>
                <a:srgbClr val="5981BD"/>
              </a:solidFill>
            </a:ln>
          </c:spPr>
        </c:majorGridlines>
        <c:numFmt formatCode="#,##0" sourceLinked="1"/>
        <c:majorTickMark val="out"/>
        <c:minorTickMark val="none"/>
        <c:tickLblPos val="nextTo"/>
        <c:spPr>
          <a:ln>
            <a:solidFill>
              <a:srgbClr val="5981BD"/>
            </a:solidFill>
          </a:ln>
        </c:spPr>
        <c:txPr>
          <a:bodyPr/>
          <a:lstStyle/>
          <a:p>
            <a:pPr>
              <a:defRPr>
                <a:latin typeface="Calibri" panose="020F0502020204030204" pitchFamily="34" charset="0"/>
              </a:defRPr>
            </a:pPr>
            <a:endParaRPr lang="de-DE"/>
          </a:p>
        </c:txPr>
        <c:crossAx val="300107264"/>
        <c:crosses val="autoZero"/>
        <c:crossBetween val="between"/>
      </c:valAx>
      <c:spPr>
        <a:noFill/>
        <a:ln w="23059">
          <a:noFill/>
        </a:ln>
      </c:spPr>
    </c:plotArea>
    <c:plotVisOnly val="1"/>
    <c:dispBlanksAs val="gap"/>
    <c:showDLblsOverMax val="0"/>
  </c:chart>
  <c:txPr>
    <a:bodyPr/>
    <a:lstStyle/>
    <a:p>
      <a:pPr>
        <a:defRPr sz="1634"/>
      </a:pPr>
      <a:endParaRPr lang="de-DE"/>
    </a:p>
  </c:txPr>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1923" b="1" i="0" baseline="0" dirty="0" smtClean="0">
                <a:effectLst/>
                <a:latin typeface="Calibri" panose="020F0502020204030204" pitchFamily="34" charset="0"/>
              </a:rPr>
              <a:t>Development of the organic grape area 2000-2013 in Italy (including in-conversion areas)</a:t>
            </a:r>
            <a:endParaRPr lang="de-CH" sz="2000" dirty="0" smtClean="0">
              <a:effectLst/>
              <a:latin typeface="Calibri" panose="020F0502020204030204" pitchFamily="34" charset="0"/>
            </a:endParaRPr>
          </a:p>
          <a:p>
            <a:pPr algn="l">
              <a:defRPr/>
            </a:pPr>
            <a:r>
              <a:rPr lang="en-US" sz="1154" b="0" i="0" baseline="0" dirty="0" smtClean="0">
                <a:effectLst/>
                <a:latin typeface="Calibri" panose="020F0502020204030204" pitchFamily="34" charset="0"/>
              </a:rPr>
              <a:t>Source: SINAB 2000-2015</a:t>
            </a:r>
            <a:endParaRPr lang="de-CH" sz="1200" dirty="0">
              <a:effectLst/>
              <a:latin typeface="Calibri" panose="020F0502020204030204" pitchFamily="34" charset="0"/>
            </a:endParaRPr>
          </a:p>
        </c:rich>
      </c:tx>
      <c:layout>
        <c:manualLayout>
          <c:xMode val="edge"/>
          <c:yMode val="edge"/>
          <c:x val="1.7349639805662592E-2"/>
          <c:y val="0"/>
        </c:manualLayout>
      </c:layout>
      <c:overlay val="0"/>
    </c:title>
    <c:autoTitleDeleted val="0"/>
    <c:plotArea>
      <c:layout/>
      <c:barChart>
        <c:barDir val="col"/>
        <c:grouping val="clustered"/>
        <c:varyColors val="0"/>
        <c:ser>
          <c:idx val="0"/>
          <c:order val="0"/>
          <c:tx>
            <c:strRef>
              <c:f>Tabelle1!$B$1</c:f>
              <c:strCache>
                <c:ptCount val="1"/>
                <c:pt idx="0">
                  <c:v>Area</c:v>
                </c:pt>
              </c:strCache>
            </c:strRef>
          </c:tx>
          <c:spPr>
            <a:solidFill>
              <a:srgbClr val="441D61"/>
            </a:solidFill>
          </c:spPr>
          <c:invertIfNegative val="0"/>
          <c:dLbls>
            <c:spPr>
              <a:noFill/>
              <a:ln>
                <a:noFill/>
              </a:ln>
              <a:effectLst/>
            </c:spPr>
            <c:txPr>
              <a:bodyPr rot="-5400000" vert="horz" anchor="b" anchorCtr="0"/>
              <a:lstStyle/>
              <a:p>
                <a:pPr>
                  <a:defRPr sz="1731">
                    <a:solidFill>
                      <a:schemeClr val="bg1"/>
                    </a:solidFill>
                    <a:latin typeface="Calibri" panose="020F0502020204030204" pitchFamily="34" charset="0"/>
                  </a:defRPr>
                </a:pPr>
                <a:endParaRPr lang="de-DE"/>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Tabelle1!$A$2:$A$15</c:f>
              <c:numCache>
                <c:formatCode>General</c:formatCode>
                <c:ptCount val="14"/>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numCache>
            </c:numRef>
          </c:cat>
          <c:val>
            <c:numRef>
              <c:f>Tabelle1!$B$2:$B$15</c:f>
              <c:numCache>
                <c:formatCode>#,##0</c:formatCode>
                <c:ptCount val="14"/>
                <c:pt idx="0">
                  <c:v>31249</c:v>
                </c:pt>
                <c:pt idx="1">
                  <c:v>44175</c:v>
                </c:pt>
                <c:pt idx="2">
                  <c:v>37379</c:v>
                </c:pt>
                <c:pt idx="3">
                  <c:v>31709</c:v>
                </c:pt>
                <c:pt idx="4">
                  <c:v>31170</c:v>
                </c:pt>
                <c:pt idx="5">
                  <c:v>33885</c:v>
                </c:pt>
                <c:pt idx="6">
                  <c:v>37693</c:v>
                </c:pt>
                <c:pt idx="7">
                  <c:v>36684</c:v>
                </c:pt>
                <c:pt idx="8">
                  <c:v>40480</c:v>
                </c:pt>
                <c:pt idx="9">
                  <c:v>43613.712247582102</c:v>
                </c:pt>
                <c:pt idx="10">
                  <c:v>52273</c:v>
                </c:pt>
                <c:pt idx="11">
                  <c:v>52811.883911930199</c:v>
                </c:pt>
                <c:pt idx="12">
                  <c:v>57347.215068297599</c:v>
                </c:pt>
                <c:pt idx="13">
                  <c:v>67937</c:v>
                </c:pt>
              </c:numCache>
            </c:numRef>
          </c:val>
        </c:ser>
        <c:dLbls>
          <c:showLegendKey val="0"/>
          <c:showVal val="0"/>
          <c:showCatName val="0"/>
          <c:showSerName val="0"/>
          <c:showPercent val="0"/>
          <c:showBubbleSize val="0"/>
        </c:dLbls>
        <c:gapWidth val="11"/>
        <c:axId val="300107776"/>
        <c:axId val="300876928"/>
      </c:barChart>
      <c:catAx>
        <c:axId val="300107776"/>
        <c:scaling>
          <c:orientation val="minMax"/>
        </c:scaling>
        <c:delete val="0"/>
        <c:axPos val="b"/>
        <c:numFmt formatCode="General" sourceLinked="1"/>
        <c:majorTickMark val="out"/>
        <c:minorTickMark val="none"/>
        <c:tickLblPos val="nextTo"/>
        <c:spPr>
          <a:ln>
            <a:solidFill>
              <a:srgbClr val="5981BD"/>
            </a:solidFill>
          </a:ln>
        </c:spPr>
        <c:txPr>
          <a:bodyPr/>
          <a:lstStyle/>
          <a:p>
            <a:pPr>
              <a:defRPr>
                <a:latin typeface="Calibri" panose="020F0502020204030204" pitchFamily="34" charset="0"/>
              </a:defRPr>
            </a:pPr>
            <a:endParaRPr lang="de-DE"/>
          </a:p>
        </c:txPr>
        <c:crossAx val="300876928"/>
        <c:crosses val="autoZero"/>
        <c:auto val="1"/>
        <c:lblAlgn val="ctr"/>
        <c:lblOffset val="100"/>
        <c:noMultiLvlLbl val="0"/>
      </c:catAx>
      <c:valAx>
        <c:axId val="300876928"/>
        <c:scaling>
          <c:orientation val="minMax"/>
        </c:scaling>
        <c:delete val="0"/>
        <c:axPos val="l"/>
        <c:majorGridlines>
          <c:spPr>
            <a:ln>
              <a:solidFill>
                <a:srgbClr val="5981BD"/>
              </a:solidFill>
            </a:ln>
          </c:spPr>
        </c:majorGridlines>
        <c:numFmt formatCode="#,##0" sourceLinked="1"/>
        <c:majorTickMark val="out"/>
        <c:minorTickMark val="none"/>
        <c:tickLblPos val="nextTo"/>
        <c:spPr>
          <a:ln>
            <a:solidFill>
              <a:srgbClr val="5981BD"/>
            </a:solidFill>
          </a:ln>
        </c:spPr>
        <c:txPr>
          <a:bodyPr/>
          <a:lstStyle/>
          <a:p>
            <a:pPr>
              <a:defRPr>
                <a:latin typeface="Calibri" panose="020F0502020204030204" pitchFamily="34" charset="0"/>
              </a:defRPr>
            </a:pPr>
            <a:endParaRPr lang="de-DE"/>
          </a:p>
        </c:txPr>
        <c:crossAx val="300107776"/>
        <c:crosses val="autoZero"/>
        <c:crossBetween val="between"/>
      </c:valAx>
      <c:spPr>
        <a:noFill/>
        <a:ln w="24428">
          <a:noFill/>
        </a:ln>
      </c:spPr>
    </c:plotArea>
    <c:plotVisOnly val="1"/>
    <c:dispBlanksAs val="gap"/>
    <c:showDLblsOverMax val="0"/>
  </c:chart>
  <c:txPr>
    <a:bodyPr/>
    <a:lstStyle/>
    <a:p>
      <a:pPr>
        <a:defRPr sz="1731"/>
      </a:pPr>
      <a:endParaRPr lang="de-DE"/>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GB" sz="2000" b="1" i="0" baseline="0" dirty="0" smtClean="0">
                <a:effectLst/>
                <a:latin typeface="Calibri" pitchFamily="34" charset="0"/>
              </a:rPr>
              <a:t>Development of the organic land by land use type 2004-2013</a:t>
            </a:r>
            <a:r>
              <a:rPr lang="en-GB" sz="1800" b="1" i="0" baseline="0" dirty="0" smtClean="0">
                <a:effectLst/>
                <a:latin typeface="Calibri" pitchFamily="34" charset="0"/>
              </a:rPr>
              <a:t/>
            </a:r>
            <a:br>
              <a:rPr lang="en-GB" sz="1800" b="1" i="0" baseline="0" dirty="0" smtClean="0">
                <a:effectLst/>
                <a:latin typeface="Calibri" pitchFamily="34" charset="0"/>
              </a:rPr>
            </a:br>
            <a:r>
              <a:rPr lang="en-GB" sz="1200" b="0" i="0" baseline="0" dirty="0" smtClean="0">
                <a:effectLst/>
                <a:latin typeface="Calibri" pitchFamily="34" charset="0"/>
              </a:rPr>
              <a:t>Source: FiBL-IFOAM-SOEL-Surveys 1999-2015</a:t>
            </a:r>
            <a:endParaRPr lang="de-CH" sz="1200" dirty="0">
              <a:effectLst/>
              <a:latin typeface="Calibri" pitchFamily="34" charset="0"/>
            </a:endParaRPr>
          </a:p>
        </c:rich>
      </c:tx>
      <c:layout>
        <c:manualLayout>
          <c:xMode val="edge"/>
          <c:yMode val="edge"/>
          <c:x val="2.5749397311771137E-2"/>
          <c:y val="1.0624656162702136E-2"/>
        </c:manualLayout>
      </c:layout>
      <c:overlay val="1"/>
    </c:title>
    <c:autoTitleDeleted val="0"/>
    <c:plotArea>
      <c:layout>
        <c:manualLayout>
          <c:layoutTarget val="inner"/>
          <c:xMode val="edge"/>
          <c:yMode val="edge"/>
          <c:x val="9.7514571551670398E-2"/>
          <c:y val="0.15523693485195086"/>
          <c:w val="0.63983984722945009"/>
          <c:h val="0.69563068941706896"/>
        </c:manualLayout>
      </c:layout>
      <c:lineChart>
        <c:grouping val="standard"/>
        <c:varyColors val="0"/>
        <c:ser>
          <c:idx val="0"/>
          <c:order val="0"/>
          <c:tx>
            <c:strRef>
              <c:f>Sheet1!$B$1</c:f>
              <c:strCache>
                <c:ptCount val="1"/>
                <c:pt idx="0">
                  <c:v>Arable crops</c:v>
                </c:pt>
              </c:strCache>
            </c:strRef>
          </c:tx>
          <c:spPr>
            <a:ln w="63500">
              <a:solidFill>
                <a:srgbClr val="FFC000"/>
              </a:solidFill>
            </a:ln>
          </c:spPr>
          <c:marker>
            <c:symbol val="none"/>
          </c:marker>
          <c:dLbls>
            <c:numFmt formatCode="#,##0.0" sourceLinked="0"/>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Sheet1!$A$2:$A$11</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Sheet1!$B$2:$B$11</c:f>
              <c:numCache>
                <c:formatCode>#,##0</c:formatCode>
                <c:ptCount val="10"/>
                <c:pt idx="0">
                  <c:v>3423162.37</c:v>
                </c:pt>
                <c:pt idx="1">
                  <c:v>4013400.2099999995</c:v>
                </c:pt>
                <c:pt idx="2">
                  <c:v>4290161.7669772208</c:v>
                </c:pt>
                <c:pt idx="3">
                  <c:v>4634589.2240350116</c:v>
                </c:pt>
                <c:pt idx="4">
                  <c:v>4879422.7088543652</c:v>
                </c:pt>
                <c:pt idx="5">
                  <c:v>5550015.3860378508</c:v>
                </c:pt>
                <c:pt idx="6">
                  <c:v>6058360.6626026612</c:v>
                </c:pt>
                <c:pt idx="7">
                  <c:v>7169093.2010050155</c:v>
                </c:pt>
                <c:pt idx="8">
                  <c:v>7444115.1268371232</c:v>
                </c:pt>
                <c:pt idx="9">
                  <c:v>7648512.0203508884</c:v>
                </c:pt>
              </c:numCache>
            </c:numRef>
          </c:val>
          <c:smooth val="0"/>
        </c:ser>
        <c:ser>
          <c:idx val="1"/>
          <c:order val="1"/>
          <c:tx>
            <c:strRef>
              <c:f>Sheet1!$C$1</c:f>
              <c:strCache>
                <c:ptCount val="1"/>
                <c:pt idx="0">
                  <c:v>Permanent crops</c:v>
                </c:pt>
              </c:strCache>
            </c:strRef>
          </c:tx>
          <c:spPr>
            <a:ln w="63500">
              <a:solidFill>
                <a:srgbClr val="FF0000"/>
              </a:solidFill>
            </a:ln>
          </c:spPr>
          <c:marker>
            <c:symbol val="none"/>
          </c:marker>
          <c:dLbls>
            <c:numFmt formatCode="#,##0.0" sourceLinked="0"/>
            <c:spPr>
              <a:noFill/>
              <a:ln>
                <a:noFill/>
              </a:ln>
              <a:effectLst/>
            </c:spPr>
            <c:txPr>
              <a:bodyPr wrap="square" lIns="38100" tIns="19050" rIns="38100" bIns="19050" anchor="ctr">
                <a:spAutoFit/>
              </a:bodyPr>
              <a:lstStyle/>
              <a:p>
                <a:pPr>
                  <a:defRPr sz="1800">
                    <a:latin typeface="Calibri" panose="020F0502020204030204" pitchFamily="34" charset="0"/>
                  </a:defRPr>
                </a:pPr>
                <a:endParaRPr lang="de-DE"/>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Sheet1!$A$2:$A$11</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Sheet1!$C$2:$C$11</c:f>
              <c:numCache>
                <c:formatCode>#,##0</c:formatCode>
                <c:ptCount val="10"/>
                <c:pt idx="0">
                  <c:v>910761.39</c:v>
                </c:pt>
                <c:pt idx="1">
                  <c:v>1196241.4200000002</c:v>
                </c:pt>
                <c:pt idx="2">
                  <c:v>1449886.0085485482</c:v>
                </c:pt>
                <c:pt idx="3">
                  <c:v>1897500.5025706524</c:v>
                </c:pt>
                <c:pt idx="4">
                  <c:v>1987472.1844600674</c:v>
                </c:pt>
                <c:pt idx="5">
                  <c:v>2479096.1609281939</c:v>
                </c:pt>
                <c:pt idx="6">
                  <c:v>2629574.3183628395</c:v>
                </c:pt>
                <c:pt idx="7">
                  <c:v>2940412.0936540477</c:v>
                </c:pt>
                <c:pt idx="8">
                  <c:v>3232345.38434962</c:v>
                </c:pt>
                <c:pt idx="9">
                  <c:v>3240866.5226032669</c:v>
                </c:pt>
              </c:numCache>
            </c:numRef>
          </c:val>
          <c:smooth val="0"/>
        </c:ser>
        <c:ser>
          <c:idx val="2"/>
          <c:order val="2"/>
          <c:tx>
            <c:strRef>
              <c:f>Sheet1!$D$1</c:f>
              <c:strCache>
                <c:ptCount val="1"/>
                <c:pt idx="0">
                  <c:v>Permanent grassland</c:v>
                </c:pt>
              </c:strCache>
            </c:strRef>
          </c:tx>
          <c:spPr>
            <a:ln w="63500">
              <a:solidFill>
                <a:srgbClr val="006400"/>
              </a:solidFill>
              <a:prstDash val="solid"/>
            </a:ln>
          </c:spPr>
          <c:marker>
            <c:symbol val="none"/>
          </c:marker>
          <c:dLbls>
            <c:numFmt formatCode="#,##0.0" sourceLinked="0"/>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Sheet1!$A$2:$A$11</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Sheet1!$D$2:$D$11</c:f>
              <c:numCache>
                <c:formatCode>#,##0</c:formatCode>
                <c:ptCount val="10"/>
                <c:pt idx="0">
                  <c:v>21812474.18</c:v>
                </c:pt>
                <c:pt idx="1">
                  <c:v>19995685.68</c:v>
                </c:pt>
                <c:pt idx="2">
                  <c:v>20386871.849879887</c:v>
                </c:pt>
                <c:pt idx="3">
                  <c:v>20035360.388494629</c:v>
                </c:pt>
                <c:pt idx="4">
                  <c:v>22271313.058000434</c:v>
                </c:pt>
                <c:pt idx="5">
                  <c:v>22949154.008400444</c:v>
                </c:pt>
                <c:pt idx="6">
                  <c:v>23087787.759960435</c:v>
                </c:pt>
                <c:pt idx="7">
                  <c:v>22629353.241971441</c:v>
                </c:pt>
                <c:pt idx="8">
                  <c:v>22553045.571982846</c:v>
                </c:pt>
                <c:pt idx="9">
                  <c:v>27042121.594972078</c:v>
                </c:pt>
              </c:numCache>
            </c:numRef>
          </c:val>
          <c:smooth val="0"/>
        </c:ser>
        <c:dLbls>
          <c:dLblPos val="t"/>
          <c:showLegendKey val="0"/>
          <c:showVal val="1"/>
          <c:showCatName val="0"/>
          <c:showSerName val="0"/>
          <c:showPercent val="0"/>
          <c:showBubbleSize val="0"/>
        </c:dLbls>
        <c:marker val="1"/>
        <c:smooth val="0"/>
        <c:axId val="280091648"/>
        <c:axId val="279709376"/>
      </c:lineChart>
      <c:catAx>
        <c:axId val="280091648"/>
        <c:scaling>
          <c:orientation val="minMax"/>
        </c:scaling>
        <c:delete val="0"/>
        <c:axPos val="b"/>
        <c:numFmt formatCode="General"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79709376"/>
        <c:crosses val="autoZero"/>
        <c:auto val="1"/>
        <c:lblAlgn val="ctr"/>
        <c:lblOffset val="100"/>
        <c:noMultiLvlLbl val="0"/>
      </c:catAx>
      <c:valAx>
        <c:axId val="279709376"/>
        <c:scaling>
          <c:orientation val="minMax"/>
        </c:scaling>
        <c:delete val="0"/>
        <c:axPos val="l"/>
        <c:majorGridlines>
          <c:spPr>
            <a:ln>
              <a:solidFill>
                <a:srgbClr val="4F81BD"/>
              </a:solidFill>
            </a:ln>
          </c:spPr>
        </c:majorGridlines>
        <c:title>
          <c:tx>
            <c:rich>
              <a:bodyPr rot="-5400000" vert="horz"/>
              <a:lstStyle/>
              <a:p>
                <a:pPr>
                  <a:defRPr b="0">
                    <a:latin typeface="Calibri" pitchFamily="34" charset="0"/>
                  </a:defRPr>
                </a:pPr>
                <a:r>
                  <a:rPr lang="de-CH" b="0" dirty="0" smtClean="0">
                    <a:latin typeface="Calibri" pitchFamily="34" charset="0"/>
                  </a:rPr>
                  <a:t>Million hectares</a:t>
                </a:r>
                <a:endParaRPr lang="de-CH" b="0" dirty="0">
                  <a:latin typeface="Calibri" pitchFamily="34" charset="0"/>
                </a:endParaRPr>
              </a:p>
            </c:rich>
          </c:tx>
          <c:overlay val="0"/>
        </c:title>
        <c:numFmt formatCode="#,##0"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280091648"/>
        <c:crosses val="autoZero"/>
        <c:crossBetween val="between"/>
        <c:dispUnits>
          <c:builtInUnit val="millions"/>
        </c:dispUnits>
      </c:valAx>
    </c:plotArea>
    <c:legend>
      <c:legendPos val="r"/>
      <c:layout>
        <c:manualLayout>
          <c:xMode val="edge"/>
          <c:yMode val="edge"/>
          <c:x val="0.73029814663772674"/>
          <c:y val="0.33879552205042818"/>
          <c:w val="0.2682679566769004"/>
          <c:h val="0.33381384513764267"/>
        </c:manualLayout>
      </c:layout>
      <c:overlay val="0"/>
      <c:txPr>
        <a:bodyPr/>
        <a:lstStyle/>
        <a:p>
          <a:pPr>
            <a:defRPr>
              <a:latin typeface="Calibri" pitchFamily="34" charset="0"/>
            </a:defRPr>
          </a:pPr>
          <a:endParaRPr lang="de-DE"/>
        </a:p>
      </c:txPr>
    </c:legend>
    <c:plotVisOnly val="1"/>
    <c:dispBlanksAs val="gap"/>
    <c:showDLblsOverMax val="0"/>
  </c:chart>
  <c:txPr>
    <a:bodyPr/>
    <a:lstStyle/>
    <a:p>
      <a:pPr>
        <a:defRPr sz="1800"/>
      </a:pPr>
      <a:endParaRPr lang="de-DE"/>
    </a:p>
  </c:txPr>
  <c:externalData r:id="rId1">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1730" b="1" i="0" baseline="0" dirty="0" smtClean="0">
                <a:effectLst/>
                <a:latin typeface="Calibri" panose="020F0502020204030204" pitchFamily="34" charset="0"/>
              </a:rPr>
              <a:t>Development of the organic grape area 2000-2013 in France (including in-conversion areas)</a:t>
            </a:r>
            <a:endParaRPr lang="de-CH" sz="2000" dirty="0" smtClean="0">
              <a:effectLst/>
              <a:latin typeface="Calibri" panose="020F0502020204030204" pitchFamily="34" charset="0"/>
            </a:endParaRPr>
          </a:p>
          <a:p>
            <a:pPr algn="l">
              <a:defRPr/>
            </a:pPr>
            <a:r>
              <a:rPr lang="en-US" sz="1038" b="0" i="0" baseline="0" dirty="0" smtClean="0">
                <a:effectLst/>
                <a:latin typeface="Calibri" panose="020F0502020204030204" pitchFamily="34" charset="0"/>
              </a:rPr>
              <a:t>Source: </a:t>
            </a:r>
            <a:r>
              <a:rPr lang="en-US" sz="1038" b="0" i="0" baseline="0" dirty="0" err="1" smtClean="0">
                <a:effectLst/>
                <a:latin typeface="Calibri" panose="020F0502020204030204" pitchFamily="34" charset="0"/>
              </a:rPr>
              <a:t>Agence</a:t>
            </a:r>
            <a:r>
              <a:rPr lang="en-US" sz="1038" b="0" i="0" baseline="0" dirty="0" smtClean="0">
                <a:effectLst/>
                <a:latin typeface="Calibri" panose="020F0502020204030204" pitchFamily="34" charset="0"/>
              </a:rPr>
              <a:t> Bio 2000-2015</a:t>
            </a:r>
            <a:endParaRPr lang="de-CH" sz="1200" dirty="0">
              <a:effectLst/>
              <a:latin typeface="Calibri" panose="020F0502020204030204" pitchFamily="34" charset="0"/>
            </a:endParaRPr>
          </a:p>
        </c:rich>
      </c:tx>
      <c:layout>
        <c:manualLayout>
          <c:xMode val="edge"/>
          <c:yMode val="edge"/>
          <c:x val="1.7349639805662592E-2"/>
          <c:y val="0"/>
        </c:manualLayout>
      </c:layout>
      <c:overlay val="0"/>
    </c:title>
    <c:autoTitleDeleted val="0"/>
    <c:plotArea>
      <c:layout/>
      <c:barChart>
        <c:barDir val="col"/>
        <c:grouping val="clustered"/>
        <c:varyColors val="0"/>
        <c:ser>
          <c:idx val="0"/>
          <c:order val="0"/>
          <c:tx>
            <c:strRef>
              <c:f>Tabelle1!$B$1</c:f>
              <c:strCache>
                <c:ptCount val="1"/>
                <c:pt idx="0">
                  <c:v>Area</c:v>
                </c:pt>
              </c:strCache>
            </c:strRef>
          </c:tx>
          <c:spPr>
            <a:solidFill>
              <a:srgbClr val="441D61"/>
            </a:solidFill>
          </c:spPr>
          <c:invertIfNegative val="0"/>
          <c:dLbls>
            <c:dLbl>
              <c:idx val="0"/>
              <c:layout>
                <c:manualLayout>
                  <c:x val="0"/>
                  <c:y val="0.13658498949346226"/>
                </c:manualLayout>
              </c:layout>
              <c:spPr/>
              <c:txPr>
                <a:bodyPr rot="-5400000" vert="horz" anchor="b" anchorCtr="0"/>
                <a:lstStyle/>
                <a:p>
                  <a:pPr>
                    <a:defRPr sz="1557">
                      <a:solidFill>
                        <a:schemeClr val="bg1"/>
                      </a:solidFill>
                      <a:latin typeface="Calibri" panose="020F0502020204030204" pitchFamily="34" charset="0"/>
                    </a:defRPr>
                  </a:pPr>
                  <a:endParaRPr lang="de-DE"/>
                </a:p>
              </c:txPr>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5400000" vert="horz" anchor="b" anchorCtr="0"/>
              <a:lstStyle/>
              <a:p>
                <a:pPr>
                  <a:defRPr sz="1557">
                    <a:solidFill>
                      <a:schemeClr val="bg1"/>
                    </a:solidFill>
                    <a:latin typeface="Calibri" panose="020F0502020204030204" pitchFamily="34" charset="0"/>
                  </a:defRPr>
                </a:pPr>
                <a:endParaRPr lang="de-DE"/>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Tabelle1!$A$2:$A$15</c:f>
              <c:numCache>
                <c:formatCode>General</c:formatCode>
                <c:ptCount val="14"/>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numCache>
            </c:numRef>
          </c:cat>
          <c:val>
            <c:numRef>
              <c:f>Tabelle1!$B$2:$B$15</c:f>
              <c:numCache>
                <c:formatCode>#,##0</c:formatCode>
                <c:ptCount val="14"/>
                <c:pt idx="0">
                  <c:v>12364</c:v>
                </c:pt>
                <c:pt idx="1">
                  <c:v>13426</c:v>
                </c:pt>
                <c:pt idx="2">
                  <c:v>15013</c:v>
                </c:pt>
                <c:pt idx="3">
                  <c:v>16259</c:v>
                </c:pt>
                <c:pt idx="4">
                  <c:v>16428</c:v>
                </c:pt>
                <c:pt idx="5">
                  <c:v>18133</c:v>
                </c:pt>
                <c:pt idx="6">
                  <c:v>18808</c:v>
                </c:pt>
                <c:pt idx="7">
                  <c:v>22509</c:v>
                </c:pt>
                <c:pt idx="8">
                  <c:v>28190</c:v>
                </c:pt>
                <c:pt idx="9">
                  <c:v>39146</c:v>
                </c:pt>
                <c:pt idx="10">
                  <c:v>50268</c:v>
                </c:pt>
                <c:pt idx="11">
                  <c:v>61055.200000000004</c:v>
                </c:pt>
                <c:pt idx="12">
                  <c:v>64800.744399999901</c:v>
                </c:pt>
                <c:pt idx="13">
                  <c:v>64609.61</c:v>
                </c:pt>
              </c:numCache>
            </c:numRef>
          </c:val>
        </c:ser>
        <c:dLbls>
          <c:showLegendKey val="0"/>
          <c:showVal val="0"/>
          <c:showCatName val="0"/>
          <c:showSerName val="0"/>
          <c:showPercent val="0"/>
          <c:showBubbleSize val="0"/>
        </c:dLbls>
        <c:gapWidth val="11"/>
        <c:axId val="300580864"/>
        <c:axId val="300879808"/>
      </c:barChart>
      <c:catAx>
        <c:axId val="300580864"/>
        <c:scaling>
          <c:orientation val="minMax"/>
        </c:scaling>
        <c:delete val="0"/>
        <c:axPos val="b"/>
        <c:numFmt formatCode="General" sourceLinked="1"/>
        <c:majorTickMark val="out"/>
        <c:minorTickMark val="none"/>
        <c:tickLblPos val="nextTo"/>
        <c:spPr>
          <a:ln>
            <a:solidFill>
              <a:srgbClr val="5981BD"/>
            </a:solidFill>
          </a:ln>
        </c:spPr>
        <c:txPr>
          <a:bodyPr/>
          <a:lstStyle/>
          <a:p>
            <a:pPr>
              <a:defRPr>
                <a:latin typeface="Calibri" panose="020F0502020204030204" pitchFamily="34" charset="0"/>
              </a:defRPr>
            </a:pPr>
            <a:endParaRPr lang="de-DE"/>
          </a:p>
        </c:txPr>
        <c:crossAx val="300879808"/>
        <c:crosses val="autoZero"/>
        <c:auto val="1"/>
        <c:lblAlgn val="ctr"/>
        <c:lblOffset val="100"/>
        <c:noMultiLvlLbl val="0"/>
      </c:catAx>
      <c:valAx>
        <c:axId val="300879808"/>
        <c:scaling>
          <c:orientation val="minMax"/>
        </c:scaling>
        <c:delete val="0"/>
        <c:axPos val="l"/>
        <c:majorGridlines>
          <c:spPr>
            <a:ln>
              <a:solidFill>
                <a:srgbClr val="5981BD"/>
              </a:solidFill>
            </a:ln>
          </c:spPr>
        </c:majorGridlines>
        <c:numFmt formatCode="#,##0" sourceLinked="1"/>
        <c:majorTickMark val="out"/>
        <c:minorTickMark val="none"/>
        <c:tickLblPos val="nextTo"/>
        <c:spPr>
          <a:ln>
            <a:solidFill>
              <a:srgbClr val="5981BD"/>
            </a:solidFill>
          </a:ln>
        </c:spPr>
        <c:txPr>
          <a:bodyPr/>
          <a:lstStyle/>
          <a:p>
            <a:pPr>
              <a:defRPr>
                <a:latin typeface="Calibri" panose="020F0502020204030204" pitchFamily="34" charset="0"/>
              </a:defRPr>
            </a:pPr>
            <a:endParaRPr lang="de-DE"/>
          </a:p>
        </c:txPr>
        <c:crossAx val="300580864"/>
        <c:crosses val="autoZero"/>
        <c:crossBetween val="between"/>
      </c:valAx>
      <c:spPr>
        <a:noFill/>
        <a:ln w="21967">
          <a:noFill/>
        </a:ln>
      </c:spPr>
    </c:plotArea>
    <c:plotVisOnly val="1"/>
    <c:dispBlanksAs val="gap"/>
    <c:showDLblsOverMax val="0"/>
  </c:chart>
  <c:txPr>
    <a:bodyPr/>
    <a:lstStyle/>
    <a:p>
      <a:pPr>
        <a:defRPr sz="1557"/>
      </a:pPr>
      <a:endParaRPr lang="de-DE"/>
    </a:p>
  </c:txPr>
  <c:externalData r:id="rId1">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de-CH" sz="2000" b="1" i="0" u="none" strike="noStrike" baseline="0" dirty="0" smtClean="0">
                <a:effectLst/>
                <a:latin typeface="Calibri" pitchFamily="34" charset="0"/>
              </a:rPr>
              <a:t>Oilseeds</a:t>
            </a:r>
            <a:r>
              <a:rPr lang="en-US" sz="2000" b="1" dirty="0" smtClean="0">
                <a:effectLst/>
                <a:latin typeface="Calibri" pitchFamily="34" charset="0"/>
              </a:rPr>
              <a:t>: Development</a:t>
            </a:r>
            <a:r>
              <a:rPr lang="en-US" sz="2000" b="1" baseline="0" dirty="0" smtClean="0">
                <a:effectLst/>
                <a:latin typeface="Calibri" pitchFamily="34" charset="0"/>
              </a:rPr>
              <a:t> </a:t>
            </a:r>
            <a:r>
              <a:rPr lang="en-US" sz="2000" b="1" dirty="0" smtClean="0">
                <a:effectLst/>
                <a:latin typeface="Calibri" pitchFamily="34" charset="0"/>
              </a:rPr>
              <a:t>2004-2013</a:t>
            </a:r>
          </a:p>
          <a:p>
            <a:pPr algn="l">
              <a:defRPr/>
            </a:pPr>
            <a:r>
              <a:rPr lang="de-CH" sz="1200" b="0" dirty="0" smtClean="0">
                <a:effectLst/>
                <a:latin typeface="Calibri" pitchFamily="34" charset="0"/>
              </a:rPr>
              <a:t>Source: FiBL-IFOAM-SOEL 2006-2015</a:t>
            </a:r>
            <a:endParaRPr lang="de-CH" sz="1200" b="0" dirty="0">
              <a:effectLst/>
              <a:latin typeface="Calibri" pitchFamily="34" charset="0"/>
            </a:endParaRPr>
          </a:p>
        </c:rich>
      </c:tx>
      <c:layout>
        <c:manualLayout>
          <c:xMode val="edge"/>
          <c:yMode val="edge"/>
          <c:x val="2.9270799596962837E-2"/>
          <c:y val="2.4160177027514446E-3"/>
        </c:manualLayout>
      </c:layout>
      <c:overlay val="0"/>
    </c:title>
    <c:autoTitleDeleted val="0"/>
    <c:plotArea>
      <c:layout>
        <c:manualLayout>
          <c:layoutTarget val="inner"/>
          <c:xMode val="edge"/>
          <c:yMode val="edge"/>
          <c:x val="0.15764994692144374"/>
          <c:y val="0.20509593302418452"/>
          <c:w val="0.84235005307855626"/>
          <c:h val="0.62947115465100534"/>
        </c:manualLayout>
      </c:layout>
      <c:barChart>
        <c:barDir val="col"/>
        <c:grouping val="clustered"/>
        <c:varyColors val="0"/>
        <c:ser>
          <c:idx val="0"/>
          <c:order val="0"/>
          <c:tx>
            <c:strRef>
              <c:f>Sheet1!$B$1</c:f>
              <c:strCache>
                <c:ptCount val="1"/>
                <c:pt idx="0">
                  <c:v>Area [ha]</c:v>
                </c:pt>
              </c:strCache>
            </c:strRef>
          </c:tx>
          <c:spPr>
            <a:solidFill>
              <a:srgbClr val="744300"/>
            </a:solidFill>
          </c:spPr>
          <c:invertIfNegative val="0"/>
          <c:dLbls>
            <c:spPr>
              <a:noFill/>
              <a:ln>
                <a:noFill/>
              </a:ln>
              <a:effectLst/>
            </c:spPr>
            <c:txPr>
              <a:bodyPr rot="0" vert="horz" wrap="square" lIns="38100" tIns="19050" rIns="38100" bIns="19050" anchor="ctr">
                <a:spAutoFit/>
              </a:bodyPr>
              <a:lstStyle/>
              <a:p>
                <a:pPr>
                  <a:defRPr sz="1600">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Sheet1!$A$2:$A$11</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Sheet1!$B$2:$B$11</c:f>
              <c:numCache>
                <c:formatCode>#,##0</c:formatCode>
                <c:ptCount val="10"/>
                <c:pt idx="0">
                  <c:v>143951.13800000001</c:v>
                </c:pt>
                <c:pt idx="1">
                  <c:v>154849.24</c:v>
                </c:pt>
                <c:pt idx="2">
                  <c:v>237961.0408271405</c:v>
                </c:pt>
                <c:pt idx="3">
                  <c:v>252727.10899124652</c:v>
                </c:pt>
                <c:pt idx="4">
                  <c:v>340870.28142271005</c:v>
                </c:pt>
                <c:pt idx="5">
                  <c:v>446079.24927271006</c:v>
                </c:pt>
                <c:pt idx="6">
                  <c:v>611220.78647271008</c:v>
                </c:pt>
                <c:pt idx="7">
                  <c:v>616521.7432835697</c:v>
                </c:pt>
                <c:pt idx="8">
                  <c:v>640319.95767430565</c:v>
                </c:pt>
                <c:pt idx="9">
                  <c:v>768682.21651510778</c:v>
                </c:pt>
              </c:numCache>
            </c:numRef>
          </c:val>
        </c:ser>
        <c:dLbls>
          <c:dLblPos val="outEnd"/>
          <c:showLegendKey val="0"/>
          <c:showVal val="1"/>
          <c:showCatName val="0"/>
          <c:showSerName val="0"/>
          <c:showPercent val="0"/>
          <c:showBubbleSize val="0"/>
        </c:dLbls>
        <c:gapWidth val="37"/>
        <c:axId val="301436416"/>
        <c:axId val="300892160"/>
      </c:barChart>
      <c:catAx>
        <c:axId val="301436416"/>
        <c:scaling>
          <c:orientation val="minMax"/>
        </c:scaling>
        <c:delete val="0"/>
        <c:axPos val="b"/>
        <c:numFmt formatCode="General"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300892160"/>
        <c:crosses val="autoZero"/>
        <c:auto val="1"/>
        <c:lblAlgn val="ctr"/>
        <c:lblOffset val="100"/>
        <c:noMultiLvlLbl val="0"/>
      </c:catAx>
      <c:valAx>
        <c:axId val="300892160"/>
        <c:scaling>
          <c:orientation val="minMax"/>
        </c:scaling>
        <c:delete val="0"/>
        <c:axPos val="l"/>
        <c:majorGridlines>
          <c:spPr>
            <a:ln>
              <a:solidFill>
                <a:srgbClr val="4F81BD"/>
              </a:solidFill>
            </a:ln>
          </c:spPr>
        </c:majorGridlines>
        <c:title>
          <c:tx>
            <c:rich>
              <a:bodyPr rot="-5400000" vert="horz"/>
              <a:lstStyle/>
              <a:p>
                <a:pPr>
                  <a:defRPr/>
                </a:pPr>
                <a:r>
                  <a:rPr lang="en-GB" sz="1800" b="0" dirty="0" smtClean="0">
                    <a:latin typeface="Calibri" pitchFamily="34" charset="0"/>
                  </a:rPr>
                  <a:t>Hectares</a:t>
                </a:r>
                <a:endParaRPr lang="en-GB" sz="1800" b="0" dirty="0">
                  <a:latin typeface="Calibri" pitchFamily="34" charset="0"/>
                </a:endParaRPr>
              </a:p>
            </c:rich>
          </c:tx>
          <c:overlay val="0"/>
        </c:title>
        <c:numFmt formatCode="#,##0"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301436416"/>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de-CH" sz="1800" b="1" i="0" u="none" strike="noStrike" baseline="0" dirty="0" smtClean="0">
                <a:effectLst/>
                <a:latin typeface="Calibri" panose="020F0502020204030204" pitchFamily="34" charset="0"/>
              </a:rPr>
              <a:t>Organic oilseed area 2013: The ten leading countries </a:t>
            </a:r>
          </a:p>
          <a:p>
            <a:pPr algn="l">
              <a:defRPr/>
            </a:pPr>
            <a:r>
              <a:rPr lang="de-CH" sz="1200" b="0" i="0" u="none" strike="noStrike" baseline="0" dirty="0" smtClean="0">
                <a:effectLst/>
                <a:latin typeface="Calibri" panose="020F0502020204030204" pitchFamily="34" charset="0"/>
              </a:rPr>
              <a:t>Source: FiBL-IFOAM survey 2015</a:t>
            </a:r>
            <a:endParaRPr lang="de-CH" sz="1200" b="0" dirty="0">
              <a:latin typeface="Calibri" panose="020F0502020204030204" pitchFamily="34" charset="0"/>
            </a:endParaRPr>
          </a:p>
        </c:rich>
      </c:tx>
      <c:layout>
        <c:manualLayout>
          <c:xMode val="edge"/>
          <c:yMode val="edge"/>
          <c:x val="4.5207880368089304E-3"/>
          <c:y val="1.3666030654018077E-2"/>
        </c:manualLayout>
      </c:layout>
      <c:overlay val="1"/>
    </c:title>
    <c:autoTitleDeleted val="0"/>
    <c:plotArea>
      <c:layout>
        <c:manualLayout>
          <c:layoutTarget val="inner"/>
          <c:xMode val="edge"/>
          <c:yMode val="edge"/>
          <c:x val="0.29520129812367141"/>
          <c:y val="0.19332986004937325"/>
          <c:w val="0.630645672766173"/>
          <c:h val="0.67109262279867177"/>
        </c:manualLayout>
      </c:layout>
      <c:barChart>
        <c:barDir val="bar"/>
        <c:grouping val="clustered"/>
        <c:varyColors val="0"/>
        <c:ser>
          <c:idx val="0"/>
          <c:order val="0"/>
          <c:tx>
            <c:strRef>
              <c:f>Sheet1!$A$2</c:f>
              <c:strCache>
                <c:ptCount val="1"/>
                <c:pt idx="0">
                  <c:v>Hectares</c:v>
                </c:pt>
              </c:strCache>
            </c:strRef>
          </c:tx>
          <c:spPr>
            <a:solidFill>
              <a:schemeClr val="accent6">
                <a:lumMod val="50000"/>
              </a:schemeClr>
            </a:solidFill>
            <a:ln w="21019">
              <a:noFill/>
            </a:ln>
          </c:spPr>
          <c:invertIfNegative val="0"/>
          <c:dLbls>
            <c:dLbl>
              <c:idx val="15"/>
              <c:numFmt formatCode="#,##0" sourceLinked="0"/>
              <c:spPr>
                <a:noFill/>
                <a:ln w="21019">
                  <a:noFill/>
                </a:ln>
              </c:spPr>
              <c:txPr>
                <a:bodyPr/>
                <a:lstStyle/>
                <a:p>
                  <a:pPr>
                    <a:defRPr sz="992" b="0" i="0" u="none" strike="noStrike" baseline="0">
                      <a:solidFill>
                        <a:schemeClr val="tx1"/>
                      </a:solidFill>
                      <a:latin typeface="Calibri" pitchFamily="34" charset="0"/>
                      <a:ea typeface="Arial"/>
                      <a:cs typeface="Arial"/>
                    </a:defRPr>
                  </a:pPr>
                  <a:endParaRPr lang="de-DE"/>
                </a:p>
              </c:txPr>
              <c:showLegendKey val="0"/>
              <c:showVal val="1"/>
              <c:showCatName val="0"/>
              <c:showSerName val="0"/>
              <c:showPercent val="0"/>
              <c:showBubbleSize val="0"/>
            </c:dLbl>
            <c:numFmt formatCode="#,##0" sourceLinked="0"/>
            <c:spPr>
              <a:noFill/>
              <a:ln w="21019">
                <a:noFill/>
              </a:ln>
            </c:spPr>
            <c:txPr>
              <a:bodyPr/>
              <a:lstStyle/>
              <a:p>
                <a:pPr>
                  <a:defRPr sz="1490" b="0" i="0" u="none" strike="noStrike" baseline="0">
                    <a:solidFill>
                      <a:schemeClr val="tx1"/>
                    </a:solidFill>
                    <a:latin typeface="Calibri" pitchFamily="34" charset="0"/>
                    <a:ea typeface="Arial"/>
                    <a:cs typeface="Arial"/>
                  </a:defRPr>
                </a:pPr>
                <a:endParaRPr lang="de-D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Sheet1!$B$1:$K$1</c:f>
              <c:strCache>
                <c:ptCount val="10"/>
                <c:pt idx="0">
                  <c:v>Argentina</c:v>
                </c:pt>
                <c:pt idx="1">
                  <c:v>Ethiopia (2012)</c:v>
                </c:pt>
                <c:pt idx="2">
                  <c:v>France</c:v>
                </c:pt>
                <c:pt idx="3">
                  <c:v>Canada</c:v>
                </c:pt>
                <c:pt idx="4">
                  <c:v>Ukraine</c:v>
                </c:pt>
                <c:pt idx="5">
                  <c:v>Romania</c:v>
                </c:pt>
                <c:pt idx="6">
                  <c:v>US (2011)</c:v>
                </c:pt>
                <c:pt idx="7">
                  <c:v>Kazakhstan</c:v>
                </c:pt>
                <c:pt idx="8">
                  <c:v>Sudan</c:v>
                </c:pt>
                <c:pt idx="9">
                  <c:v>China</c:v>
                </c:pt>
              </c:strCache>
            </c:strRef>
          </c:cat>
          <c:val>
            <c:numRef>
              <c:f>Sheet1!$B$2:$K$2</c:f>
              <c:numCache>
                <c:formatCode>#,##0</c:formatCode>
                <c:ptCount val="10"/>
                <c:pt idx="0">
                  <c:v>14985.560000000001</c:v>
                </c:pt>
                <c:pt idx="1">
                  <c:v>17562.599999999999</c:v>
                </c:pt>
                <c:pt idx="2">
                  <c:v>29176.510000000002</c:v>
                </c:pt>
                <c:pt idx="3">
                  <c:v>32020.333500000001</c:v>
                </c:pt>
                <c:pt idx="4">
                  <c:v>38530</c:v>
                </c:pt>
                <c:pt idx="5">
                  <c:v>43923</c:v>
                </c:pt>
                <c:pt idx="6">
                  <c:v>71636.238759999993</c:v>
                </c:pt>
                <c:pt idx="7">
                  <c:v>82492.899999999994</c:v>
                </c:pt>
                <c:pt idx="8">
                  <c:v>91210</c:v>
                </c:pt>
                <c:pt idx="9">
                  <c:v>235445.8</c:v>
                </c:pt>
              </c:numCache>
            </c:numRef>
          </c:val>
        </c:ser>
        <c:dLbls>
          <c:showLegendKey val="0"/>
          <c:showVal val="0"/>
          <c:showCatName val="0"/>
          <c:showSerName val="0"/>
          <c:showPercent val="0"/>
          <c:showBubbleSize val="0"/>
        </c:dLbls>
        <c:gapWidth val="20"/>
        <c:axId val="300704256"/>
        <c:axId val="300895040"/>
      </c:barChart>
      <c:catAx>
        <c:axId val="300704256"/>
        <c:scaling>
          <c:orientation val="minMax"/>
        </c:scaling>
        <c:delete val="0"/>
        <c:axPos val="l"/>
        <c:numFmt formatCode="General" sourceLinked="1"/>
        <c:majorTickMark val="out"/>
        <c:minorTickMark val="none"/>
        <c:tickLblPos val="nextTo"/>
        <c:spPr>
          <a:ln w="2627">
            <a:solidFill>
              <a:srgbClr val="5981BD"/>
            </a:solidFill>
            <a:prstDash val="solid"/>
          </a:ln>
        </c:spPr>
        <c:txPr>
          <a:bodyPr rot="0" vert="horz"/>
          <a:lstStyle/>
          <a:p>
            <a:pPr>
              <a:defRPr sz="1490" b="0" i="0" u="none" strike="noStrike" baseline="0">
                <a:solidFill>
                  <a:schemeClr val="tx1"/>
                </a:solidFill>
                <a:latin typeface="Calibri" pitchFamily="34" charset="0"/>
                <a:ea typeface="Arial"/>
                <a:cs typeface="Arial"/>
              </a:defRPr>
            </a:pPr>
            <a:endParaRPr lang="de-DE"/>
          </a:p>
        </c:txPr>
        <c:crossAx val="300895040"/>
        <c:crosses val="autoZero"/>
        <c:auto val="1"/>
        <c:lblAlgn val="ctr"/>
        <c:lblOffset val="100"/>
        <c:tickLblSkip val="1"/>
        <c:tickMarkSkip val="1"/>
        <c:noMultiLvlLbl val="0"/>
      </c:catAx>
      <c:valAx>
        <c:axId val="300895040"/>
        <c:scaling>
          <c:orientation val="minMax"/>
        </c:scaling>
        <c:delete val="0"/>
        <c:axPos val="b"/>
        <c:majorGridlines>
          <c:spPr>
            <a:ln w="10509">
              <a:solidFill>
                <a:srgbClr val="5981BD"/>
              </a:solidFill>
              <a:prstDash val="solid"/>
            </a:ln>
          </c:spPr>
        </c:majorGridlines>
        <c:title>
          <c:tx>
            <c:rich>
              <a:bodyPr/>
              <a:lstStyle/>
              <a:p>
                <a:pPr>
                  <a:defRPr sz="1492" b="0" i="0" u="none" strike="noStrike" baseline="0">
                    <a:solidFill>
                      <a:srgbClr val="000000"/>
                    </a:solidFill>
                    <a:latin typeface="Calibri"/>
                    <a:ea typeface="Calibri"/>
                    <a:cs typeface="Calibri"/>
                  </a:defRPr>
                </a:pPr>
                <a:r>
                  <a:rPr lang="de-CH"/>
                  <a:t>Hectares</a:t>
                </a:r>
              </a:p>
            </c:rich>
          </c:tx>
          <c:layout>
            <c:manualLayout>
              <c:xMode val="edge"/>
              <c:yMode val="edge"/>
              <c:x val="0.536155505314311"/>
              <c:y val="0.94180179695968036"/>
            </c:manualLayout>
          </c:layout>
          <c:overlay val="0"/>
          <c:spPr>
            <a:noFill/>
            <a:ln w="21019">
              <a:noFill/>
            </a:ln>
          </c:spPr>
        </c:title>
        <c:numFmt formatCode="#,##0" sourceLinked="0"/>
        <c:majorTickMark val="out"/>
        <c:minorTickMark val="none"/>
        <c:tickLblPos val="nextTo"/>
        <c:spPr>
          <a:ln w="2627">
            <a:solidFill>
              <a:srgbClr val="5981BD"/>
            </a:solidFill>
            <a:prstDash val="solid"/>
          </a:ln>
        </c:spPr>
        <c:txPr>
          <a:bodyPr rot="0" vert="horz"/>
          <a:lstStyle/>
          <a:p>
            <a:pPr>
              <a:defRPr sz="1490" b="0" i="0" u="none" strike="noStrike" baseline="0">
                <a:solidFill>
                  <a:schemeClr val="tx1"/>
                </a:solidFill>
                <a:latin typeface="Calibri" pitchFamily="34" charset="0"/>
                <a:ea typeface="Arial"/>
                <a:cs typeface="Arial"/>
              </a:defRPr>
            </a:pPr>
            <a:endParaRPr lang="de-DE"/>
          </a:p>
        </c:txPr>
        <c:crossAx val="300704256"/>
        <c:crosses val="autoZero"/>
        <c:crossBetween val="between"/>
      </c:valAx>
      <c:spPr>
        <a:noFill/>
        <a:ln w="21057">
          <a:noFill/>
        </a:ln>
      </c:spPr>
    </c:plotArea>
    <c:plotVisOnly val="1"/>
    <c:dispBlanksAs val="gap"/>
    <c:showDLblsOverMax val="0"/>
  </c:chart>
  <c:spPr>
    <a:noFill/>
    <a:ln>
      <a:noFill/>
    </a:ln>
  </c:spPr>
  <c:txPr>
    <a:bodyPr/>
    <a:lstStyle/>
    <a:p>
      <a:pPr>
        <a:defRPr sz="1490" b="1" i="0" u="none" strike="noStrike" baseline="0">
          <a:solidFill>
            <a:schemeClr val="tx1"/>
          </a:solidFill>
          <a:latin typeface="Arial"/>
          <a:ea typeface="Arial"/>
          <a:cs typeface="Arial"/>
        </a:defRPr>
      </a:pPr>
      <a:endParaRPr lang="de-DE"/>
    </a:p>
  </c:txPr>
  <c:externalData r:id="rId1">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sz="2000">
                <a:latin typeface="Calibri" pitchFamily="34" charset="0"/>
              </a:defRPr>
            </a:pPr>
            <a:r>
              <a:rPr lang="de-CH" sz="2000" b="1" i="0" baseline="0" dirty="0" smtClean="0">
                <a:effectLst/>
                <a:latin typeface="Calibri" pitchFamily="34" charset="0"/>
              </a:rPr>
              <a:t>Oilseeds: Use of organic oilseeds area 2013</a:t>
            </a:r>
            <a:r>
              <a:rPr lang="en-US" sz="1800" b="1" i="0" baseline="0" dirty="0" smtClean="0">
                <a:effectLst/>
              </a:rPr>
              <a:t/>
            </a:r>
            <a:br>
              <a:rPr lang="en-US" sz="1800" b="1" i="0" baseline="0" dirty="0" smtClean="0">
                <a:effectLst/>
              </a:rPr>
            </a:br>
            <a:r>
              <a:rPr lang="en-US" sz="1200" b="0" i="0" baseline="0" dirty="0" smtClean="0">
                <a:effectLst/>
                <a:latin typeface="Calibri" pitchFamily="34" charset="0"/>
              </a:rPr>
              <a:t>Source: FiBL-IFOAM Survey 2015</a:t>
            </a:r>
            <a:endParaRPr lang="de-CH" sz="1200" dirty="0">
              <a:effectLst/>
              <a:latin typeface="Calibri" pitchFamily="34" charset="0"/>
            </a:endParaRPr>
          </a:p>
        </c:rich>
      </c:tx>
      <c:layout>
        <c:manualLayout>
          <c:xMode val="edge"/>
          <c:yMode val="edge"/>
          <c:x val="2.6610319956140042E-2"/>
          <c:y val="0"/>
        </c:manualLayout>
      </c:layout>
      <c:overlay val="0"/>
    </c:title>
    <c:autoTitleDeleted val="0"/>
    <c:plotArea>
      <c:layout>
        <c:manualLayout>
          <c:layoutTarget val="inner"/>
          <c:xMode val="edge"/>
          <c:yMode val="edge"/>
          <c:x val="0.26796181229267174"/>
          <c:y val="0.18021951137849218"/>
          <c:w val="0.46392185487227561"/>
          <c:h val="0.64312203514677968"/>
        </c:manualLayout>
      </c:layout>
      <c:pieChart>
        <c:varyColors val="1"/>
        <c:ser>
          <c:idx val="0"/>
          <c:order val="0"/>
          <c:tx>
            <c:strRef>
              <c:f>Tabelle1!$B$1</c:f>
              <c:strCache>
                <c:ptCount val="1"/>
                <c:pt idx="0">
                  <c:v>Hectares</c:v>
                </c:pt>
              </c:strCache>
            </c:strRef>
          </c:tx>
          <c:spPr>
            <a:ln>
              <a:solidFill>
                <a:schemeClr val="bg1"/>
              </a:solidFill>
            </a:ln>
          </c:spPr>
          <c:dPt>
            <c:idx val="0"/>
            <c:bubble3D val="0"/>
            <c:spPr>
              <a:solidFill>
                <a:srgbClr val="744300"/>
              </a:solidFill>
              <a:ln>
                <a:solidFill>
                  <a:schemeClr val="bg1"/>
                </a:solidFill>
              </a:ln>
            </c:spPr>
          </c:dPt>
          <c:dPt>
            <c:idx val="1"/>
            <c:bubble3D val="0"/>
            <c:spPr>
              <a:solidFill>
                <a:srgbClr val="744300">
                  <a:alpha val="85000"/>
                </a:srgbClr>
              </a:solidFill>
              <a:ln>
                <a:solidFill>
                  <a:schemeClr val="bg1"/>
                </a:solidFill>
              </a:ln>
            </c:spPr>
          </c:dPt>
          <c:dPt>
            <c:idx val="2"/>
            <c:bubble3D val="0"/>
            <c:spPr>
              <a:solidFill>
                <a:srgbClr val="744300">
                  <a:alpha val="70000"/>
                </a:srgbClr>
              </a:solidFill>
              <a:ln>
                <a:solidFill>
                  <a:schemeClr val="bg1"/>
                </a:solidFill>
              </a:ln>
            </c:spPr>
          </c:dPt>
          <c:dPt>
            <c:idx val="3"/>
            <c:bubble3D val="0"/>
            <c:spPr>
              <a:solidFill>
                <a:srgbClr val="744300">
                  <a:alpha val="55000"/>
                </a:srgbClr>
              </a:solidFill>
              <a:ln>
                <a:solidFill>
                  <a:schemeClr val="bg1"/>
                </a:solidFill>
              </a:ln>
            </c:spPr>
          </c:dPt>
          <c:dPt>
            <c:idx val="4"/>
            <c:bubble3D val="0"/>
            <c:spPr>
              <a:solidFill>
                <a:srgbClr val="744300">
                  <a:alpha val="40000"/>
                </a:srgbClr>
              </a:solidFill>
              <a:ln>
                <a:solidFill>
                  <a:schemeClr val="bg1"/>
                </a:solidFill>
              </a:ln>
            </c:spPr>
          </c:dPt>
          <c:dPt>
            <c:idx val="5"/>
            <c:bubble3D val="0"/>
            <c:spPr>
              <a:solidFill>
                <a:srgbClr val="744300">
                  <a:alpha val="25000"/>
                </a:srgbClr>
              </a:solidFill>
              <a:ln>
                <a:solidFill>
                  <a:schemeClr val="bg1"/>
                </a:solidFill>
              </a:ln>
            </c:spPr>
          </c:dPt>
          <c:dPt>
            <c:idx val="6"/>
            <c:bubble3D val="0"/>
            <c:spPr>
              <a:solidFill>
                <a:srgbClr val="744300">
                  <a:alpha val="10000"/>
                </a:srgbClr>
              </a:solidFill>
              <a:ln>
                <a:solidFill>
                  <a:schemeClr val="bg1"/>
                </a:solidFill>
              </a:ln>
            </c:spPr>
          </c:dPt>
          <c:dPt>
            <c:idx val="7"/>
            <c:bubble3D val="0"/>
            <c:spPr>
              <a:solidFill>
                <a:srgbClr val="4F81BD">
                  <a:alpha val="20000"/>
                </a:srgbClr>
              </a:solidFill>
              <a:ln>
                <a:solidFill>
                  <a:schemeClr val="bg1"/>
                </a:solidFill>
              </a:ln>
            </c:spPr>
          </c:dPt>
          <c:dLbls>
            <c:dLbl>
              <c:idx val="6"/>
              <c:layout>
                <c:manualLayout>
                  <c:x val="-8.7140803207660152E-3"/>
                  <c:y val="7.0064513379791873E-2"/>
                </c:manualLayout>
              </c:layout>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a:latin typeface="Calibri" panose="020F0502020204030204" pitchFamily="34" charset="0"/>
                  </a:defRPr>
                </a:pPr>
                <a:endParaRPr lang="de-DE"/>
              </a:p>
            </c:txPr>
            <c:dLblPos val="outEnd"/>
            <c:showLegendKey val="0"/>
            <c:showVal val="0"/>
            <c:showCatName val="1"/>
            <c:showSerName val="0"/>
            <c:showPercent val="1"/>
            <c:showBubbleSize val="0"/>
            <c:showLeaderLines val="0"/>
            <c:extLst>
              <c:ext xmlns:c15="http://schemas.microsoft.com/office/drawing/2012/chart" uri="{CE6537A1-D6FC-4f65-9D91-7224C49458BB}"/>
            </c:extLst>
          </c:dLbls>
          <c:cat>
            <c:strRef>
              <c:f>Tabelle1!$A$2:$A$8</c:f>
              <c:strCache>
                <c:ptCount val="7"/>
                <c:pt idx="0">
                  <c:v>Soybeans</c:v>
                </c:pt>
                <c:pt idx="1">
                  <c:v>Sunflower</c:v>
                </c:pt>
                <c:pt idx="2">
                  <c:v>Peanuts</c:v>
                </c:pt>
                <c:pt idx="3">
                  <c:v>Rape and turnip rape</c:v>
                </c:pt>
                <c:pt idx="4">
                  <c:v>Sesame</c:v>
                </c:pt>
                <c:pt idx="5">
                  <c:v>Linseed</c:v>
                </c:pt>
                <c:pt idx="6">
                  <c:v>Other/no details</c:v>
                </c:pt>
              </c:strCache>
            </c:strRef>
          </c:cat>
          <c:val>
            <c:numRef>
              <c:f>Tabelle1!$B$2:$B$8</c:f>
              <c:numCache>
                <c:formatCode>#,##0</c:formatCode>
                <c:ptCount val="7"/>
                <c:pt idx="0">
                  <c:v>224615.82329160997</c:v>
                </c:pt>
                <c:pt idx="1">
                  <c:v>86873.223093698005</c:v>
                </c:pt>
                <c:pt idx="2">
                  <c:v>79960.887480000019</c:v>
                </c:pt>
                <c:pt idx="3">
                  <c:v>70489.811499798001</c:v>
                </c:pt>
                <c:pt idx="4">
                  <c:v>58396.660199999998</c:v>
                </c:pt>
                <c:pt idx="5">
                  <c:v>51700.739519999996</c:v>
                </c:pt>
                <c:pt idx="6">
                  <c:v>207766.07143000199</c:v>
                </c:pt>
              </c:numCache>
            </c:numRef>
          </c:val>
        </c:ser>
        <c:dLbls>
          <c:dLblPos val="bestFit"/>
          <c:showLegendKey val="0"/>
          <c:showVal val="1"/>
          <c:showCatName val="0"/>
          <c:showSerName val="0"/>
          <c:showPercent val="0"/>
          <c:showBubbleSize val="0"/>
          <c:showLeaderLines val="0"/>
        </c:dLbls>
        <c:firstSliceAng val="0"/>
      </c:pieChart>
    </c:plotArea>
    <c:plotVisOnly val="1"/>
    <c:dispBlanksAs val="gap"/>
    <c:showDLblsOverMax val="0"/>
  </c:chart>
  <c:txPr>
    <a:bodyPr/>
    <a:lstStyle/>
    <a:p>
      <a:pPr>
        <a:defRPr sz="1800"/>
      </a:pPr>
      <a:endParaRPr lang="de-DE"/>
    </a:p>
  </c:txPr>
  <c:externalData r:id="rId1">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de-CH" sz="2000" b="1" i="0" u="none" strike="noStrike" baseline="0" dirty="0" smtClean="0">
                <a:effectLst/>
                <a:latin typeface="Calibri" pitchFamily="34" charset="0"/>
              </a:rPr>
              <a:t>Olives</a:t>
            </a:r>
            <a:r>
              <a:rPr lang="en-US" sz="2000" b="1" dirty="0" smtClean="0">
                <a:effectLst/>
                <a:latin typeface="Calibri" pitchFamily="34" charset="0"/>
              </a:rPr>
              <a:t>: Development 2004-2013</a:t>
            </a:r>
          </a:p>
          <a:p>
            <a:pPr algn="l">
              <a:defRPr/>
            </a:pPr>
            <a:r>
              <a:rPr lang="de-CH" sz="1200" b="0" dirty="0" smtClean="0">
                <a:effectLst/>
                <a:latin typeface="Calibri" pitchFamily="34" charset="0"/>
              </a:rPr>
              <a:t>Source: FiBL-IFOAM-SOEL 2006-2015</a:t>
            </a:r>
            <a:endParaRPr lang="de-CH" sz="1200" b="0" dirty="0">
              <a:effectLst/>
              <a:latin typeface="Calibri" pitchFamily="34" charset="0"/>
            </a:endParaRPr>
          </a:p>
        </c:rich>
      </c:tx>
      <c:layout>
        <c:manualLayout>
          <c:xMode val="edge"/>
          <c:yMode val="edge"/>
          <c:x val="1.641724243405665E-2"/>
          <c:y val="1.4496106216508669E-2"/>
        </c:manualLayout>
      </c:layout>
      <c:overlay val="0"/>
    </c:title>
    <c:autoTitleDeleted val="0"/>
    <c:plotArea>
      <c:layout>
        <c:manualLayout>
          <c:layoutTarget val="inner"/>
          <c:xMode val="edge"/>
          <c:yMode val="edge"/>
          <c:x val="0.15336542786714166"/>
          <c:y val="0.20509593302418452"/>
          <c:w val="0.84663457213285831"/>
          <c:h val="0.62947115465100534"/>
        </c:manualLayout>
      </c:layout>
      <c:barChart>
        <c:barDir val="col"/>
        <c:grouping val="clustered"/>
        <c:varyColors val="0"/>
        <c:ser>
          <c:idx val="0"/>
          <c:order val="0"/>
          <c:tx>
            <c:strRef>
              <c:f>Sheet1!$B$1</c:f>
              <c:strCache>
                <c:ptCount val="1"/>
                <c:pt idx="0">
                  <c:v>Series 1</c:v>
                </c:pt>
              </c:strCache>
            </c:strRef>
          </c:tx>
          <c:spPr>
            <a:solidFill>
              <a:srgbClr val="A9C448"/>
            </a:solidFill>
          </c:spPr>
          <c:invertIfNegative val="0"/>
          <c:dLbls>
            <c:spPr>
              <a:noFill/>
              <a:ln>
                <a:noFill/>
              </a:ln>
              <a:effectLst/>
            </c:spPr>
            <c:txPr>
              <a:bodyPr rot="-5400000" vert="horz" wrap="square" lIns="38100" tIns="19050" rIns="38100" bIns="19050" anchor="ctr">
                <a:spAutoFit/>
              </a:bodyPr>
              <a:lstStyle/>
              <a:p>
                <a:pPr>
                  <a:defRPr>
                    <a:solidFill>
                      <a:schemeClr val="bg1"/>
                    </a:solidFill>
                    <a:latin typeface="Calibri" panose="020F0502020204030204" pitchFamily="34" charset="0"/>
                  </a:defRPr>
                </a:pPr>
                <a:endParaRPr lang="de-DE"/>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Sheet1!$A$2:$A$11</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Sheet1!$B$2:$B$11</c:f>
              <c:numCache>
                <c:formatCode>#,##0</c:formatCode>
                <c:ptCount val="10"/>
                <c:pt idx="0">
                  <c:v>314809.13</c:v>
                </c:pt>
                <c:pt idx="1">
                  <c:v>345657.52</c:v>
                </c:pt>
                <c:pt idx="2">
                  <c:v>380574.88889999996</c:v>
                </c:pt>
                <c:pt idx="3">
                  <c:v>401524.1</c:v>
                </c:pt>
                <c:pt idx="4">
                  <c:v>432116.10000000003</c:v>
                </c:pt>
                <c:pt idx="5">
                  <c:v>491400.42609594704</c:v>
                </c:pt>
                <c:pt idx="6">
                  <c:v>495480.04470035003</c:v>
                </c:pt>
                <c:pt idx="7">
                  <c:v>538591.87268601079</c:v>
                </c:pt>
                <c:pt idx="8">
                  <c:v>576040.63367480016</c:v>
                </c:pt>
                <c:pt idx="9">
                  <c:v>611452.42762441118</c:v>
                </c:pt>
              </c:numCache>
            </c:numRef>
          </c:val>
        </c:ser>
        <c:dLbls>
          <c:dLblPos val="outEnd"/>
          <c:showLegendKey val="0"/>
          <c:showVal val="1"/>
          <c:showCatName val="0"/>
          <c:showSerName val="0"/>
          <c:showPercent val="0"/>
          <c:showBubbleSize val="0"/>
        </c:dLbls>
        <c:gapWidth val="37"/>
        <c:axId val="301770752"/>
        <c:axId val="301253760"/>
      </c:barChart>
      <c:catAx>
        <c:axId val="301770752"/>
        <c:scaling>
          <c:orientation val="minMax"/>
        </c:scaling>
        <c:delete val="0"/>
        <c:axPos val="b"/>
        <c:numFmt formatCode="General"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301253760"/>
        <c:crosses val="autoZero"/>
        <c:auto val="1"/>
        <c:lblAlgn val="ctr"/>
        <c:lblOffset val="100"/>
        <c:noMultiLvlLbl val="0"/>
      </c:catAx>
      <c:valAx>
        <c:axId val="301253760"/>
        <c:scaling>
          <c:orientation val="minMax"/>
        </c:scaling>
        <c:delete val="0"/>
        <c:axPos val="l"/>
        <c:majorGridlines>
          <c:spPr>
            <a:ln>
              <a:solidFill>
                <a:srgbClr val="4F81BD"/>
              </a:solidFill>
            </a:ln>
          </c:spPr>
        </c:majorGridlines>
        <c:title>
          <c:tx>
            <c:rich>
              <a:bodyPr rot="-5400000" vert="horz"/>
              <a:lstStyle/>
              <a:p>
                <a:pPr>
                  <a:defRPr/>
                </a:pPr>
                <a:r>
                  <a:rPr lang="en-GB" b="0" dirty="0" smtClean="0">
                    <a:latin typeface="Calibri" pitchFamily="34" charset="0"/>
                  </a:rPr>
                  <a:t>Hectares</a:t>
                </a:r>
                <a:endParaRPr lang="en-GB" b="0" dirty="0">
                  <a:latin typeface="Calibri" pitchFamily="34" charset="0"/>
                </a:endParaRPr>
              </a:p>
            </c:rich>
          </c:tx>
          <c:overlay val="0"/>
        </c:title>
        <c:numFmt formatCode="#,##0"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301770752"/>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sz="1600" b="0">
                <a:latin typeface="Calibri" pitchFamily="34" charset="0"/>
              </a:defRPr>
            </a:pPr>
            <a:r>
              <a:rPr lang="en-US" sz="1800" b="1" i="0" baseline="0" dirty="0" smtClean="0">
                <a:effectLst/>
              </a:rPr>
              <a:t>Olives: Distribution by continent and top 10 producing countries 2013</a:t>
            </a:r>
            <a:endParaRPr lang="en-GB" dirty="0" smtClean="0">
              <a:effectLst/>
            </a:endParaRPr>
          </a:p>
          <a:p>
            <a:pPr algn="l">
              <a:defRPr sz="1600" b="0">
                <a:latin typeface="Calibri" pitchFamily="34" charset="0"/>
              </a:defRPr>
            </a:pPr>
            <a:r>
              <a:rPr lang="de-CH" sz="1200" b="0" i="0" baseline="0" dirty="0" smtClean="0">
                <a:effectLst/>
              </a:rPr>
              <a:t>Source: FiBL-IFOAM 2015</a:t>
            </a:r>
            <a:endParaRPr lang="en-GB" sz="1200" dirty="0">
              <a:effectLst/>
            </a:endParaRPr>
          </a:p>
        </c:rich>
      </c:tx>
      <c:layout>
        <c:manualLayout>
          <c:xMode val="edge"/>
          <c:yMode val="edge"/>
          <c:x val="2.509157286102524E-2"/>
          <c:y val="4.1667989271033372E-2"/>
        </c:manualLayout>
      </c:layout>
      <c:overlay val="0"/>
    </c:title>
    <c:autoTitleDeleted val="0"/>
    <c:plotArea>
      <c:layout>
        <c:manualLayout>
          <c:layoutTarget val="inner"/>
          <c:xMode val="edge"/>
          <c:yMode val="edge"/>
          <c:x val="0.2419914598663214"/>
          <c:y val="0.20086438808386367"/>
          <c:w val="0.6090040231388304"/>
          <c:h val="0.63678757915787132"/>
        </c:manualLayout>
      </c:layout>
      <c:barChart>
        <c:barDir val="bar"/>
        <c:grouping val="clustered"/>
        <c:varyColors val="0"/>
        <c:ser>
          <c:idx val="0"/>
          <c:order val="0"/>
          <c:tx>
            <c:strRef>
              <c:f>Sheet1!$B$1</c:f>
              <c:strCache>
                <c:ptCount val="1"/>
                <c:pt idx="0">
                  <c:v>Key arable crops</c:v>
                </c:pt>
              </c:strCache>
            </c:strRef>
          </c:tx>
          <c:spPr>
            <a:solidFill>
              <a:srgbClr val="A9C448"/>
            </a:solidFill>
          </c:spPr>
          <c:invertIfNegative val="0"/>
          <c:dLbls>
            <c:numFmt formatCode="#,##0.00" sourceLinked="0"/>
            <c:spPr>
              <a:noFill/>
              <a:ln>
                <a:noFill/>
              </a:ln>
              <a:effectLst/>
            </c:spPr>
            <c:txPr>
              <a:bodyPr/>
              <a:lstStyle/>
              <a:p>
                <a:pPr>
                  <a:defRPr sz="1600">
                    <a:latin typeface="Calibri"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Croatia</c:v>
                </c:pt>
                <c:pt idx="1">
                  <c:v>Jordan</c:v>
                </c:pt>
                <c:pt idx="2">
                  <c:v>Argentina</c:v>
                </c:pt>
                <c:pt idx="3">
                  <c:v>France</c:v>
                </c:pt>
                <c:pt idx="4">
                  <c:v>Portugal</c:v>
                </c:pt>
                <c:pt idx="5">
                  <c:v>Greece</c:v>
                </c:pt>
                <c:pt idx="6">
                  <c:v>Turkey</c:v>
                </c:pt>
                <c:pt idx="7">
                  <c:v>Tunisia</c:v>
                </c:pt>
                <c:pt idx="8">
                  <c:v>Spain</c:v>
                </c:pt>
                <c:pt idx="9">
                  <c:v>Italy</c:v>
                </c:pt>
              </c:strCache>
            </c:strRef>
          </c:cat>
          <c:val>
            <c:numRef>
              <c:f>Sheet1!$B$2:$B$11</c:f>
              <c:numCache>
                <c:formatCode>#,##0</c:formatCode>
                <c:ptCount val="10"/>
                <c:pt idx="0">
                  <c:v>1330.11</c:v>
                </c:pt>
                <c:pt idx="1">
                  <c:v>1516.4</c:v>
                </c:pt>
                <c:pt idx="2">
                  <c:v>3806.97</c:v>
                </c:pt>
                <c:pt idx="3">
                  <c:v>4284.43</c:v>
                </c:pt>
                <c:pt idx="4">
                  <c:v>18345</c:v>
                </c:pt>
                <c:pt idx="5">
                  <c:v>44948.49</c:v>
                </c:pt>
                <c:pt idx="6">
                  <c:v>63037.928324411099</c:v>
                </c:pt>
                <c:pt idx="7">
                  <c:v>124123</c:v>
                </c:pt>
                <c:pt idx="8">
                  <c:v>168829.68529999998</c:v>
                </c:pt>
                <c:pt idx="9">
                  <c:v>175946</c:v>
                </c:pt>
              </c:numCache>
            </c:numRef>
          </c:val>
        </c:ser>
        <c:dLbls>
          <c:showLegendKey val="0"/>
          <c:showVal val="0"/>
          <c:showCatName val="0"/>
          <c:showSerName val="0"/>
          <c:showPercent val="0"/>
          <c:showBubbleSize val="0"/>
        </c:dLbls>
        <c:gapWidth val="36"/>
        <c:overlap val="2"/>
        <c:axId val="300811776"/>
        <c:axId val="301256640"/>
      </c:barChart>
      <c:catAx>
        <c:axId val="300811776"/>
        <c:scaling>
          <c:orientation val="minMax"/>
        </c:scaling>
        <c:delete val="0"/>
        <c:axPos val="l"/>
        <c:numFmt formatCode="General" sourceLinked="0"/>
        <c:majorTickMark val="out"/>
        <c:minorTickMark val="none"/>
        <c:tickLblPos val="nextTo"/>
        <c:spPr>
          <a:ln>
            <a:solidFill>
              <a:srgbClr val="4F81BD"/>
            </a:solidFill>
          </a:ln>
        </c:spPr>
        <c:txPr>
          <a:bodyPr/>
          <a:lstStyle/>
          <a:p>
            <a:pPr>
              <a:defRPr sz="1600">
                <a:latin typeface="Calibri" pitchFamily="34" charset="0"/>
              </a:defRPr>
            </a:pPr>
            <a:endParaRPr lang="de-DE"/>
          </a:p>
        </c:txPr>
        <c:crossAx val="301256640"/>
        <c:crosses val="autoZero"/>
        <c:auto val="1"/>
        <c:lblAlgn val="ctr"/>
        <c:lblOffset val="100"/>
        <c:noMultiLvlLbl val="0"/>
      </c:catAx>
      <c:valAx>
        <c:axId val="301256640"/>
        <c:scaling>
          <c:orientation val="minMax"/>
          <c:max val="200000.00000000009"/>
        </c:scaling>
        <c:delete val="0"/>
        <c:axPos val="b"/>
        <c:majorGridlines>
          <c:spPr>
            <a:ln>
              <a:solidFill>
                <a:srgbClr val="4F81BD"/>
              </a:solidFill>
            </a:ln>
          </c:spPr>
        </c:majorGridlines>
        <c:title>
          <c:tx>
            <c:rich>
              <a:bodyPr/>
              <a:lstStyle/>
              <a:p>
                <a:pPr>
                  <a:defRPr sz="1600" b="0">
                    <a:latin typeface="Calibri" panose="020F0502020204030204" pitchFamily="34" charset="0"/>
                  </a:defRPr>
                </a:pPr>
                <a:r>
                  <a:rPr lang="de-CH" sz="1600" b="0" i="0" u="none" strike="noStrike" baseline="0" dirty="0" smtClean="0">
                    <a:effectLst/>
                  </a:rPr>
                  <a:t>Thousand</a:t>
                </a:r>
                <a:r>
                  <a:rPr lang="de-CH" sz="1600" b="0" dirty="0" smtClean="0">
                    <a:latin typeface="Calibri" panose="020F0502020204030204" pitchFamily="34" charset="0"/>
                  </a:rPr>
                  <a:t> </a:t>
                </a:r>
                <a:r>
                  <a:rPr lang="de-CH" sz="1600" b="0" dirty="0" err="1" smtClean="0">
                    <a:latin typeface="Calibri" panose="020F0502020204030204" pitchFamily="34" charset="0"/>
                  </a:rPr>
                  <a:t>hectares</a:t>
                </a:r>
                <a:endParaRPr lang="de-CH" sz="1600" b="0" dirty="0">
                  <a:latin typeface="Calibri" panose="020F0502020204030204" pitchFamily="34" charset="0"/>
                </a:endParaRPr>
              </a:p>
            </c:rich>
          </c:tx>
          <c:overlay val="0"/>
        </c:title>
        <c:numFmt formatCode="#,##0" sourceLinked="0"/>
        <c:majorTickMark val="out"/>
        <c:minorTickMark val="none"/>
        <c:tickLblPos val="nextTo"/>
        <c:spPr>
          <a:ln>
            <a:solidFill>
              <a:srgbClr val="4F81BD"/>
            </a:solidFill>
          </a:ln>
        </c:spPr>
        <c:txPr>
          <a:bodyPr/>
          <a:lstStyle/>
          <a:p>
            <a:pPr>
              <a:defRPr sz="1600">
                <a:latin typeface="Calibri" pitchFamily="34" charset="0"/>
              </a:defRPr>
            </a:pPr>
            <a:endParaRPr lang="de-DE"/>
          </a:p>
        </c:txPr>
        <c:crossAx val="300811776"/>
        <c:crosses val="autoZero"/>
        <c:crossBetween val="between"/>
        <c:majorUnit val="50000"/>
        <c:minorUnit val="1"/>
        <c:dispUnits>
          <c:builtInUnit val="thousands"/>
        </c:dispUnits>
      </c:valAx>
    </c:plotArea>
    <c:plotVisOnly val="1"/>
    <c:dispBlanksAs val="gap"/>
    <c:showDLblsOverMax val="0"/>
  </c:chart>
  <c:txPr>
    <a:bodyPr/>
    <a:lstStyle/>
    <a:p>
      <a:pPr>
        <a:defRPr sz="1800"/>
      </a:pPr>
      <a:endParaRPr lang="de-DE"/>
    </a:p>
  </c:txPr>
  <c:externalData r:id="rId1">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dirty="0" smtClean="0">
                <a:effectLst/>
                <a:latin typeface="Calibri" pitchFamily="34" charset="0"/>
              </a:rPr>
              <a:t>Olives: Distribution by continent 2013</a:t>
            </a:r>
            <a:endParaRPr lang="de-CH" sz="2000" dirty="0" smtClean="0">
              <a:effectLst/>
              <a:latin typeface="Calibri" pitchFamily="34" charset="0"/>
            </a:endParaRPr>
          </a:p>
          <a:p>
            <a:pPr algn="l">
              <a:defRPr/>
            </a:pPr>
            <a:r>
              <a:rPr lang="de-CH" sz="1200" b="0" i="0" baseline="0" dirty="0" smtClean="0">
                <a:effectLst/>
                <a:latin typeface="Calibri" panose="020F0502020204030204" pitchFamily="34" charset="0"/>
              </a:rPr>
              <a:t>Source: FiBL-IFOAM 2015</a:t>
            </a:r>
          </a:p>
        </c:rich>
      </c:tx>
      <c:layout>
        <c:manualLayout>
          <c:xMode val="edge"/>
          <c:yMode val="edge"/>
          <c:x val="0"/>
          <c:y val="0"/>
        </c:manualLayout>
      </c:layout>
      <c:overlay val="0"/>
    </c:title>
    <c:autoTitleDeleted val="0"/>
    <c:plotArea>
      <c:layout>
        <c:manualLayout>
          <c:layoutTarget val="inner"/>
          <c:xMode val="edge"/>
          <c:yMode val="edge"/>
          <c:x val="0.31439433684323143"/>
          <c:y val="0.24296308346691636"/>
          <c:w val="0.42088443362260153"/>
          <c:h val="0.64936455473201382"/>
        </c:manualLayout>
      </c:layout>
      <c:pieChart>
        <c:varyColors val="1"/>
        <c:ser>
          <c:idx val="0"/>
          <c:order val="0"/>
          <c:tx>
            <c:strRef>
              <c:f>Sheet1!$B$1</c:f>
              <c:strCache>
                <c:ptCount val="1"/>
                <c:pt idx="0">
                  <c:v>Area</c:v>
                </c:pt>
              </c:strCache>
            </c:strRef>
          </c:tx>
          <c:spPr>
            <a:ln>
              <a:solidFill>
                <a:schemeClr val="bg1"/>
              </a:solidFill>
            </a:ln>
          </c:spPr>
          <c:dPt>
            <c:idx val="0"/>
            <c:bubble3D val="0"/>
            <c:spPr>
              <a:solidFill>
                <a:srgbClr val="A9C448"/>
              </a:solidFill>
              <a:ln>
                <a:solidFill>
                  <a:schemeClr val="bg1"/>
                </a:solidFill>
              </a:ln>
            </c:spPr>
          </c:dPt>
          <c:dPt>
            <c:idx val="1"/>
            <c:bubble3D val="0"/>
            <c:spPr>
              <a:solidFill>
                <a:srgbClr val="A9C448">
                  <a:alpha val="70000"/>
                </a:srgbClr>
              </a:solidFill>
              <a:ln>
                <a:solidFill>
                  <a:schemeClr val="bg1"/>
                </a:solidFill>
              </a:ln>
            </c:spPr>
          </c:dPt>
          <c:dPt>
            <c:idx val="2"/>
            <c:bubble3D val="0"/>
            <c:spPr>
              <a:solidFill>
                <a:srgbClr val="A9C448">
                  <a:alpha val="40000"/>
                </a:srgbClr>
              </a:solidFill>
              <a:ln>
                <a:solidFill>
                  <a:schemeClr val="bg1"/>
                </a:solidFill>
              </a:ln>
            </c:spPr>
          </c:dPt>
          <c:dPt>
            <c:idx val="3"/>
            <c:bubble3D val="0"/>
            <c:spPr>
              <a:solidFill>
                <a:srgbClr val="4F81BD">
                  <a:alpha val="40000"/>
                </a:srgbClr>
              </a:solidFill>
              <a:ln>
                <a:solidFill>
                  <a:schemeClr val="bg1"/>
                </a:solidFill>
              </a:ln>
            </c:spPr>
          </c:dPt>
          <c:dPt>
            <c:idx val="4"/>
            <c:bubble3D val="0"/>
            <c:spPr>
              <a:solidFill>
                <a:srgbClr val="4F81BD">
                  <a:alpha val="20000"/>
                </a:srgbClr>
              </a:solidFill>
              <a:ln>
                <a:solidFill>
                  <a:schemeClr val="bg1"/>
                </a:solidFill>
              </a:ln>
            </c:spPr>
          </c:dPt>
          <c:dLbls>
            <c:spPr>
              <a:noFill/>
              <a:ln>
                <a:noFill/>
              </a:ln>
              <a:effectLst/>
            </c:spPr>
            <c:txPr>
              <a:bodyPr wrap="square" lIns="38100" tIns="19050" rIns="38100" bIns="19050" anchor="ctr">
                <a:spAutoFit/>
              </a:bodyPr>
              <a:lstStyle/>
              <a:p>
                <a:pPr>
                  <a:defRPr sz="1600">
                    <a:latin typeface="Calibri" panose="020F0502020204030204" pitchFamily="34" charset="0"/>
                  </a:defRPr>
                </a:pPr>
                <a:endParaRPr lang="de-DE"/>
              </a:p>
            </c:txPr>
            <c:dLblPos val="outEnd"/>
            <c:showLegendKey val="0"/>
            <c:showVal val="0"/>
            <c:showCatName val="1"/>
            <c:showSerName val="0"/>
            <c:showPercent val="1"/>
            <c:showBubbleSize val="0"/>
            <c:showLeaderLines val="1"/>
            <c:extLst>
              <c:ext xmlns:c15="http://schemas.microsoft.com/office/drawing/2012/chart" uri="{CE6537A1-D6FC-4f65-9D91-7224C49458BB}"/>
            </c:extLst>
          </c:dLbls>
          <c:cat>
            <c:strRef>
              <c:f>Sheet1!$A$2:$A$4</c:f>
              <c:strCache>
                <c:ptCount val="3"/>
                <c:pt idx="0">
                  <c:v>Europe</c:v>
                </c:pt>
                <c:pt idx="1">
                  <c:v>Africa</c:v>
                </c:pt>
                <c:pt idx="2">
                  <c:v>Latin America</c:v>
                </c:pt>
              </c:strCache>
            </c:strRef>
          </c:cat>
          <c:val>
            <c:numRef>
              <c:f>Sheet1!$B$2:$B$4</c:f>
              <c:numCache>
                <c:formatCode>#,##0</c:formatCode>
                <c:ptCount val="3"/>
                <c:pt idx="0">
                  <c:v>478444.68762441113</c:v>
                </c:pt>
                <c:pt idx="1">
                  <c:v>125349.6</c:v>
                </c:pt>
                <c:pt idx="2">
                  <c:v>4985.37</c:v>
                </c:pt>
              </c:numCache>
            </c:numRef>
          </c:val>
        </c:ser>
        <c:dLbls>
          <c:dLblPos val="bestFit"/>
          <c:showLegendKey val="0"/>
          <c:showVal val="1"/>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de-DE"/>
    </a:p>
  </c:txPr>
  <c:externalData r:id="rId1">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de-CH" sz="2000" b="1" i="0" u="none" strike="noStrike" baseline="0" dirty="0" smtClean="0">
                <a:effectLst/>
                <a:latin typeface="Calibri" pitchFamily="34" charset="0"/>
              </a:rPr>
              <a:t>Protein crops</a:t>
            </a:r>
            <a:r>
              <a:rPr lang="en-US" sz="2000" b="1" dirty="0" smtClean="0">
                <a:effectLst/>
                <a:latin typeface="Calibri" pitchFamily="34" charset="0"/>
              </a:rPr>
              <a:t>: Development 2004-2013</a:t>
            </a:r>
          </a:p>
          <a:p>
            <a:pPr algn="l">
              <a:defRPr/>
            </a:pPr>
            <a:r>
              <a:rPr lang="de-CH" sz="1200" b="0" dirty="0" smtClean="0">
                <a:effectLst/>
                <a:latin typeface="Calibri" pitchFamily="34" charset="0"/>
              </a:rPr>
              <a:t>Source: FiBL-IFOAM-SOEL 2006-2015</a:t>
            </a:r>
            <a:endParaRPr lang="de-CH" sz="1200" b="0" dirty="0">
              <a:effectLst/>
              <a:latin typeface="Calibri" pitchFamily="34" charset="0"/>
            </a:endParaRPr>
          </a:p>
        </c:rich>
      </c:tx>
      <c:layout>
        <c:manualLayout>
          <c:xMode val="edge"/>
          <c:yMode val="edge"/>
          <c:x val="2.9270799596962837E-2"/>
          <c:y val="1.4496106216508669E-2"/>
        </c:manualLayout>
      </c:layout>
      <c:overlay val="0"/>
    </c:title>
    <c:autoTitleDeleted val="0"/>
    <c:plotArea>
      <c:layout>
        <c:manualLayout>
          <c:layoutTarget val="inner"/>
          <c:xMode val="edge"/>
          <c:yMode val="edge"/>
          <c:x val="0.1733598501205513"/>
          <c:y val="0.20509593302418452"/>
          <c:w val="0.82664014987944867"/>
          <c:h val="0.62947115465100534"/>
        </c:manualLayout>
      </c:layout>
      <c:barChart>
        <c:barDir val="col"/>
        <c:grouping val="clustered"/>
        <c:varyColors val="0"/>
        <c:ser>
          <c:idx val="0"/>
          <c:order val="0"/>
          <c:tx>
            <c:strRef>
              <c:f>Sheet1!$B$1</c:f>
              <c:strCache>
                <c:ptCount val="1"/>
                <c:pt idx="0">
                  <c:v>Series 1</c:v>
                </c:pt>
              </c:strCache>
            </c:strRef>
          </c:tx>
          <c:spPr>
            <a:solidFill>
              <a:srgbClr val="D8710A"/>
            </a:solidFill>
          </c:spPr>
          <c:invertIfNegative val="0"/>
          <c:dLbls>
            <c:spPr>
              <a:noFill/>
              <a:ln>
                <a:noFill/>
              </a:ln>
              <a:effectLst/>
            </c:spPr>
            <c:txPr>
              <a:bodyPr rot="-5400000" vert="horz" wrap="square" lIns="38100" tIns="19050" rIns="38100" bIns="19050" anchor="ctr">
                <a:spAutoFit/>
              </a:bodyPr>
              <a:lstStyle/>
              <a:p>
                <a:pPr>
                  <a:defRPr>
                    <a:solidFill>
                      <a:schemeClr val="bg1"/>
                    </a:solidFill>
                    <a:latin typeface="Calibri" panose="020F0502020204030204" pitchFamily="34" charset="0"/>
                  </a:defRPr>
                </a:pPr>
                <a:endParaRPr lang="de-DE"/>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Sheet1!$A$2:$A$11</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Sheet1!$B$2:$B$11</c:f>
              <c:numCache>
                <c:formatCode>#,##0</c:formatCode>
                <c:ptCount val="10"/>
                <c:pt idx="0">
                  <c:v>78860.260000000009</c:v>
                </c:pt>
                <c:pt idx="1">
                  <c:v>111390.3</c:v>
                </c:pt>
                <c:pt idx="2">
                  <c:v>161112.71128322932</c:v>
                </c:pt>
                <c:pt idx="3">
                  <c:v>150543.27227386463</c:v>
                </c:pt>
                <c:pt idx="4">
                  <c:v>178633.8115411241</c:v>
                </c:pt>
                <c:pt idx="5">
                  <c:v>204051.52944112406</c:v>
                </c:pt>
                <c:pt idx="6">
                  <c:v>272175.91454112402</c:v>
                </c:pt>
                <c:pt idx="7">
                  <c:v>292899.6394979629</c:v>
                </c:pt>
                <c:pt idx="8">
                  <c:v>317446.11373947398</c:v>
                </c:pt>
                <c:pt idx="9">
                  <c:v>296072.61920126464</c:v>
                </c:pt>
              </c:numCache>
            </c:numRef>
          </c:val>
        </c:ser>
        <c:dLbls>
          <c:dLblPos val="outEnd"/>
          <c:showLegendKey val="0"/>
          <c:showVal val="1"/>
          <c:showCatName val="0"/>
          <c:showSerName val="0"/>
          <c:showPercent val="0"/>
          <c:showBubbleSize val="0"/>
        </c:dLbls>
        <c:gapWidth val="37"/>
        <c:axId val="302062080"/>
        <c:axId val="301820160"/>
      </c:barChart>
      <c:catAx>
        <c:axId val="302062080"/>
        <c:scaling>
          <c:orientation val="minMax"/>
        </c:scaling>
        <c:delete val="0"/>
        <c:axPos val="b"/>
        <c:numFmt formatCode="General"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301820160"/>
        <c:crosses val="autoZero"/>
        <c:auto val="1"/>
        <c:lblAlgn val="ctr"/>
        <c:lblOffset val="100"/>
        <c:noMultiLvlLbl val="0"/>
      </c:catAx>
      <c:valAx>
        <c:axId val="301820160"/>
        <c:scaling>
          <c:orientation val="minMax"/>
        </c:scaling>
        <c:delete val="0"/>
        <c:axPos val="l"/>
        <c:majorGridlines>
          <c:spPr>
            <a:ln>
              <a:solidFill>
                <a:srgbClr val="4F81BD"/>
              </a:solidFill>
            </a:ln>
          </c:spPr>
        </c:majorGridlines>
        <c:title>
          <c:tx>
            <c:rich>
              <a:bodyPr rot="-5400000" vert="horz"/>
              <a:lstStyle/>
              <a:p>
                <a:pPr>
                  <a:defRPr/>
                </a:pPr>
                <a:r>
                  <a:rPr lang="en-GB" b="0" dirty="0" smtClean="0">
                    <a:latin typeface="Calibri" pitchFamily="34" charset="0"/>
                  </a:rPr>
                  <a:t>Hectares</a:t>
                </a:r>
                <a:endParaRPr lang="en-GB" b="0" dirty="0">
                  <a:latin typeface="Calibri" pitchFamily="34" charset="0"/>
                </a:endParaRPr>
              </a:p>
            </c:rich>
          </c:tx>
          <c:overlay val="0"/>
        </c:title>
        <c:numFmt formatCode="#,##0"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302062080"/>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de-CH" sz="1642" b="1" i="0" u="none" strike="noStrike" baseline="0" dirty="0" smtClean="0">
                <a:effectLst/>
                <a:latin typeface="Calibri" panose="020F0502020204030204" pitchFamily="34" charset="0"/>
              </a:rPr>
              <a:t>Organic protein crop area 2013: The ten leading countries </a:t>
            </a:r>
          </a:p>
          <a:p>
            <a:pPr algn="l">
              <a:defRPr/>
            </a:pPr>
            <a:r>
              <a:rPr lang="de-CH" sz="985" b="0" i="0" u="none" strike="noStrike" baseline="0" dirty="0" smtClean="0">
                <a:effectLst/>
                <a:latin typeface="Calibri" panose="020F0502020204030204" pitchFamily="34" charset="0"/>
              </a:rPr>
              <a:t>Source: FiBL-IFOAM survey 2015</a:t>
            </a:r>
            <a:endParaRPr lang="de-CH" sz="1200" b="0" dirty="0">
              <a:latin typeface="Calibri" panose="020F0502020204030204" pitchFamily="34" charset="0"/>
            </a:endParaRPr>
          </a:p>
        </c:rich>
      </c:tx>
      <c:layout>
        <c:manualLayout>
          <c:xMode val="edge"/>
          <c:yMode val="edge"/>
          <c:x val="1.0708891904428522E-2"/>
          <c:y val="1.3539050861885508E-2"/>
        </c:manualLayout>
      </c:layout>
      <c:overlay val="1"/>
    </c:title>
    <c:autoTitleDeleted val="0"/>
    <c:plotArea>
      <c:layout>
        <c:manualLayout>
          <c:layoutTarget val="inner"/>
          <c:xMode val="edge"/>
          <c:yMode val="edge"/>
          <c:x val="0.25166393808619636"/>
          <c:y val="0.19078689852223435"/>
          <c:w val="0.65548485046675398"/>
          <c:h val="0.64043215552368016"/>
        </c:manualLayout>
      </c:layout>
      <c:barChart>
        <c:barDir val="bar"/>
        <c:grouping val="clustered"/>
        <c:varyColors val="0"/>
        <c:ser>
          <c:idx val="0"/>
          <c:order val="0"/>
          <c:tx>
            <c:strRef>
              <c:f>Sheet1!$A$2</c:f>
              <c:strCache>
                <c:ptCount val="1"/>
                <c:pt idx="0">
                  <c:v>Hectares</c:v>
                </c:pt>
              </c:strCache>
            </c:strRef>
          </c:tx>
          <c:spPr>
            <a:solidFill>
              <a:srgbClr val="D8710A"/>
            </a:solidFill>
            <a:ln w="21130">
              <a:noFill/>
            </a:ln>
          </c:spPr>
          <c:invertIfNegative val="0"/>
          <c:dLbls>
            <c:numFmt formatCode="#,##0" sourceLinked="0"/>
            <c:spPr>
              <a:noFill/>
              <a:ln w="21130">
                <a:noFill/>
              </a:ln>
            </c:spPr>
            <c:txPr>
              <a:bodyPr/>
              <a:lstStyle/>
              <a:p>
                <a:pPr>
                  <a:defRPr b="0">
                    <a:latin typeface="Calibri" pitchFamily="34" charset="0"/>
                    <a:cs typeface="Calibri" pitchFamily="34" charset="0"/>
                  </a:defRPr>
                </a:pPr>
                <a:endParaRPr lang="de-D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Sheet1!$B$1:$K$1</c:f>
              <c:strCache>
                <c:ptCount val="10"/>
                <c:pt idx="0">
                  <c:v>Ukraine</c:v>
                </c:pt>
                <c:pt idx="1">
                  <c:v>Austria</c:v>
                </c:pt>
                <c:pt idx="2">
                  <c:v>Kazakhstan</c:v>
                </c:pt>
                <c:pt idx="3">
                  <c:v>US (2011)</c:v>
                </c:pt>
                <c:pt idx="4">
                  <c:v>Lithuania</c:v>
                </c:pt>
                <c:pt idx="5">
                  <c:v>Germany</c:v>
                </c:pt>
                <c:pt idx="6">
                  <c:v>Italy</c:v>
                </c:pt>
                <c:pt idx="7">
                  <c:v>Canada</c:v>
                </c:pt>
                <c:pt idx="8">
                  <c:v>Spain</c:v>
                </c:pt>
                <c:pt idx="9">
                  <c:v>France</c:v>
                </c:pt>
              </c:strCache>
            </c:strRef>
          </c:cat>
          <c:val>
            <c:numRef>
              <c:f>Sheet1!$B$2:$K$2</c:f>
              <c:numCache>
                <c:formatCode>#,##0</c:formatCode>
                <c:ptCount val="10"/>
                <c:pt idx="0">
                  <c:v>9920</c:v>
                </c:pt>
                <c:pt idx="1">
                  <c:v>10350.970000000001</c:v>
                </c:pt>
                <c:pt idx="2">
                  <c:v>18399</c:v>
                </c:pt>
                <c:pt idx="3">
                  <c:v>18835.209510000001</c:v>
                </c:pt>
                <c:pt idx="4">
                  <c:v>22789.97</c:v>
                </c:pt>
                <c:pt idx="5">
                  <c:v>25000</c:v>
                </c:pt>
                <c:pt idx="6">
                  <c:v>26909</c:v>
                </c:pt>
                <c:pt idx="7">
                  <c:v>28917.46</c:v>
                </c:pt>
                <c:pt idx="8">
                  <c:v>34600.753499999999</c:v>
                </c:pt>
                <c:pt idx="9">
                  <c:v>46001.79</c:v>
                </c:pt>
              </c:numCache>
            </c:numRef>
          </c:val>
        </c:ser>
        <c:dLbls>
          <c:showLegendKey val="0"/>
          <c:showVal val="0"/>
          <c:showCatName val="0"/>
          <c:showSerName val="0"/>
          <c:showPercent val="0"/>
          <c:showBubbleSize val="0"/>
        </c:dLbls>
        <c:gapWidth val="20"/>
        <c:axId val="301968896"/>
        <c:axId val="301823040"/>
      </c:barChart>
      <c:catAx>
        <c:axId val="301968896"/>
        <c:scaling>
          <c:orientation val="minMax"/>
        </c:scaling>
        <c:delete val="0"/>
        <c:axPos val="l"/>
        <c:numFmt formatCode="General" sourceLinked="1"/>
        <c:majorTickMark val="out"/>
        <c:minorTickMark val="none"/>
        <c:tickLblPos val="nextTo"/>
        <c:spPr>
          <a:ln w="2642">
            <a:solidFill>
              <a:srgbClr val="5981BD"/>
            </a:solidFill>
            <a:prstDash val="solid"/>
          </a:ln>
        </c:spPr>
        <c:txPr>
          <a:bodyPr rot="0" vert="horz"/>
          <a:lstStyle/>
          <a:p>
            <a:pPr>
              <a:defRPr b="0">
                <a:latin typeface="Calibri" pitchFamily="34" charset="0"/>
                <a:cs typeface="Calibri" pitchFamily="34" charset="0"/>
              </a:defRPr>
            </a:pPr>
            <a:endParaRPr lang="de-DE"/>
          </a:p>
        </c:txPr>
        <c:crossAx val="301823040"/>
        <c:crosses val="autoZero"/>
        <c:auto val="1"/>
        <c:lblAlgn val="ctr"/>
        <c:lblOffset val="100"/>
        <c:tickLblSkip val="1"/>
        <c:tickMarkSkip val="1"/>
        <c:noMultiLvlLbl val="0"/>
      </c:catAx>
      <c:valAx>
        <c:axId val="301823040"/>
        <c:scaling>
          <c:orientation val="minMax"/>
        </c:scaling>
        <c:delete val="0"/>
        <c:axPos val="b"/>
        <c:majorGridlines>
          <c:spPr>
            <a:ln w="10565">
              <a:solidFill>
                <a:srgbClr val="5981BD"/>
              </a:solidFill>
              <a:prstDash val="solid"/>
            </a:ln>
          </c:spPr>
        </c:majorGridlines>
        <c:title>
          <c:tx>
            <c:rich>
              <a:bodyPr/>
              <a:lstStyle/>
              <a:p>
                <a:pPr>
                  <a:defRPr sz="1474" b="0" i="0" u="none" strike="noStrike" baseline="0">
                    <a:solidFill>
                      <a:srgbClr val="000000"/>
                    </a:solidFill>
                    <a:latin typeface="Calibri"/>
                    <a:ea typeface="Calibri"/>
                    <a:cs typeface="Calibri"/>
                  </a:defRPr>
                </a:pPr>
                <a:r>
                  <a:rPr lang="en-GB"/>
                  <a:t>Hectares</a:t>
                </a:r>
              </a:p>
            </c:rich>
          </c:tx>
          <c:layout>
            <c:manualLayout>
              <c:xMode val="edge"/>
              <c:yMode val="edge"/>
              <c:x val="0.53030023826604544"/>
              <c:y val="0.93233152443782363"/>
            </c:manualLayout>
          </c:layout>
          <c:overlay val="0"/>
          <c:spPr>
            <a:noFill/>
            <a:ln w="21130">
              <a:noFill/>
            </a:ln>
          </c:spPr>
        </c:title>
        <c:numFmt formatCode="#,##0" sourceLinked="0"/>
        <c:majorTickMark val="out"/>
        <c:minorTickMark val="none"/>
        <c:tickLblPos val="nextTo"/>
        <c:spPr>
          <a:ln w="2642">
            <a:solidFill>
              <a:srgbClr val="5981BD"/>
            </a:solidFill>
            <a:prstDash val="solid"/>
          </a:ln>
        </c:spPr>
        <c:txPr>
          <a:bodyPr rot="0" vert="horz"/>
          <a:lstStyle/>
          <a:p>
            <a:pPr>
              <a:defRPr b="0">
                <a:latin typeface="Calibri" pitchFamily="34" charset="0"/>
                <a:cs typeface="Calibri" pitchFamily="34" charset="0"/>
              </a:defRPr>
            </a:pPr>
            <a:endParaRPr lang="de-DE"/>
          </a:p>
        </c:txPr>
        <c:crossAx val="301968896"/>
        <c:crosses val="autoZero"/>
        <c:crossBetween val="between"/>
      </c:valAx>
      <c:spPr>
        <a:noFill/>
        <a:ln w="20853">
          <a:noFill/>
        </a:ln>
      </c:spPr>
    </c:plotArea>
    <c:plotVisOnly val="1"/>
    <c:dispBlanksAs val="gap"/>
    <c:showDLblsOverMax val="0"/>
  </c:chart>
  <c:spPr>
    <a:noFill/>
    <a:ln>
      <a:noFill/>
    </a:ln>
  </c:spPr>
  <c:txPr>
    <a:bodyPr/>
    <a:lstStyle/>
    <a:p>
      <a:pPr>
        <a:defRPr sz="1477" b="1" i="0" u="none" strike="noStrike" baseline="0">
          <a:solidFill>
            <a:schemeClr val="tx1"/>
          </a:solidFill>
          <a:latin typeface="Arial"/>
          <a:ea typeface="Arial"/>
          <a:cs typeface="Arial"/>
        </a:defRPr>
      </a:pPr>
      <a:endParaRPr lang="de-DE"/>
    </a:p>
  </c:txPr>
  <c:externalData r:id="rId1">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de-CH" sz="2000" b="1" i="0" u="none" strike="noStrike" baseline="0" dirty="0" smtClean="0">
                <a:effectLst/>
                <a:latin typeface="Calibri" pitchFamily="34" charset="0"/>
              </a:rPr>
              <a:t>Vegetables</a:t>
            </a:r>
            <a:r>
              <a:rPr lang="en-US" sz="2000" b="1" dirty="0" smtClean="0">
                <a:effectLst/>
                <a:latin typeface="Calibri" pitchFamily="34" charset="0"/>
              </a:rPr>
              <a:t>: Development 2004-2013</a:t>
            </a:r>
          </a:p>
          <a:p>
            <a:pPr algn="l">
              <a:defRPr/>
            </a:pPr>
            <a:r>
              <a:rPr lang="de-CH" sz="1200" b="0" dirty="0" smtClean="0">
                <a:effectLst/>
                <a:latin typeface="Calibri" pitchFamily="34" charset="0"/>
              </a:rPr>
              <a:t>Source: FiBL-IFOAM-SOEL 2006-2015</a:t>
            </a:r>
            <a:endParaRPr lang="de-CH" sz="1200" b="0" dirty="0">
              <a:effectLst/>
              <a:latin typeface="Calibri" pitchFamily="34" charset="0"/>
            </a:endParaRPr>
          </a:p>
        </c:rich>
      </c:tx>
      <c:layout>
        <c:manualLayout>
          <c:xMode val="edge"/>
          <c:yMode val="edge"/>
          <c:x val="1.0704550361653901E-2"/>
          <c:y val="9.6640708110057785E-3"/>
        </c:manualLayout>
      </c:layout>
      <c:overlay val="0"/>
    </c:title>
    <c:autoTitleDeleted val="0"/>
    <c:plotArea>
      <c:layout>
        <c:manualLayout>
          <c:layoutTarget val="inner"/>
          <c:xMode val="edge"/>
          <c:yMode val="edge"/>
          <c:x val="0.16479081201194717"/>
          <c:y val="0.20509593302418452"/>
          <c:w val="0.83520918798805288"/>
          <c:h val="0.62947115465100534"/>
        </c:manualLayout>
      </c:layout>
      <c:barChart>
        <c:barDir val="col"/>
        <c:grouping val="clustered"/>
        <c:varyColors val="0"/>
        <c:ser>
          <c:idx val="0"/>
          <c:order val="0"/>
          <c:tx>
            <c:strRef>
              <c:f>Sheet1!$B$1</c:f>
              <c:strCache>
                <c:ptCount val="1"/>
                <c:pt idx="0">
                  <c:v>Series 1</c:v>
                </c:pt>
              </c:strCache>
            </c:strRef>
          </c:tx>
          <c:spPr>
            <a:solidFill>
              <a:srgbClr val="58B463"/>
            </a:solidFill>
          </c:spPr>
          <c:invertIfNegative val="0"/>
          <c:dLbls>
            <c:spPr>
              <a:noFill/>
              <a:ln>
                <a:noFill/>
              </a:ln>
              <a:effectLst/>
            </c:spPr>
            <c:txPr>
              <a:bodyPr rot="-5400000" vert="horz" wrap="square" lIns="38100" tIns="19050" rIns="38100" bIns="19050" anchor="ctr">
                <a:spAutoFit/>
              </a:bodyPr>
              <a:lstStyle/>
              <a:p>
                <a:pPr>
                  <a:defRPr>
                    <a:solidFill>
                      <a:schemeClr val="bg1"/>
                    </a:solidFill>
                    <a:latin typeface="Calibri" panose="020F0502020204030204" pitchFamily="34" charset="0"/>
                  </a:defRPr>
                </a:pPr>
                <a:endParaRPr lang="de-DE"/>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Sheet1!$A$2:$A$11</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Sheet1!$B$2:$B$11</c:f>
              <c:numCache>
                <c:formatCode>#,##0</c:formatCode>
                <c:ptCount val="10"/>
                <c:pt idx="0">
                  <c:v>105734.74</c:v>
                </c:pt>
                <c:pt idx="1">
                  <c:v>152574.87999999998</c:v>
                </c:pt>
                <c:pt idx="2">
                  <c:v>181377.93398271559</c:v>
                </c:pt>
                <c:pt idx="3">
                  <c:v>208223.54266557677</c:v>
                </c:pt>
                <c:pt idx="4">
                  <c:v>211901.30077286603</c:v>
                </c:pt>
                <c:pt idx="5">
                  <c:v>223180.4992382006</c:v>
                </c:pt>
                <c:pt idx="6">
                  <c:v>240642.68715616805</c:v>
                </c:pt>
                <c:pt idx="7">
                  <c:v>231264.0365394323</c:v>
                </c:pt>
                <c:pt idx="8">
                  <c:v>244557.55334713409</c:v>
                </c:pt>
                <c:pt idx="9">
                  <c:v>305342.25368550635</c:v>
                </c:pt>
              </c:numCache>
            </c:numRef>
          </c:val>
        </c:ser>
        <c:dLbls>
          <c:dLblPos val="outEnd"/>
          <c:showLegendKey val="0"/>
          <c:showVal val="1"/>
          <c:showCatName val="0"/>
          <c:showSerName val="0"/>
          <c:showPercent val="0"/>
          <c:showBubbleSize val="0"/>
        </c:dLbls>
        <c:gapWidth val="37"/>
        <c:axId val="302478848"/>
        <c:axId val="301835392"/>
      </c:barChart>
      <c:catAx>
        <c:axId val="302478848"/>
        <c:scaling>
          <c:orientation val="minMax"/>
        </c:scaling>
        <c:delete val="0"/>
        <c:axPos val="b"/>
        <c:numFmt formatCode="General"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301835392"/>
        <c:crosses val="autoZero"/>
        <c:auto val="1"/>
        <c:lblAlgn val="ctr"/>
        <c:lblOffset val="100"/>
        <c:noMultiLvlLbl val="0"/>
      </c:catAx>
      <c:valAx>
        <c:axId val="301835392"/>
        <c:scaling>
          <c:orientation val="minMax"/>
        </c:scaling>
        <c:delete val="0"/>
        <c:axPos val="l"/>
        <c:majorGridlines>
          <c:spPr>
            <a:ln>
              <a:solidFill>
                <a:srgbClr val="4F81BD"/>
              </a:solidFill>
            </a:ln>
          </c:spPr>
        </c:majorGridlines>
        <c:title>
          <c:tx>
            <c:rich>
              <a:bodyPr rot="-5400000" vert="horz"/>
              <a:lstStyle/>
              <a:p>
                <a:pPr>
                  <a:defRPr/>
                </a:pPr>
                <a:r>
                  <a:rPr lang="en-GB" b="0" dirty="0" smtClean="0">
                    <a:latin typeface="Calibri" pitchFamily="34" charset="0"/>
                  </a:rPr>
                  <a:t>Hectares</a:t>
                </a:r>
                <a:endParaRPr lang="en-GB" b="0" dirty="0">
                  <a:latin typeface="Calibri" pitchFamily="34" charset="0"/>
                </a:endParaRPr>
              </a:p>
            </c:rich>
          </c:tx>
          <c:overlay val="0"/>
        </c:title>
        <c:numFmt formatCode="#,##0" sourceLinked="1"/>
        <c:majorTickMark val="out"/>
        <c:minorTickMark val="none"/>
        <c:tickLblPos val="nextTo"/>
        <c:spPr>
          <a:ln>
            <a:solidFill>
              <a:srgbClr val="4F81BD"/>
            </a:solidFill>
          </a:ln>
        </c:spPr>
        <c:txPr>
          <a:bodyPr/>
          <a:lstStyle/>
          <a:p>
            <a:pPr>
              <a:defRPr>
                <a:latin typeface="Calibri" pitchFamily="34" charset="0"/>
              </a:defRPr>
            </a:pPr>
            <a:endParaRPr lang="de-DE"/>
          </a:p>
        </c:txPr>
        <c:crossAx val="302478848"/>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n-US" sz="2000" dirty="0" smtClean="0">
                <a:effectLst/>
                <a:latin typeface="Calibri" pitchFamily="34" charset="0"/>
              </a:rPr>
              <a:t>Distribution of main land use types and crop categories 2013</a:t>
            </a:r>
            <a:endParaRPr lang="de-CH" sz="2000" dirty="0" smtClean="0">
              <a:effectLst/>
              <a:latin typeface="Calibri" pitchFamily="34" charset="0"/>
            </a:endParaRPr>
          </a:p>
          <a:p>
            <a:pPr algn="l">
              <a:defRPr/>
            </a:pPr>
            <a:r>
              <a:rPr lang="en-US" sz="1200" b="0" dirty="0" smtClean="0">
                <a:effectLst/>
                <a:latin typeface="Calibri" pitchFamily="34" charset="0"/>
              </a:rPr>
              <a:t>Source: FiBL-IFOAM Survey 2015; based on information from the private sector, certifiers, and governments.</a:t>
            </a:r>
          </a:p>
          <a:p>
            <a:pPr algn="l">
              <a:defRPr/>
            </a:pPr>
            <a:endParaRPr lang="en-US" sz="1200" b="0" dirty="0" smtClean="0">
              <a:effectLst/>
              <a:latin typeface="Calibri" pitchFamily="34" charset="0"/>
            </a:endParaRPr>
          </a:p>
          <a:p>
            <a:pPr algn="l">
              <a:defRPr/>
            </a:pPr>
            <a:r>
              <a:rPr lang="en-US" sz="1800" b="0" dirty="0" smtClean="0">
                <a:effectLst/>
                <a:latin typeface="Calibri" pitchFamily="34" charset="0"/>
              </a:rPr>
              <a:t>Land use types 2013</a:t>
            </a:r>
            <a:endParaRPr lang="en-US" sz="1800" b="0" dirty="0">
              <a:latin typeface="Calibri" pitchFamily="34" charset="0"/>
            </a:endParaRPr>
          </a:p>
        </c:rich>
      </c:tx>
      <c:layout>
        <c:manualLayout>
          <c:xMode val="edge"/>
          <c:yMode val="edge"/>
          <c:x val="1.6067585301837273E-2"/>
          <c:y val="0"/>
        </c:manualLayout>
      </c:layout>
      <c:overlay val="0"/>
    </c:title>
    <c:autoTitleDeleted val="0"/>
    <c:plotArea>
      <c:layout>
        <c:manualLayout>
          <c:layoutTarget val="inner"/>
          <c:xMode val="edge"/>
          <c:yMode val="edge"/>
          <c:x val="0.20486646981627293"/>
          <c:y val="0.38969287039776235"/>
          <c:w val="0.47291666666666665"/>
          <c:h val="0.42764317272102637"/>
        </c:manualLayout>
      </c:layout>
      <c:pieChart>
        <c:varyColors val="1"/>
        <c:ser>
          <c:idx val="0"/>
          <c:order val="0"/>
          <c:tx>
            <c:strRef>
              <c:f>Sheet1!$B$1</c:f>
              <c:strCache>
                <c:ptCount val="1"/>
                <c:pt idx="0">
                  <c:v>Area [ha]</c:v>
                </c:pt>
              </c:strCache>
            </c:strRef>
          </c:tx>
          <c:spPr>
            <a:ln>
              <a:solidFill>
                <a:schemeClr val="bg1"/>
              </a:solidFill>
            </a:ln>
          </c:spPr>
          <c:dPt>
            <c:idx val="0"/>
            <c:bubble3D val="0"/>
            <c:spPr>
              <a:solidFill>
                <a:srgbClr val="DEA900"/>
              </a:solidFill>
              <a:ln>
                <a:solidFill>
                  <a:schemeClr val="bg1"/>
                </a:solidFill>
              </a:ln>
            </c:spPr>
          </c:dPt>
          <c:dPt>
            <c:idx val="1"/>
            <c:bubble3D val="0"/>
            <c:spPr>
              <a:solidFill>
                <a:srgbClr val="A80000"/>
              </a:solidFill>
              <a:ln>
                <a:solidFill>
                  <a:schemeClr val="bg1"/>
                </a:solidFill>
              </a:ln>
            </c:spPr>
          </c:dPt>
          <c:dPt>
            <c:idx val="2"/>
            <c:bubble3D val="0"/>
            <c:explosion val="1"/>
            <c:spPr>
              <a:solidFill>
                <a:srgbClr val="008000"/>
              </a:solidFill>
              <a:ln>
                <a:solidFill>
                  <a:schemeClr val="bg1"/>
                </a:solidFill>
              </a:ln>
            </c:spPr>
          </c:dPt>
          <c:dPt>
            <c:idx val="3"/>
            <c:bubble3D val="0"/>
            <c:spPr>
              <a:solidFill>
                <a:srgbClr val="4F81BD"/>
              </a:solidFill>
              <a:ln>
                <a:solidFill>
                  <a:schemeClr val="bg1"/>
                </a:solidFill>
              </a:ln>
            </c:spPr>
          </c:dPt>
          <c:dPt>
            <c:idx val="4"/>
            <c:bubble3D val="0"/>
            <c:spPr>
              <a:solidFill>
                <a:srgbClr val="4F81BD">
                  <a:alpha val="50000"/>
                </a:srgbClr>
              </a:solidFill>
              <a:ln>
                <a:solidFill>
                  <a:schemeClr val="bg1"/>
                </a:solidFill>
              </a:ln>
            </c:spPr>
          </c:dPt>
          <c:dLbls>
            <c:dLbl>
              <c:idx val="2"/>
              <c:layout>
                <c:manualLayout>
                  <c:x val="8.1249999999999961E-2"/>
                  <c:y val="2.1347120996154156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3"/>
              <c:layout>
                <c:manualLayout>
                  <c:x val="-1.0416666666666666E-2"/>
                  <c:y val="7.2580211386924054E-2"/>
                </c:manualLayout>
              </c:layout>
              <c:tx>
                <c:rich>
                  <a:bodyPr/>
                  <a:lstStyle/>
                  <a:p>
                    <a:r>
                      <a:rPr lang="en-US" dirty="0"/>
                      <a:t>Other agr. Land
2%</a:t>
                    </a:r>
                  </a:p>
                </c:rich>
              </c:tx>
              <c:dLblPos val="bestFit"/>
              <c:showLegendKey val="0"/>
              <c:showVal val="0"/>
              <c:showCatName val="1"/>
              <c:showSerName val="0"/>
              <c:showPercent val="1"/>
              <c:showBubbleSize val="0"/>
              <c:extLst>
                <c:ext xmlns:c15="http://schemas.microsoft.com/office/drawing/2012/chart" uri="{CE6537A1-D6FC-4f65-9D91-7224C49458BB}"/>
              </c:extLst>
            </c:dLbl>
            <c:dLbl>
              <c:idx val="4"/>
              <c:layout>
                <c:manualLayout>
                  <c:x val="7.84578793115039E-2"/>
                  <c:y val="7.5258664622896805E-3"/>
                </c:manualLayout>
              </c:layout>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sz="1600">
                    <a:latin typeface="Calibri" panose="020F0502020204030204" pitchFamily="34" charset="0"/>
                  </a:defRPr>
                </a:pPr>
                <a:endParaRPr lang="de-DE"/>
              </a:p>
            </c:txPr>
            <c:dLblPos val="outEnd"/>
            <c:showLegendKey val="0"/>
            <c:showVal val="0"/>
            <c:showCatName val="1"/>
            <c:showSerName val="0"/>
            <c:showPercent val="1"/>
            <c:showBubbleSize val="0"/>
            <c:showLeaderLines val="0"/>
            <c:extLst>
              <c:ext xmlns:c15="http://schemas.microsoft.com/office/drawing/2012/chart" uri="{CE6537A1-D6FC-4f65-9D91-7224C49458BB}"/>
            </c:extLst>
          </c:dLbls>
          <c:cat>
            <c:strRef>
              <c:f>Sheet1!$A$2:$A$6</c:f>
              <c:strCache>
                <c:ptCount val="5"/>
                <c:pt idx="0">
                  <c:v>Arable land crops</c:v>
                </c:pt>
                <c:pt idx="1">
                  <c:v>Permanent crops</c:v>
                </c:pt>
                <c:pt idx="2">
                  <c:v>Permanent grassland</c:v>
                </c:pt>
                <c:pt idx="3">
                  <c:v>Other agr. Land</c:v>
                </c:pt>
                <c:pt idx="4">
                  <c:v>No details</c:v>
                </c:pt>
              </c:strCache>
            </c:strRef>
          </c:cat>
          <c:val>
            <c:numRef>
              <c:f>Sheet1!$B$2:$B$6</c:f>
              <c:numCache>
                <c:formatCode>#,##0</c:formatCode>
                <c:ptCount val="5"/>
                <c:pt idx="0">
                  <c:v>7648512</c:v>
                </c:pt>
                <c:pt idx="1">
                  <c:v>3240867</c:v>
                </c:pt>
                <c:pt idx="2">
                  <c:v>27042122</c:v>
                </c:pt>
                <c:pt idx="3">
                  <c:v>737936</c:v>
                </c:pt>
                <c:pt idx="4" formatCode="General">
                  <c:v>4415782.3669999996</c:v>
                </c:pt>
              </c:numCache>
            </c:numRef>
          </c:val>
        </c:ser>
        <c:dLbls>
          <c:dLblPos val="bestFit"/>
          <c:showLegendKey val="0"/>
          <c:showVal val="1"/>
          <c:showCatName val="0"/>
          <c:showSerName val="0"/>
          <c:showPercent val="0"/>
          <c:showBubbleSize val="0"/>
          <c:showLeaderLines val="0"/>
        </c:dLbls>
        <c:firstSliceAng val="0"/>
      </c:pieChart>
    </c:plotArea>
    <c:plotVisOnly val="1"/>
    <c:dispBlanksAs val="gap"/>
    <c:showDLblsOverMax val="0"/>
  </c:chart>
  <c:txPr>
    <a:bodyPr/>
    <a:lstStyle/>
    <a:p>
      <a:pPr>
        <a:defRPr sz="1800"/>
      </a:pPr>
      <a:endParaRPr lang="de-DE"/>
    </a:p>
  </c:txPr>
  <c:externalData r:id="rId1">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de-CH" sz="1625" b="1" i="0" u="none" strike="noStrike" baseline="0" dirty="0" smtClean="0">
                <a:effectLst/>
                <a:latin typeface="Calibri" panose="020F0502020204030204" pitchFamily="34" charset="0"/>
              </a:rPr>
              <a:t>Organic vegetable area 2013: The ten leading countries </a:t>
            </a:r>
          </a:p>
          <a:p>
            <a:pPr algn="l">
              <a:defRPr/>
            </a:pPr>
            <a:r>
              <a:rPr lang="de-CH" sz="975" b="0" i="0" u="none" strike="noStrike" baseline="0" dirty="0" smtClean="0">
                <a:effectLst/>
                <a:latin typeface="Calibri" panose="020F0502020204030204" pitchFamily="34" charset="0"/>
              </a:rPr>
              <a:t>Source: FiBL-IFOAM survey 2015</a:t>
            </a:r>
            <a:endParaRPr lang="de-CH" sz="1200" b="0" dirty="0">
              <a:latin typeface="Calibri" panose="020F0502020204030204" pitchFamily="34" charset="0"/>
            </a:endParaRPr>
          </a:p>
        </c:rich>
      </c:tx>
      <c:layout>
        <c:manualLayout>
          <c:xMode val="edge"/>
          <c:yMode val="edge"/>
          <c:x val="3.0268697615805543E-2"/>
          <c:y val="1.6666754448336096E-2"/>
        </c:manualLayout>
      </c:layout>
      <c:overlay val="1"/>
    </c:title>
    <c:autoTitleDeleted val="0"/>
    <c:plotArea>
      <c:layout>
        <c:manualLayout>
          <c:layoutTarget val="inner"/>
          <c:xMode val="edge"/>
          <c:yMode val="edge"/>
          <c:x val="0.29283106702461542"/>
          <c:y val="0.16430066138924088"/>
          <c:w val="0.59239964078673757"/>
          <c:h val="0.68200878524045849"/>
        </c:manualLayout>
      </c:layout>
      <c:barChart>
        <c:barDir val="bar"/>
        <c:grouping val="clustered"/>
        <c:varyColors val="0"/>
        <c:ser>
          <c:idx val="0"/>
          <c:order val="0"/>
          <c:tx>
            <c:strRef>
              <c:f>Sheet1!$A$2</c:f>
              <c:strCache>
                <c:ptCount val="1"/>
                <c:pt idx="0">
                  <c:v>Hectares</c:v>
                </c:pt>
              </c:strCache>
            </c:strRef>
          </c:tx>
          <c:spPr>
            <a:solidFill>
              <a:srgbClr val="58B463"/>
            </a:solidFill>
            <a:ln w="20598">
              <a:noFill/>
            </a:ln>
          </c:spPr>
          <c:invertIfNegative val="0"/>
          <c:dLbls>
            <c:dLbl>
              <c:idx val="15"/>
              <c:numFmt formatCode="#,##0" sourceLinked="0"/>
              <c:spPr>
                <a:noFill/>
                <a:ln w="20598">
                  <a:noFill/>
                </a:ln>
              </c:spPr>
              <c:txPr>
                <a:bodyPr/>
                <a:lstStyle/>
                <a:p>
                  <a:pPr>
                    <a:defRPr sz="972" b="0" i="0" u="none" strike="noStrike" baseline="0">
                      <a:solidFill>
                        <a:schemeClr val="tx1"/>
                      </a:solidFill>
                      <a:latin typeface="Calibri" pitchFamily="34" charset="0"/>
                      <a:ea typeface="Arial"/>
                      <a:cs typeface="Arial"/>
                    </a:defRPr>
                  </a:pPr>
                  <a:endParaRPr lang="de-DE"/>
                </a:p>
              </c:txPr>
              <c:showLegendKey val="0"/>
              <c:showVal val="1"/>
              <c:showCatName val="0"/>
              <c:showSerName val="0"/>
              <c:showPercent val="0"/>
              <c:showBubbleSize val="0"/>
            </c:dLbl>
            <c:numFmt formatCode="#,##0" sourceLinked="0"/>
            <c:spPr>
              <a:noFill/>
              <a:ln w="20598">
                <a:noFill/>
              </a:ln>
            </c:spPr>
            <c:txPr>
              <a:bodyPr/>
              <a:lstStyle/>
              <a:p>
                <a:pPr>
                  <a:defRPr sz="1460" b="0" i="0" u="none" strike="noStrike" baseline="0">
                    <a:solidFill>
                      <a:schemeClr val="tx1"/>
                    </a:solidFill>
                    <a:latin typeface="Calibri" pitchFamily="34" charset="0"/>
                    <a:ea typeface="Arial"/>
                    <a:cs typeface="Arial"/>
                  </a:defRPr>
                </a:pPr>
                <a:endParaRPr lang="de-D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Sheet1!$B$1:$K$1</c:f>
              <c:strCache>
                <c:ptCount val="10"/>
                <c:pt idx="0">
                  <c:v>Spain</c:v>
                </c:pt>
                <c:pt idx="1">
                  <c:v>Poland (2012)</c:v>
                </c:pt>
                <c:pt idx="2">
                  <c:v>United Kingdom</c:v>
                </c:pt>
                <c:pt idx="3">
                  <c:v>Germany</c:v>
                </c:pt>
                <c:pt idx="4">
                  <c:v>Colombia</c:v>
                </c:pt>
                <c:pt idx="5">
                  <c:v>France</c:v>
                </c:pt>
                <c:pt idx="6">
                  <c:v>Italy</c:v>
                </c:pt>
                <c:pt idx="7">
                  <c:v>Mexico</c:v>
                </c:pt>
                <c:pt idx="8">
                  <c:v>China</c:v>
                </c:pt>
                <c:pt idx="9">
                  <c:v>US (2011)</c:v>
                </c:pt>
              </c:strCache>
            </c:strRef>
          </c:cat>
          <c:val>
            <c:numRef>
              <c:f>Sheet1!$B$2:$K$2</c:f>
              <c:numCache>
                <c:formatCode>#,##0</c:formatCode>
                <c:ptCount val="10"/>
                <c:pt idx="0">
                  <c:v>8654.4596000000001</c:v>
                </c:pt>
                <c:pt idx="1">
                  <c:v>9379</c:v>
                </c:pt>
                <c:pt idx="2">
                  <c:v>10030</c:v>
                </c:pt>
                <c:pt idx="3">
                  <c:v>10785</c:v>
                </c:pt>
                <c:pt idx="4">
                  <c:v>11225.35838</c:v>
                </c:pt>
                <c:pt idx="5">
                  <c:v>14267.63</c:v>
                </c:pt>
                <c:pt idx="6">
                  <c:v>21947</c:v>
                </c:pt>
                <c:pt idx="7">
                  <c:v>46573</c:v>
                </c:pt>
                <c:pt idx="8">
                  <c:v>49209</c:v>
                </c:pt>
                <c:pt idx="9">
                  <c:v>59669.286139999997</c:v>
                </c:pt>
              </c:numCache>
            </c:numRef>
          </c:val>
        </c:ser>
        <c:dLbls>
          <c:showLegendKey val="0"/>
          <c:showVal val="0"/>
          <c:showCatName val="0"/>
          <c:showSerName val="0"/>
          <c:showPercent val="0"/>
          <c:showBubbleSize val="0"/>
        </c:dLbls>
        <c:gapWidth val="20"/>
        <c:axId val="302477824"/>
        <c:axId val="301838272"/>
      </c:barChart>
      <c:catAx>
        <c:axId val="302477824"/>
        <c:scaling>
          <c:orientation val="minMax"/>
        </c:scaling>
        <c:delete val="0"/>
        <c:axPos val="l"/>
        <c:numFmt formatCode="General" sourceLinked="1"/>
        <c:majorTickMark val="out"/>
        <c:minorTickMark val="none"/>
        <c:tickLblPos val="nextTo"/>
        <c:spPr>
          <a:ln w="2575">
            <a:solidFill>
              <a:srgbClr val="5981BD"/>
            </a:solidFill>
            <a:prstDash val="solid"/>
          </a:ln>
        </c:spPr>
        <c:txPr>
          <a:bodyPr rot="0" vert="horz"/>
          <a:lstStyle/>
          <a:p>
            <a:pPr>
              <a:defRPr sz="1460" b="0" i="0" u="none" strike="noStrike" baseline="0">
                <a:solidFill>
                  <a:schemeClr val="tx1"/>
                </a:solidFill>
                <a:latin typeface="Calibri" pitchFamily="34" charset="0"/>
                <a:ea typeface="Arial"/>
                <a:cs typeface="Arial"/>
              </a:defRPr>
            </a:pPr>
            <a:endParaRPr lang="de-DE"/>
          </a:p>
        </c:txPr>
        <c:crossAx val="301838272"/>
        <c:crosses val="autoZero"/>
        <c:auto val="1"/>
        <c:lblAlgn val="ctr"/>
        <c:lblOffset val="100"/>
        <c:tickLblSkip val="1"/>
        <c:tickMarkSkip val="1"/>
        <c:noMultiLvlLbl val="0"/>
      </c:catAx>
      <c:valAx>
        <c:axId val="301838272"/>
        <c:scaling>
          <c:orientation val="minMax"/>
        </c:scaling>
        <c:delete val="0"/>
        <c:axPos val="b"/>
        <c:majorGridlines>
          <c:spPr>
            <a:ln w="10298">
              <a:solidFill>
                <a:srgbClr val="5981BD"/>
              </a:solidFill>
              <a:prstDash val="solid"/>
            </a:ln>
          </c:spPr>
        </c:majorGridlines>
        <c:title>
          <c:tx>
            <c:rich>
              <a:bodyPr/>
              <a:lstStyle/>
              <a:p>
                <a:pPr>
                  <a:defRPr sz="1462" b="0" i="0" u="none" strike="noStrike" baseline="0">
                    <a:solidFill>
                      <a:srgbClr val="000000"/>
                    </a:solidFill>
                    <a:latin typeface="Calibri"/>
                    <a:ea typeface="Calibri"/>
                    <a:cs typeface="Calibri"/>
                  </a:defRPr>
                </a:pPr>
                <a:r>
                  <a:rPr lang="en-GB"/>
                  <a:t>Hectares</a:t>
                </a:r>
              </a:p>
            </c:rich>
          </c:tx>
          <c:layout>
            <c:manualLayout>
              <c:xMode val="edge"/>
              <c:yMode val="edge"/>
              <c:x val="0.53765595090087415"/>
              <c:y val="0.93638883768291503"/>
            </c:manualLayout>
          </c:layout>
          <c:overlay val="0"/>
          <c:spPr>
            <a:noFill/>
            <a:ln w="20598">
              <a:noFill/>
            </a:ln>
          </c:spPr>
        </c:title>
        <c:numFmt formatCode="#,##0" sourceLinked="0"/>
        <c:majorTickMark val="out"/>
        <c:minorTickMark val="none"/>
        <c:tickLblPos val="nextTo"/>
        <c:spPr>
          <a:ln w="2575">
            <a:solidFill>
              <a:srgbClr val="5981BD"/>
            </a:solidFill>
            <a:prstDash val="solid"/>
          </a:ln>
        </c:spPr>
        <c:txPr>
          <a:bodyPr rot="0" vert="horz"/>
          <a:lstStyle/>
          <a:p>
            <a:pPr>
              <a:defRPr sz="1460" b="0" i="0" u="none" strike="noStrike" baseline="0">
                <a:solidFill>
                  <a:schemeClr val="tx1"/>
                </a:solidFill>
                <a:latin typeface="Calibri" pitchFamily="34" charset="0"/>
                <a:ea typeface="Arial"/>
                <a:cs typeface="Arial"/>
              </a:defRPr>
            </a:pPr>
            <a:endParaRPr lang="de-DE"/>
          </a:p>
        </c:txPr>
        <c:crossAx val="302477824"/>
        <c:crosses val="autoZero"/>
        <c:crossBetween val="between"/>
      </c:valAx>
      <c:spPr>
        <a:noFill/>
        <a:ln w="20636">
          <a:noFill/>
        </a:ln>
      </c:spPr>
    </c:plotArea>
    <c:plotVisOnly val="1"/>
    <c:dispBlanksAs val="gap"/>
    <c:showDLblsOverMax val="0"/>
  </c:chart>
  <c:spPr>
    <a:noFill/>
    <a:ln>
      <a:noFill/>
    </a:ln>
  </c:spPr>
  <c:txPr>
    <a:bodyPr/>
    <a:lstStyle/>
    <a:p>
      <a:pPr>
        <a:defRPr sz="1460" b="1" i="0" u="none" strike="noStrike" baseline="0">
          <a:solidFill>
            <a:schemeClr val="tx1"/>
          </a:solidFill>
          <a:latin typeface="Arial"/>
          <a:ea typeface="Arial"/>
          <a:cs typeface="Arial"/>
        </a:defRPr>
      </a:pPr>
      <a:endParaRPr lang="de-DE"/>
    </a:p>
  </c:txPr>
  <c:externalData r:id="rId1">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de-CH" sz="1570" b="1" i="0" u="none" strike="noStrike" baseline="0" dirty="0" smtClean="0">
                <a:effectLst/>
                <a:latin typeface="Calibri" panose="020F0502020204030204" pitchFamily="34" charset="0"/>
              </a:rPr>
              <a:t>Organic vegetables: The ten countries with the highest shares 2013 </a:t>
            </a:r>
          </a:p>
          <a:p>
            <a:pPr algn="l">
              <a:defRPr/>
            </a:pPr>
            <a:r>
              <a:rPr lang="de-CH" sz="1200" b="0" i="0" u="none" strike="noStrike" baseline="0" dirty="0" smtClean="0">
                <a:effectLst/>
                <a:latin typeface="Calibri" panose="020F0502020204030204" pitchFamily="34" charset="0"/>
              </a:rPr>
              <a:t>Source: FiBL-IFOAM survey 2015</a:t>
            </a:r>
            <a:endParaRPr lang="de-CH" sz="1200" b="0" dirty="0">
              <a:latin typeface="Calibri" panose="020F0502020204030204" pitchFamily="34" charset="0"/>
            </a:endParaRPr>
          </a:p>
        </c:rich>
      </c:tx>
      <c:layout>
        <c:manualLayout>
          <c:xMode val="edge"/>
          <c:yMode val="edge"/>
          <c:x val="4.2482841459999018E-2"/>
          <c:y val="1.2932890658457678E-2"/>
        </c:manualLayout>
      </c:layout>
      <c:overlay val="1"/>
    </c:title>
    <c:autoTitleDeleted val="0"/>
    <c:plotArea>
      <c:layout>
        <c:manualLayout>
          <c:layoutTarget val="inner"/>
          <c:xMode val="edge"/>
          <c:yMode val="edge"/>
          <c:x val="0.26483827528455883"/>
          <c:y val="0.206118272757252"/>
          <c:w val="0.65647413058565041"/>
          <c:h val="0.66150567629736612"/>
        </c:manualLayout>
      </c:layout>
      <c:barChart>
        <c:barDir val="bar"/>
        <c:grouping val="clustered"/>
        <c:varyColors val="0"/>
        <c:ser>
          <c:idx val="0"/>
          <c:order val="0"/>
          <c:tx>
            <c:strRef>
              <c:f>Sheet1!$A$2</c:f>
              <c:strCache>
                <c:ptCount val="1"/>
                <c:pt idx="0">
                  <c:v>Share (%)</c:v>
                </c:pt>
              </c:strCache>
            </c:strRef>
          </c:tx>
          <c:spPr>
            <a:solidFill>
              <a:srgbClr val="58B463"/>
            </a:solidFill>
            <a:ln w="19874">
              <a:noFill/>
            </a:ln>
          </c:spPr>
          <c:invertIfNegative val="0"/>
          <c:dPt>
            <c:idx val="1"/>
            <c:invertIfNegative val="0"/>
            <c:bubble3D val="0"/>
          </c:dPt>
          <c:dLbls>
            <c:numFmt formatCode="0.0%" sourceLinked="0"/>
            <c:spPr>
              <a:noFill/>
              <a:ln w="19874">
                <a:noFill/>
              </a:ln>
            </c:spPr>
            <c:txPr>
              <a:bodyPr/>
              <a:lstStyle/>
              <a:p>
                <a:pPr>
                  <a:defRPr sz="1413" b="0" i="0" u="none" strike="noStrike" baseline="0">
                    <a:solidFill>
                      <a:schemeClr val="tx1"/>
                    </a:solidFill>
                    <a:latin typeface="Calibri" pitchFamily="34" charset="0"/>
                    <a:ea typeface="Arial"/>
                    <a:cs typeface="Arial"/>
                  </a:defRPr>
                </a:pPr>
                <a:endParaRPr lang="de-D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Sheet1!$B$1:$J$1</c:f>
              <c:strCache>
                <c:ptCount val="9"/>
                <c:pt idx="0">
                  <c:v>France</c:v>
                </c:pt>
                <c:pt idx="1">
                  <c:v>US (2011)</c:v>
                </c:pt>
                <c:pt idx="2">
                  <c:v>Mexico</c:v>
                </c:pt>
                <c:pt idx="3">
                  <c:v>Netherlands</c:v>
                </c:pt>
                <c:pt idx="4">
                  <c:v>United Kingdom</c:v>
                </c:pt>
                <c:pt idx="5">
                  <c:v>Germany</c:v>
                </c:pt>
                <c:pt idx="6">
                  <c:v>Colombia</c:v>
                </c:pt>
                <c:pt idx="7">
                  <c:v>Switzerland</c:v>
                </c:pt>
                <c:pt idx="8">
                  <c:v>Austria</c:v>
                </c:pt>
              </c:strCache>
            </c:strRef>
          </c:cat>
          <c:val>
            <c:numRef>
              <c:f>Sheet1!$B$2:$J$2</c:f>
              <c:numCache>
                <c:formatCode>0.0%</c:formatCode>
                <c:ptCount val="9"/>
                <c:pt idx="0">
                  <c:v>6.6000000000000003E-2</c:v>
                </c:pt>
                <c:pt idx="1">
                  <c:v>7.1999999999999995E-2</c:v>
                </c:pt>
                <c:pt idx="2">
                  <c:v>7.2999999999999995E-2</c:v>
                </c:pt>
                <c:pt idx="3">
                  <c:v>7.5999999999999998E-2</c:v>
                </c:pt>
                <c:pt idx="4">
                  <c:v>9.7000000000000003E-2</c:v>
                </c:pt>
                <c:pt idx="5">
                  <c:v>0.107</c:v>
                </c:pt>
                <c:pt idx="6">
                  <c:v>0.108</c:v>
                </c:pt>
                <c:pt idx="7">
                  <c:v>0.13300000000000001</c:v>
                </c:pt>
                <c:pt idx="8">
                  <c:v>0.19900000000000001</c:v>
                </c:pt>
              </c:numCache>
            </c:numRef>
          </c:val>
        </c:ser>
        <c:dLbls>
          <c:showLegendKey val="0"/>
          <c:showVal val="0"/>
          <c:showCatName val="0"/>
          <c:showSerName val="0"/>
          <c:showPercent val="0"/>
          <c:showBubbleSize val="0"/>
        </c:dLbls>
        <c:gapWidth val="20"/>
        <c:axId val="302539776"/>
        <c:axId val="301841152"/>
      </c:barChart>
      <c:catAx>
        <c:axId val="302539776"/>
        <c:scaling>
          <c:orientation val="minMax"/>
        </c:scaling>
        <c:delete val="0"/>
        <c:axPos val="l"/>
        <c:numFmt formatCode="General" sourceLinked="1"/>
        <c:majorTickMark val="out"/>
        <c:minorTickMark val="none"/>
        <c:tickLblPos val="nextTo"/>
        <c:spPr>
          <a:ln w="2484">
            <a:solidFill>
              <a:srgbClr val="5981BD"/>
            </a:solidFill>
            <a:prstDash val="solid"/>
          </a:ln>
        </c:spPr>
        <c:txPr>
          <a:bodyPr rot="0" vert="horz"/>
          <a:lstStyle/>
          <a:p>
            <a:pPr>
              <a:defRPr sz="1413" b="0" i="0" u="none" strike="noStrike" baseline="0">
                <a:solidFill>
                  <a:schemeClr val="tx1"/>
                </a:solidFill>
                <a:latin typeface="Calibri" pitchFamily="34" charset="0"/>
                <a:ea typeface="Arial"/>
                <a:cs typeface="Arial"/>
              </a:defRPr>
            </a:pPr>
            <a:endParaRPr lang="de-DE"/>
          </a:p>
        </c:txPr>
        <c:crossAx val="301841152"/>
        <c:crosses val="autoZero"/>
        <c:auto val="1"/>
        <c:lblAlgn val="ctr"/>
        <c:lblOffset val="100"/>
        <c:tickLblSkip val="1"/>
        <c:tickMarkSkip val="1"/>
        <c:noMultiLvlLbl val="0"/>
      </c:catAx>
      <c:valAx>
        <c:axId val="301841152"/>
        <c:scaling>
          <c:orientation val="minMax"/>
        </c:scaling>
        <c:delete val="0"/>
        <c:axPos val="b"/>
        <c:majorGridlines>
          <c:spPr>
            <a:ln w="9937">
              <a:solidFill>
                <a:srgbClr val="5981BD"/>
              </a:solidFill>
              <a:prstDash val="solid"/>
            </a:ln>
          </c:spPr>
        </c:majorGridlines>
        <c:title>
          <c:tx>
            <c:rich>
              <a:bodyPr/>
              <a:lstStyle/>
              <a:p>
                <a:pPr>
                  <a:defRPr sz="1413" b="0" i="0" u="none" strike="noStrike" baseline="0">
                    <a:solidFill>
                      <a:srgbClr val="000000"/>
                    </a:solidFill>
                    <a:latin typeface="Calibri"/>
                    <a:ea typeface="Calibri"/>
                    <a:cs typeface="Calibri"/>
                  </a:defRPr>
                </a:pPr>
                <a:r>
                  <a:rPr lang="de-CH"/>
                  <a:t>Share</a:t>
                </a:r>
              </a:p>
            </c:rich>
          </c:tx>
          <c:overlay val="0"/>
        </c:title>
        <c:numFmt formatCode="0%" sourceLinked="0"/>
        <c:majorTickMark val="out"/>
        <c:minorTickMark val="none"/>
        <c:tickLblPos val="nextTo"/>
        <c:spPr>
          <a:ln w="2484">
            <a:solidFill>
              <a:srgbClr val="5981BD"/>
            </a:solidFill>
            <a:prstDash val="solid"/>
          </a:ln>
        </c:spPr>
        <c:txPr>
          <a:bodyPr rot="0" vert="horz"/>
          <a:lstStyle/>
          <a:p>
            <a:pPr>
              <a:defRPr sz="1413" b="0" i="0" u="none" strike="noStrike" baseline="0">
                <a:solidFill>
                  <a:schemeClr val="tx1"/>
                </a:solidFill>
                <a:latin typeface="Calibri" pitchFamily="34" charset="0"/>
                <a:ea typeface="Arial"/>
                <a:cs typeface="Arial"/>
              </a:defRPr>
            </a:pPr>
            <a:endParaRPr lang="de-DE"/>
          </a:p>
        </c:txPr>
        <c:crossAx val="302539776"/>
        <c:crosses val="autoZero"/>
        <c:crossBetween val="between"/>
      </c:valAx>
      <c:spPr>
        <a:noFill/>
        <a:ln w="19943">
          <a:noFill/>
        </a:ln>
      </c:spPr>
    </c:plotArea>
    <c:plotVisOnly val="1"/>
    <c:dispBlanksAs val="gap"/>
    <c:showDLblsOverMax val="0"/>
  </c:chart>
  <c:spPr>
    <a:noFill/>
    <a:ln>
      <a:noFill/>
    </a:ln>
  </c:spPr>
  <c:txPr>
    <a:bodyPr/>
    <a:lstStyle/>
    <a:p>
      <a:pPr>
        <a:defRPr sz="1408" b="1" i="0" u="none" strike="noStrike" baseline="0">
          <a:solidFill>
            <a:schemeClr val="tx1"/>
          </a:solidFill>
          <a:latin typeface="Arial"/>
          <a:ea typeface="Arial"/>
          <a:cs typeface="Arial"/>
        </a:defRPr>
      </a:pPr>
      <a:endParaRPr lang="de-DE"/>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232479193468585"/>
          <c:y val="2.8600436039434698E-2"/>
        </c:manualLayout>
      </c:layout>
      <c:overlay val="0"/>
      <c:txPr>
        <a:bodyPr/>
        <a:lstStyle/>
        <a:p>
          <a:pPr>
            <a:defRPr sz="1400" b="0">
              <a:latin typeface="Calibri" pitchFamily="34" charset="0"/>
            </a:defRPr>
          </a:pPr>
          <a:endParaRPr lang="de-DE"/>
        </a:p>
      </c:txPr>
    </c:title>
    <c:autoTitleDeleted val="0"/>
    <c:plotArea>
      <c:layout>
        <c:manualLayout>
          <c:layoutTarget val="inner"/>
          <c:xMode val="edge"/>
          <c:yMode val="edge"/>
          <c:x val="0.35847425180030223"/>
          <c:y val="0.16273905001546374"/>
          <c:w val="0.50058230565065009"/>
          <c:h val="0.55170033739858659"/>
        </c:manualLayout>
      </c:layout>
      <c:barChart>
        <c:barDir val="bar"/>
        <c:grouping val="clustered"/>
        <c:varyColors val="0"/>
        <c:ser>
          <c:idx val="0"/>
          <c:order val="0"/>
          <c:tx>
            <c:strRef>
              <c:f>Sheet1!$B$1</c:f>
              <c:strCache>
                <c:ptCount val="1"/>
                <c:pt idx="0">
                  <c:v>Key arable crops</c:v>
                </c:pt>
              </c:strCache>
            </c:strRef>
          </c:tx>
          <c:spPr>
            <a:solidFill>
              <a:srgbClr val="DEA900"/>
            </a:solidFill>
          </c:spPr>
          <c:invertIfNegative val="0"/>
          <c:dLbls>
            <c:numFmt formatCode="#,##0.00" sourceLinked="0"/>
            <c:spPr>
              <a:noFill/>
              <a:ln>
                <a:noFill/>
              </a:ln>
              <a:effectLst/>
            </c:spPr>
            <c:txPr>
              <a:bodyPr wrap="square" lIns="38100" tIns="19050" rIns="38100" bIns="19050" anchor="ctr">
                <a:spAutoFit/>
              </a:bodyPr>
              <a:lstStyle/>
              <a:p>
                <a:pPr>
                  <a:defRPr sz="1400">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Sheet1!$A$2:$A$6</c:f>
              <c:strCache>
                <c:ptCount val="5"/>
                <c:pt idx="0">
                  <c:v>Protein crops</c:v>
                </c:pt>
                <c:pt idx="1">
                  <c:v>Vegetables</c:v>
                </c:pt>
                <c:pt idx="2">
                  <c:v>Oilseeds</c:v>
                </c:pt>
                <c:pt idx="3">
                  <c:v>Green fodders</c:v>
                </c:pt>
                <c:pt idx="4">
                  <c:v>Cereals</c:v>
                </c:pt>
              </c:strCache>
            </c:strRef>
          </c:cat>
          <c:val>
            <c:numRef>
              <c:f>Sheet1!$B$2:$B$6</c:f>
              <c:numCache>
                <c:formatCode>#,##0</c:formatCode>
                <c:ptCount val="5"/>
                <c:pt idx="0">
                  <c:v>296072.61920126464</c:v>
                </c:pt>
                <c:pt idx="1">
                  <c:v>305342.25368550635</c:v>
                </c:pt>
                <c:pt idx="2">
                  <c:v>779803.2165151079</c:v>
                </c:pt>
                <c:pt idx="3">
                  <c:v>2381942.5961177116</c:v>
                </c:pt>
                <c:pt idx="4">
                  <c:v>3309788.1761534172</c:v>
                </c:pt>
              </c:numCache>
            </c:numRef>
          </c:val>
        </c:ser>
        <c:dLbls>
          <c:dLblPos val="outEnd"/>
          <c:showLegendKey val="0"/>
          <c:showVal val="1"/>
          <c:showCatName val="0"/>
          <c:showSerName val="0"/>
          <c:showPercent val="0"/>
          <c:showBubbleSize val="0"/>
        </c:dLbls>
        <c:gapWidth val="36"/>
        <c:overlap val="2"/>
        <c:axId val="293239296"/>
        <c:axId val="279713408"/>
      </c:barChart>
      <c:catAx>
        <c:axId val="293239296"/>
        <c:scaling>
          <c:orientation val="minMax"/>
        </c:scaling>
        <c:delete val="0"/>
        <c:axPos val="l"/>
        <c:numFmt formatCode="General" sourceLinked="0"/>
        <c:majorTickMark val="out"/>
        <c:minorTickMark val="none"/>
        <c:tickLblPos val="nextTo"/>
        <c:spPr>
          <a:ln>
            <a:solidFill>
              <a:srgbClr val="4F81BD"/>
            </a:solidFill>
          </a:ln>
        </c:spPr>
        <c:txPr>
          <a:bodyPr/>
          <a:lstStyle/>
          <a:p>
            <a:pPr>
              <a:defRPr sz="1400">
                <a:latin typeface="Calibri" pitchFamily="34" charset="0"/>
              </a:defRPr>
            </a:pPr>
            <a:endParaRPr lang="de-DE"/>
          </a:p>
        </c:txPr>
        <c:crossAx val="279713408"/>
        <c:crosses val="autoZero"/>
        <c:auto val="1"/>
        <c:lblAlgn val="ctr"/>
        <c:lblOffset val="100"/>
        <c:noMultiLvlLbl val="0"/>
      </c:catAx>
      <c:valAx>
        <c:axId val="279713408"/>
        <c:scaling>
          <c:orientation val="minMax"/>
        </c:scaling>
        <c:delete val="0"/>
        <c:axPos val="b"/>
        <c:majorGridlines>
          <c:spPr>
            <a:ln>
              <a:solidFill>
                <a:srgbClr val="4F81BD"/>
              </a:solidFill>
            </a:ln>
          </c:spPr>
        </c:majorGridlines>
        <c:numFmt formatCode="#,##0.0" sourceLinked="0"/>
        <c:majorTickMark val="out"/>
        <c:minorTickMark val="none"/>
        <c:tickLblPos val="nextTo"/>
        <c:spPr>
          <a:ln>
            <a:solidFill>
              <a:srgbClr val="4F81BD"/>
            </a:solidFill>
          </a:ln>
        </c:spPr>
        <c:txPr>
          <a:bodyPr/>
          <a:lstStyle/>
          <a:p>
            <a:pPr>
              <a:defRPr sz="1400">
                <a:latin typeface="Calibri" pitchFamily="34" charset="0"/>
              </a:defRPr>
            </a:pPr>
            <a:endParaRPr lang="de-DE"/>
          </a:p>
        </c:txPr>
        <c:crossAx val="293239296"/>
        <c:crosses val="autoZero"/>
        <c:crossBetween val="between"/>
        <c:majorUnit val="1500000"/>
        <c:minorUnit val="100000"/>
        <c:dispUnits>
          <c:builtInUnit val="millions"/>
          <c:dispUnitsLbl>
            <c:layout>
              <c:manualLayout>
                <c:xMode val="edge"/>
                <c:yMode val="edge"/>
                <c:x val="0.46870930552342999"/>
                <c:y val="0.82995215311004777"/>
              </c:manualLayout>
            </c:layout>
            <c:tx>
              <c:rich>
                <a:bodyPr/>
                <a:lstStyle/>
                <a:p>
                  <a:pPr>
                    <a:defRPr sz="1400" b="0">
                      <a:latin typeface="Calibri" pitchFamily="34" charset="0"/>
                    </a:defRPr>
                  </a:pPr>
                  <a:r>
                    <a:rPr lang="de-CH" sz="1400" b="0" dirty="0" smtClean="0">
                      <a:latin typeface="Calibri" pitchFamily="34" charset="0"/>
                    </a:rPr>
                    <a:t>Million hectares</a:t>
                  </a:r>
                  <a:endParaRPr lang="de-CH" sz="1400" b="0" dirty="0">
                    <a:latin typeface="Calibri" pitchFamily="34" charset="0"/>
                  </a:endParaRPr>
                </a:p>
              </c:rich>
            </c:tx>
          </c:dispUnitsLbl>
        </c:dispUnits>
      </c:valAx>
    </c:plotArea>
    <c:plotVisOnly val="1"/>
    <c:dispBlanksAs val="gap"/>
    <c:showDLblsOverMax val="0"/>
  </c:chart>
  <c:txPr>
    <a:bodyPr/>
    <a:lstStyle/>
    <a:p>
      <a:pPr>
        <a:defRPr sz="1800"/>
      </a:pPr>
      <a:endParaRPr lang="de-DE"/>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00" b="0">
                <a:latin typeface="Calibri" pitchFamily="34" charset="0"/>
              </a:defRPr>
            </a:pPr>
            <a:r>
              <a:rPr lang="de-CH" sz="1400" dirty="0"/>
              <a:t>Key </a:t>
            </a:r>
            <a:r>
              <a:rPr lang="de-CH" sz="1400" dirty="0" smtClean="0"/>
              <a:t>permanent </a:t>
            </a:r>
            <a:r>
              <a:rPr lang="de-CH" sz="1400" dirty="0"/>
              <a:t>crops</a:t>
            </a:r>
          </a:p>
        </c:rich>
      </c:tx>
      <c:layout>
        <c:manualLayout>
          <c:xMode val="edge"/>
          <c:yMode val="edge"/>
          <c:x val="0.33854633699271219"/>
          <c:y val="2.8600645685288379E-2"/>
        </c:manualLayout>
      </c:layout>
      <c:overlay val="0"/>
    </c:title>
    <c:autoTitleDeleted val="0"/>
    <c:plotArea>
      <c:layout>
        <c:manualLayout>
          <c:layoutTarget val="inner"/>
          <c:xMode val="edge"/>
          <c:yMode val="edge"/>
          <c:x val="0.35170168636721827"/>
          <c:y val="0.15004428237561451"/>
          <c:w val="0.46845957446808506"/>
          <c:h val="0.55294442811760924"/>
        </c:manualLayout>
      </c:layout>
      <c:barChart>
        <c:barDir val="bar"/>
        <c:grouping val="clustered"/>
        <c:varyColors val="0"/>
        <c:ser>
          <c:idx val="0"/>
          <c:order val="0"/>
          <c:tx>
            <c:strRef>
              <c:f>Sheet1!$B$1</c:f>
              <c:strCache>
                <c:ptCount val="1"/>
                <c:pt idx="0">
                  <c:v>Area [ha]</c:v>
                </c:pt>
              </c:strCache>
            </c:strRef>
          </c:tx>
          <c:spPr>
            <a:solidFill>
              <a:srgbClr val="A80000"/>
            </a:solidFill>
          </c:spPr>
          <c:invertIfNegative val="0"/>
          <c:dLbls>
            <c:numFmt formatCode="#,##0.00" sourceLinked="0"/>
            <c:spPr>
              <a:noFill/>
              <a:ln>
                <a:noFill/>
              </a:ln>
              <a:effectLst/>
            </c:spPr>
            <c:txPr>
              <a:bodyPr wrap="square" lIns="38100" tIns="19050" rIns="38100" bIns="19050" anchor="ctr">
                <a:spAutoFit/>
              </a:bodyPr>
              <a:lstStyle/>
              <a:p>
                <a:pPr>
                  <a:defRPr sz="1400">
                    <a:latin typeface="Calibri" panose="020F0502020204030204" pitchFamily="34" charset="0"/>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Sheet1!$A$2:$A$6</c:f>
              <c:strCache>
                <c:ptCount val="5"/>
                <c:pt idx="0">
                  <c:v>Cocoa</c:v>
                </c:pt>
                <c:pt idx="1">
                  <c:v>Grapes</c:v>
                </c:pt>
                <c:pt idx="2">
                  <c:v>Nuts</c:v>
                </c:pt>
                <c:pt idx="3">
                  <c:v>Olives</c:v>
                </c:pt>
                <c:pt idx="4">
                  <c:v>Coffee</c:v>
                </c:pt>
              </c:strCache>
            </c:strRef>
          </c:cat>
          <c:val>
            <c:numRef>
              <c:f>Sheet1!$B$2:$B$6</c:f>
              <c:numCache>
                <c:formatCode>#,##0</c:formatCode>
                <c:ptCount val="5"/>
                <c:pt idx="0">
                  <c:v>226515.212</c:v>
                </c:pt>
                <c:pt idx="1">
                  <c:v>311594.69198296487</c:v>
                </c:pt>
                <c:pt idx="2">
                  <c:v>322074.16467149992</c:v>
                </c:pt>
                <c:pt idx="3">
                  <c:v>611452.42762441118</c:v>
                </c:pt>
                <c:pt idx="4">
                  <c:v>732831.04725613992</c:v>
                </c:pt>
              </c:numCache>
            </c:numRef>
          </c:val>
        </c:ser>
        <c:dLbls>
          <c:dLblPos val="outEnd"/>
          <c:showLegendKey val="0"/>
          <c:showVal val="1"/>
          <c:showCatName val="0"/>
          <c:showSerName val="0"/>
          <c:showPercent val="0"/>
          <c:showBubbleSize val="0"/>
        </c:dLbls>
        <c:gapWidth val="36"/>
        <c:overlap val="2"/>
        <c:axId val="293238272"/>
        <c:axId val="279715136"/>
      </c:barChart>
      <c:catAx>
        <c:axId val="293238272"/>
        <c:scaling>
          <c:orientation val="minMax"/>
        </c:scaling>
        <c:delete val="0"/>
        <c:axPos val="l"/>
        <c:numFmt formatCode="General" sourceLinked="0"/>
        <c:majorTickMark val="out"/>
        <c:minorTickMark val="none"/>
        <c:tickLblPos val="nextTo"/>
        <c:spPr>
          <a:ln>
            <a:solidFill>
              <a:srgbClr val="4F81BD"/>
            </a:solidFill>
          </a:ln>
        </c:spPr>
        <c:txPr>
          <a:bodyPr/>
          <a:lstStyle/>
          <a:p>
            <a:pPr>
              <a:defRPr sz="1400">
                <a:latin typeface="Calibri" pitchFamily="34" charset="0"/>
              </a:defRPr>
            </a:pPr>
            <a:endParaRPr lang="de-DE"/>
          </a:p>
        </c:txPr>
        <c:crossAx val="279715136"/>
        <c:crosses val="autoZero"/>
        <c:auto val="1"/>
        <c:lblAlgn val="ctr"/>
        <c:lblOffset val="100"/>
        <c:noMultiLvlLbl val="0"/>
      </c:catAx>
      <c:valAx>
        <c:axId val="279715136"/>
        <c:scaling>
          <c:orientation val="minMax"/>
        </c:scaling>
        <c:delete val="0"/>
        <c:axPos val="b"/>
        <c:majorGridlines>
          <c:spPr>
            <a:ln>
              <a:solidFill>
                <a:srgbClr val="4F81BD"/>
              </a:solidFill>
            </a:ln>
          </c:spPr>
        </c:majorGridlines>
        <c:numFmt formatCode="#,##0.0" sourceLinked="0"/>
        <c:majorTickMark val="out"/>
        <c:minorTickMark val="none"/>
        <c:tickLblPos val="nextTo"/>
        <c:spPr>
          <a:ln>
            <a:solidFill>
              <a:srgbClr val="4F81BD"/>
            </a:solidFill>
          </a:ln>
        </c:spPr>
        <c:txPr>
          <a:bodyPr/>
          <a:lstStyle/>
          <a:p>
            <a:pPr>
              <a:defRPr sz="1400">
                <a:latin typeface="Calibri" pitchFamily="34" charset="0"/>
              </a:defRPr>
            </a:pPr>
            <a:endParaRPr lang="de-DE"/>
          </a:p>
        </c:txPr>
        <c:crossAx val="293238272"/>
        <c:crosses val="autoZero"/>
        <c:crossBetween val="between"/>
        <c:dispUnits>
          <c:builtInUnit val="millions"/>
          <c:dispUnitsLbl>
            <c:layout>
              <c:manualLayout>
                <c:xMode val="edge"/>
                <c:yMode val="edge"/>
                <c:x val="0.45189628292666933"/>
                <c:y val="0.86063710792131842"/>
              </c:manualLayout>
            </c:layout>
            <c:tx>
              <c:rich>
                <a:bodyPr/>
                <a:lstStyle/>
                <a:p>
                  <a:pPr>
                    <a:defRPr sz="1400" b="0">
                      <a:latin typeface="Calibri" pitchFamily="34" charset="0"/>
                    </a:defRPr>
                  </a:pPr>
                  <a:r>
                    <a:rPr lang="de-CH" sz="1400" b="0" dirty="0" smtClean="0">
                      <a:latin typeface="Calibri" pitchFamily="34" charset="0"/>
                    </a:rPr>
                    <a:t>Million hectares</a:t>
                  </a:r>
                  <a:endParaRPr lang="de-CH" sz="1400" b="0" dirty="0">
                    <a:latin typeface="Calibri" pitchFamily="34" charset="0"/>
                  </a:endParaRPr>
                </a:p>
              </c:rich>
            </c:tx>
          </c:dispUnitsLbl>
        </c:dispUnits>
      </c:valAx>
    </c:plotArea>
    <c:plotVisOnly val="1"/>
    <c:dispBlanksAs val="gap"/>
    <c:showDLblsOverMax val="0"/>
  </c:chart>
  <c:txPr>
    <a:bodyPr/>
    <a:lstStyle/>
    <a:p>
      <a:pPr>
        <a:defRPr sz="1800"/>
      </a:pPr>
      <a:endParaRPr lang="de-DE"/>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de-CH" sz="2000" dirty="0" smtClean="0">
                <a:latin typeface="Calibri" panose="020F0502020204030204" pitchFamily="34" charset="0"/>
              </a:rPr>
              <a:t>Growth of selected crops between 2012-2013</a:t>
            </a:r>
          </a:p>
          <a:p>
            <a:pPr algn="l">
              <a:defRPr/>
            </a:pPr>
            <a:r>
              <a:rPr lang="de-CH" sz="1200" b="0" dirty="0" smtClean="0">
                <a:latin typeface="Calibri" panose="020F0502020204030204" pitchFamily="34" charset="0"/>
              </a:rPr>
              <a:t>Source: FiBL-IFOAM</a:t>
            </a:r>
            <a:r>
              <a:rPr lang="de-CH" sz="1200" b="0" baseline="0" dirty="0" smtClean="0">
                <a:latin typeface="Calibri" panose="020F0502020204030204" pitchFamily="34" charset="0"/>
              </a:rPr>
              <a:t> survey 2015</a:t>
            </a:r>
            <a:endParaRPr lang="de-CH" sz="1200" b="0" dirty="0">
              <a:latin typeface="Calibri" panose="020F0502020204030204" pitchFamily="34" charset="0"/>
            </a:endParaRPr>
          </a:p>
        </c:rich>
      </c:tx>
      <c:layout>
        <c:manualLayout>
          <c:xMode val="edge"/>
          <c:yMode val="edge"/>
          <c:x val="3.1348891341822234E-2"/>
          <c:y val="2.5499174790485128E-2"/>
        </c:manualLayout>
      </c:layout>
      <c:overlay val="1"/>
    </c:title>
    <c:autoTitleDeleted val="0"/>
    <c:plotArea>
      <c:layout>
        <c:manualLayout>
          <c:layoutTarget val="inner"/>
          <c:xMode val="edge"/>
          <c:yMode val="edge"/>
          <c:x val="0.34719632601208561"/>
          <c:y val="0.17234236246394921"/>
          <c:w val="0.57877843563522391"/>
          <c:h val="0.71931159654135846"/>
        </c:manualLayout>
      </c:layout>
      <c:barChart>
        <c:barDir val="bar"/>
        <c:grouping val="clustered"/>
        <c:varyColors val="0"/>
        <c:ser>
          <c:idx val="0"/>
          <c:order val="0"/>
          <c:tx>
            <c:strRef>
              <c:f>Sheet1!$B$1</c:f>
              <c:strCache>
                <c:ptCount val="1"/>
                <c:pt idx="0">
                  <c:v>2012</c:v>
                </c:pt>
              </c:strCache>
            </c:strRef>
          </c:tx>
          <c:spPr>
            <a:solidFill>
              <a:srgbClr val="5981BD">
                <a:alpha val="70000"/>
              </a:srgbClr>
            </a:solidFill>
          </c:spPr>
          <c:invertIfNegative val="0"/>
          <c:cat>
            <c:strRef>
              <c:f>Sheet1!$A$2:$A$13</c:f>
              <c:strCache>
                <c:ptCount val="11"/>
                <c:pt idx="0">
                  <c:v>Citrus fruit</c:v>
                </c:pt>
                <c:pt idx="1">
                  <c:v>Tropical and subtropical fruit</c:v>
                </c:pt>
                <c:pt idx="2">
                  <c:v>Temperate fruits</c:v>
                </c:pt>
                <c:pt idx="3">
                  <c:v>Cocoa</c:v>
                </c:pt>
                <c:pt idx="4">
                  <c:v>Protein crops</c:v>
                </c:pt>
                <c:pt idx="5">
                  <c:v>Vegetables</c:v>
                </c:pt>
                <c:pt idx="6">
                  <c:v>Grapes</c:v>
                </c:pt>
                <c:pt idx="7">
                  <c:v>Olives</c:v>
                </c:pt>
                <c:pt idx="8">
                  <c:v>Coffee</c:v>
                </c:pt>
                <c:pt idx="9">
                  <c:v>Oilseeds</c:v>
                </c:pt>
                <c:pt idx="10">
                  <c:v>Cereals</c:v>
                </c:pt>
              </c:strCache>
            </c:strRef>
          </c:cat>
          <c:val>
            <c:numRef>
              <c:f>Sheet1!$B$2:$B$13</c:f>
              <c:numCache>
                <c:formatCode>#,##0</c:formatCode>
                <c:ptCount val="11"/>
                <c:pt idx="0">
                  <c:v>65837.883310097182</c:v>
                </c:pt>
                <c:pt idx="1">
                  <c:v>218134.30377292074</c:v>
                </c:pt>
                <c:pt idx="2">
                  <c:v>164735.50554255661</c:v>
                </c:pt>
                <c:pt idx="3">
                  <c:v>205418.73200000002</c:v>
                </c:pt>
                <c:pt idx="4">
                  <c:v>2314827.6224846141</c:v>
                </c:pt>
                <c:pt idx="5">
                  <c:v>244557.55334713409</c:v>
                </c:pt>
                <c:pt idx="6">
                  <c:v>284155.24142514839</c:v>
                </c:pt>
                <c:pt idx="7">
                  <c:v>576040.63367480016</c:v>
                </c:pt>
                <c:pt idx="8">
                  <c:v>695958.65725614002</c:v>
                </c:pt>
                <c:pt idx="9">
                  <c:v>640319.95767430565</c:v>
                </c:pt>
                <c:pt idx="10">
                  <c:v>2663947.6211134628</c:v>
                </c:pt>
              </c:numCache>
            </c:numRef>
          </c:val>
        </c:ser>
        <c:ser>
          <c:idx val="1"/>
          <c:order val="1"/>
          <c:tx>
            <c:strRef>
              <c:f>Sheet1!$C$1</c:f>
              <c:strCache>
                <c:ptCount val="1"/>
                <c:pt idx="0">
                  <c:v>2013</c:v>
                </c:pt>
              </c:strCache>
            </c:strRef>
          </c:tx>
          <c:spPr>
            <a:solidFill>
              <a:srgbClr val="5981BD"/>
            </a:solidFill>
          </c:spPr>
          <c:invertIfNegative val="0"/>
          <c:cat>
            <c:strRef>
              <c:f>Sheet1!$A$2:$A$13</c:f>
              <c:strCache>
                <c:ptCount val="11"/>
                <c:pt idx="0">
                  <c:v>Citrus fruit</c:v>
                </c:pt>
                <c:pt idx="1">
                  <c:v>Tropical and subtropical fruit</c:v>
                </c:pt>
                <c:pt idx="2">
                  <c:v>Temperate fruits</c:v>
                </c:pt>
                <c:pt idx="3">
                  <c:v>Cocoa</c:v>
                </c:pt>
                <c:pt idx="4">
                  <c:v>Protein crops</c:v>
                </c:pt>
                <c:pt idx="5">
                  <c:v>Vegetables</c:v>
                </c:pt>
                <c:pt idx="6">
                  <c:v>Grapes</c:v>
                </c:pt>
                <c:pt idx="7">
                  <c:v>Olives</c:v>
                </c:pt>
                <c:pt idx="8">
                  <c:v>Coffee</c:v>
                </c:pt>
                <c:pt idx="9">
                  <c:v>Oilseeds</c:v>
                </c:pt>
                <c:pt idx="10">
                  <c:v>Cereals</c:v>
                </c:pt>
              </c:strCache>
            </c:strRef>
          </c:cat>
          <c:val>
            <c:numRef>
              <c:f>Sheet1!$C$2:$C$13</c:f>
              <c:numCache>
                <c:formatCode>#,##0</c:formatCode>
                <c:ptCount val="11"/>
                <c:pt idx="0">
                  <c:v>81576.84240638568</c:v>
                </c:pt>
                <c:pt idx="1">
                  <c:v>209239.40901006167</c:v>
                </c:pt>
                <c:pt idx="2">
                  <c:v>213023.14607179348</c:v>
                </c:pt>
                <c:pt idx="3">
                  <c:v>226515.212</c:v>
                </c:pt>
                <c:pt idx="4">
                  <c:v>2381942.5961177116</c:v>
                </c:pt>
                <c:pt idx="5">
                  <c:v>305342.25368550635</c:v>
                </c:pt>
                <c:pt idx="6">
                  <c:v>311594.69198296487</c:v>
                </c:pt>
                <c:pt idx="7">
                  <c:v>611452.42762441118</c:v>
                </c:pt>
                <c:pt idx="8">
                  <c:v>732831.04725613992</c:v>
                </c:pt>
                <c:pt idx="9">
                  <c:v>768682.21651510778</c:v>
                </c:pt>
                <c:pt idx="10">
                  <c:v>3309788.1761534172</c:v>
                </c:pt>
              </c:numCache>
            </c:numRef>
          </c:val>
        </c:ser>
        <c:dLbls>
          <c:showLegendKey val="0"/>
          <c:showVal val="0"/>
          <c:showCatName val="0"/>
          <c:showSerName val="0"/>
          <c:showPercent val="0"/>
          <c:showBubbleSize val="0"/>
        </c:dLbls>
        <c:gapWidth val="36"/>
        <c:axId val="281170432"/>
        <c:axId val="280226624"/>
      </c:barChart>
      <c:catAx>
        <c:axId val="281170432"/>
        <c:scaling>
          <c:orientation val="minMax"/>
        </c:scaling>
        <c:delete val="0"/>
        <c:axPos val="l"/>
        <c:numFmt formatCode="General" sourceLinked="0"/>
        <c:majorTickMark val="out"/>
        <c:minorTickMark val="none"/>
        <c:tickLblPos val="nextTo"/>
        <c:spPr>
          <a:ln>
            <a:solidFill>
              <a:srgbClr val="5981BD"/>
            </a:solidFill>
          </a:ln>
        </c:spPr>
        <c:txPr>
          <a:bodyPr/>
          <a:lstStyle/>
          <a:p>
            <a:pPr>
              <a:defRPr sz="1600"/>
            </a:pPr>
            <a:endParaRPr lang="de-DE"/>
          </a:p>
        </c:txPr>
        <c:crossAx val="280226624"/>
        <c:crosses val="autoZero"/>
        <c:auto val="1"/>
        <c:lblAlgn val="ctr"/>
        <c:lblOffset val="100"/>
        <c:noMultiLvlLbl val="0"/>
      </c:catAx>
      <c:valAx>
        <c:axId val="280226624"/>
        <c:scaling>
          <c:orientation val="minMax"/>
        </c:scaling>
        <c:delete val="0"/>
        <c:axPos val="b"/>
        <c:majorGridlines>
          <c:spPr>
            <a:ln>
              <a:solidFill>
                <a:srgbClr val="5981BD"/>
              </a:solidFill>
            </a:ln>
          </c:spPr>
        </c:majorGridlines>
        <c:title>
          <c:tx>
            <c:rich>
              <a:bodyPr/>
              <a:lstStyle/>
              <a:p>
                <a:pPr>
                  <a:defRPr/>
                </a:pPr>
                <a:r>
                  <a:rPr lang="de-CH" sz="1600" b="0" dirty="0" smtClean="0"/>
                  <a:t>Million hectares</a:t>
                </a:r>
                <a:endParaRPr lang="de-CH" sz="1600" b="0" dirty="0"/>
              </a:p>
            </c:rich>
          </c:tx>
          <c:layout>
            <c:manualLayout>
              <c:xMode val="edge"/>
              <c:yMode val="edge"/>
              <c:x val="0.54877146266902244"/>
              <c:y val="0.95045597343267085"/>
            </c:manualLayout>
          </c:layout>
          <c:overlay val="0"/>
        </c:title>
        <c:numFmt formatCode="#,##0.0" sourceLinked="0"/>
        <c:majorTickMark val="out"/>
        <c:minorTickMark val="none"/>
        <c:tickLblPos val="nextTo"/>
        <c:spPr>
          <a:ln>
            <a:solidFill>
              <a:srgbClr val="5981BD"/>
            </a:solidFill>
          </a:ln>
        </c:spPr>
        <c:txPr>
          <a:bodyPr/>
          <a:lstStyle/>
          <a:p>
            <a:pPr>
              <a:defRPr sz="1600"/>
            </a:pPr>
            <a:endParaRPr lang="de-DE"/>
          </a:p>
        </c:txPr>
        <c:crossAx val="281170432"/>
        <c:crosses val="autoZero"/>
        <c:crossBetween val="between"/>
        <c:dispUnits>
          <c:builtInUnit val="millions"/>
        </c:dispUnits>
      </c:valAx>
    </c:plotArea>
    <c:legend>
      <c:legendPos val="r"/>
      <c:layout>
        <c:manualLayout>
          <c:xMode val="edge"/>
          <c:yMode val="edge"/>
          <c:x val="0.80759015127351441"/>
          <c:y val="0.40402975063117075"/>
          <c:w val="0.1131178661308164"/>
          <c:h val="0.15919791790323937"/>
        </c:manualLayout>
      </c:layout>
      <c:overlay val="0"/>
      <c:txPr>
        <a:bodyPr/>
        <a:lstStyle/>
        <a:p>
          <a:pPr>
            <a:defRPr>
              <a:latin typeface="Calibri" panose="020F0502020204030204" pitchFamily="34" charset="0"/>
            </a:defRPr>
          </a:pPr>
          <a:endParaRPr lang="de-DE"/>
        </a:p>
      </c:txPr>
    </c:legend>
    <c:plotVisOnly val="1"/>
    <c:dispBlanksAs val="gap"/>
    <c:showDLblsOverMax val="0"/>
  </c:chart>
  <c:txPr>
    <a:bodyPr/>
    <a:lstStyle/>
    <a:p>
      <a:pPr>
        <a:defRPr sz="1800"/>
      </a:pPr>
      <a:endParaRPr lang="de-DE"/>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de-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de-CH" sz="1741" b="1" i="0" u="none" strike="noStrike" baseline="0" dirty="0" smtClean="0">
                <a:effectLst/>
                <a:latin typeface="Calibri" panose="020F0502020204030204" pitchFamily="34" charset="0"/>
              </a:rPr>
              <a:t>Organic permanent grassland/grazing areas by region 2013 </a:t>
            </a:r>
            <a:br>
              <a:rPr lang="de-CH" sz="1741" b="1" i="0" u="none" strike="noStrike" baseline="0" dirty="0" smtClean="0">
                <a:effectLst/>
                <a:latin typeface="Calibri" panose="020F0502020204030204" pitchFamily="34" charset="0"/>
              </a:rPr>
            </a:br>
            <a:r>
              <a:rPr lang="de-CH" sz="1741" b="1" i="0" u="none" strike="noStrike" baseline="0" dirty="0" smtClean="0">
                <a:effectLst/>
                <a:latin typeface="Calibri" panose="020F0502020204030204" pitchFamily="34" charset="0"/>
              </a:rPr>
              <a:t>(total 27 million hectares)</a:t>
            </a:r>
          </a:p>
          <a:p>
            <a:pPr algn="l">
              <a:defRPr/>
            </a:pPr>
            <a:r>
              <a:rPr lang="de-CH" sz="1044" b="0" i="0" u="none" strike="noStrike" baseline="0" dirty="0" smtClean="0">
                <a:effectLst/>
                <a:latin typeface="Calibri" panose="020F0502020204030204" pitchFamily="34" charset="0"/>
              </a:rPr>
              <a:t>Source: FiBL-IFOAM survey 2015</a:t>
            </a:r>
            <a:endParaRPr lang="en-US" sz="1200" b="0" i="0" dirty="0">
              <a:latin typeface="Calibri" panose="020F0502020204030204" pitchFamily="34" charset="0"/>
            </a:endParaRPr>
          </a:p>
        </c:rich>
      </c:tx>
      <c:layout>
        <c:manualLayout>
          <c:xMode val="edge"/>
          <c:yMode val="edge"/>
          <c:x val="1.7334777898158179E-2"/>
          <c:y val="0"/>
        </c:manualLayout>
      </c:layout>
      <c:overlay val="0"/>
    </c:title>
    <c:autoTitleDeleted val="0"/>
    <c:plotArea>
      <c:layout>
        <c:manualLayout>
          <c:layoutTarget val="inner"/>
          <c:xMode val="edge"/>
          <c:yMode val="edge"/>
          <c:x val="0.18092411219690008"/>
          <c:y val="0.22035596962271164"/>
          <c:w val="0.4207594932059891"/>
          <c:h val="0.69533643377918053"/>
        </c:manualLayout>
      </c:layout>
      <c:pieChart>
        <c:varyColors val="1"/>
        <c:ser>
          <c:idx val="0"/>
          <c:order val="0"/>
          <c:tx>
            <c:strRef>
              <c:f>Tabelle1!$B$1</c:f>
              <c:strCache>
                <c:ptCount val="1"/>
                <c:pt idx="0">
                  <c:v>Area</c:v>
                </c:pt>
              </c:strCache>
            </c:strRef>
          </c:tx>
          <c:spPr>
            <a:solidFill>
              <a:srgbClr val="1A721C"/>
            </a:solidFill>
            <a:ln>
              <a:solidFill>
                <a:schemeClr val="bg1"/>
              </a:solidFill>
            </a:ln>
          </c:spPr>
          <c:dPt>
            <c:idx val="0"/>
            <c:bubble3D val="0"/>
          </c:dPt>
          <c:dPt>
            <c:idx val="1"/>
            <c:bubble3D val="0"/>
            <c:spPr>
              <a:solidFill>
                <a:srgbClr val="1A721C">
                  <a:alpha val="80000"/>
                </a:srgbClr>
              </a:solidFill>
              <a:ln>
                <a:solidFill>
                  <a:schemeClr val="bg1"/>
                </a:solidFill>
              </a:ln>
            </c:spPr>
          </c:dPt>
          <c:dPt>
            <c:idx val="2"/>
            <c:bubble3D val="0"/>
            <c:spPr>
              <a:solidFill>
                <a:srgbClr val="1A721C">
                  <a:alpha val="60000"/>
                </a:srgbClr>
              </a:solidFill>
              <a:ln>
                <a:solidFill>
                  <a:schemeClr val="bg1"/>
                </a:solidFill>
              </a:ln>
            </c:spPr>
          </c:dPt>
          <c:dPt>
            <c:idx val="3"/>
            <c:bubble3D val="0"/>
            <c:spPr>
              <a:solidFill>
                <a:srgbClr val="1A721C">
                  <a:alpha val="40000"/>
                </a:srgbClr>
              </a:solidFill>
              <a:ln>
                <a:solidFill>
                  <a:schemeClr val="bg1"/>
                </a:solidFill>
              </a:ln>
            </c:spPr>
          </c:dPt>
          <c:dPt>
            <c:idx val="4"/>
            <c:bubble3D val="0"/>
            <c:spPr>
              <a:solidFill>
                <a:srgbClr val="1A721C">
                  <a:alpha val="20000"/>
                </a:srgbClr>
              </a:solidFill>
              <a:ln>
                <a:solidFill>
                  <a:schemeClr val="bg1"/>
                </a:solidFill>
              </a:ln>
            </c:spPr>
          </c:dPt>
          <c:dLbls>
            <c:dLbl>
              <c:idx val="4"/>
              <c:layout>
                <c:manualLayout>
                  <c:x val="2.6021585033356949E-2"/>
                  <c:y val="-2.1715251835366244E-3"/>
                </c:manualLayout>
              </c:layout>
              <c:numFmt formatCode="0.0%" sourceLinked="0"/>
              <c:spPr/>
              <c:txPr>
                <a:bodyPr/>
                <a:lstStyle/>
                <a:p>
                  <a:pPr>
                    <a:defRPr sz="1800">
                      <a:latin typeface="Calibri" panose="020F0502020204030204" pitchFamily="34" charset="0"/>
                    </a:defRPr>
                  </a:pPr>
                  <a:endParaRPr lang="de-DE"/>
                </a:p>
              </c:txPr>
              <c:dLblPos val="bestFit"/>
              <c:showLegendKey val="0"/>
              <c:showVal val="0"/>
              <c:showCatName val="0"/>
              <c:showSerName val="0"/>
              <c:showPercent val="1"/>
              <c:showBubbleSize val="0"/>
              <c:extLst>
                <c:ext xmlns:c15="http://schemas.microsoft.com/office/drawing/2012/chart" uri="{CE6537A1-D6FC-4f65-9D91-7224C49458BB}"/>
              </c:extLst>
            </c:dLbl>
            <c:numFmt formatCode="0%" sourceLinked="0"/>
            <c:spPr>
              <a:noFill/>
              <a:ln>
                <a:noFill/>
              </a:ln>
              <a:effectLst/>
            </c:spPr>
            <c:txPr>
              <a:bodyPr/>
              <a:lstStyle/>
              <a:p>
                <a:pPr>
                  <a:defRPr sz="1800">
                    <a:latin typeface="Calibri" panose="020F0502020204030204" pitchFamily="34" charset="0"/>
                  </a:defRPr>
                </a:pPr>
                <a:endParaRPr lang="de-DE"/>
              </a:p>
            </c:txPr>
            <c:dLblPos val="outEnd"/>
            <c:showLegendKey val="0"/>
            <c:showVal val="0"/>
            <c:showCatName val="0"/>
            <c:showSerName val="0"/>
            <c:showPercent val="1"/>
            <c:showBubbleSize val="0"/>
            <c:showLeaderLines val="0"/>
            <c:extLst>
              <c:ext xmlns:c15="http://schemas.microsoft.com/office/drawing/2012/chart" uri="{CE6537A1-D6FC-4f65-9D91-7224C49458BB}"/>
            </c:extLst>
          </c:dLbls>
          <c:cat>
            <c:strRef>
              <c:f>Tabelle1!$A$2:$A$6</c:f>
              <c:strCache>
                <c:ptCount val="5"/>
                <c:pt idx="0">
                  <c:v>Oceania</c:v>
                </c:pt>
                <c:pt idx="1">
                  <c:v>Europe</c:v>
                </c:pt>
                <c:pt idx="2">
                  <c:v>Latin America</c:v>
                </c:pt>
                <c:pt idx="3">
                  <c:v>North America</c:v>
                </c:pt>
                <c:pt idx="4">
                  <c:v>Other</c:v>
                </c:pt>
              </c:strCache>
            </c:strRef>
          </c:cat>
          <c:val>
            <c:numRef>
              <c:f>Tabelle1!$B$2:$B$6</c:f>
              <c:numCache>
                <c:formatCode>#,##0</c:formatCode>
                <c:ptCount val="5"/>
                <c:pt idx="0">
                  <c:v>16728021.719999999</c:v>
                </c:pt>
                <c:pt idx="1">
                  <c:v>4828810.2834345894</c:v>
                </c:pt>
                <c:pt idx="2">
                  <c:v>4343102.3158649979</c:v>
                </c:pt>
                <c:pt idx="3">
                  <c:v>1050097.1606725</c:v>
                </c:pt>
                <c:pt idx="4">
                  <c:v>92090</c:v>
                </c:pt>
              </c:numCache>
            </c:numRef>
          </c:val>
        </c:ser>
        <c:dLbls>
          <c:showLegendKey val="0"/>
          <c:showVal val="0"/>
          <c:showCatName val="0"/>
          <c:showSerName val="0"/>
          <c:showPercent val="0"/>
          <c:showBubbleSize val="0"/>
          <c:showLeaderLines val="0"/>
        </c:dLbls>
        <c:firstSliceAng val="0"/>
      </c:pieChart>
      <c:spPr>
        <a:noFill/>
        <a:ln w="22105">
          <a:noFill/>
        </a:ln>
      </c:spPr>
    </c:plotArea>
    <c:legend>
      <c:legendPos val="r"/>
      <c:overlay val="0"/>
      <c:txPr>
        <a:bodyPr/>
        <a:lstStyle/>
        <a:p>
          <a:pPr>
            <a:defRPr sz="1800">
              <a:latin typeface="Calibri" panose="020F0502020204030204" pitchFamily="34" charset="0"/>
            </a:defRPr>
          </a:pPr>
          <a:endParaRPr lang="de-DE"/>
        </a:p>
      </c:txPr>
    </c:legend>
    <c:plotVisOnly val="1"/>
    <c:dispBlanksAs val="gap"/>
    <c:showDLblsOverMax val="0"/>
  </c:chart>
  <c:txPr>
    <a:bodyPr/>
    <a:lstStyle/>
    <a:p>
      <a:pPr>
        <a:defRPr sz="1567"/>
      </a:pPr>
      <a:endParaRPr lang="de-DE"/>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94038" cy="477838"/>
          </a:xfrm>
          <a:prstGeom prst="rect">
            <a:avLst/>
          </a:prstGeom>
          <a:noFill/>
          <a:ln w="9525">
            <a:noFill/>
            <a:miter lim="800000"/>
            <a:headEnd/>
            <a:tailEnd/>
          </a:ln>
          <a:effectLst/>
        </p:spPr>
        <p:txBody>
          <a:bodyPr vert="horz" wrap="square" lIns="97163" tIns="48581" rIns="97163" bIns="48581" numCol="1" anchor="t" anchorCtr="0" compatLnSpc="1">
            <a:prstTxWarp prst="textNoShape">
              <a:avLst/>
            </a:prstTxWarp>
          </a:bodyPr>
          <a:lstStyle>
            <a:lvl1pPr defTabSz="965371" eaLnBrk="0" hangingPunct="0">
              <a:defRPr sz="1200" b="0">
                <a:latin typeface="Times New Roman" charset="0"/>
                <a:cs typeface="+mn-cs"/>
              </a:defRPr>
            </a:lvl1pPr>
          </a:lstStyle>
          <a:p>
            <a:pPr>
              <a:defRPr/>
            </a:pPr>
            <a:r>
              <a:rPr lang="de-DE"/>
              <a:t>FiBL</a:t>
            </a:r>
            <a:endParaRPr lang="de-CH"/>
          </a:p>
        </p:txBody>
      </p:sp>
      <p:sp>
        <p:nvSpPr>
          <p:cNvPr id="4099" name="Rectangle 3"/>
          <p:cNvSpPr>
            <a:spLocks noGrp="1" noChangeArrowheads="1"/>
          </p:cNvSpPr>
          <p:nvPr>
            <p:ph type="dt" sz="quarter" idx="1"/>
          </p:nvPr>
        </p:nvSpPr>
        <p:spPr bwMode="auto">
          <a:xfrm>
            <a:off x="3989388" y="0"/>
            <a:ext cx="3094037" cy="477838"/>
          </a:xfrm>
          <a:prstGeom prst="rect">
            <a:avLst/>
          </a:prstGeom>
          <a:noFill/>
          <a:ln w="9525">
            <a:noFill/>
            <a:miter lim="800000"/>
            <a:headEnd/>
            <a:tailEnd/>
          </a:ln>
          <a:effectLst/>
        </p:spPr>
        <p:txBody>
          <a:bodyPr vert="horz" wrap="square" lIns="97163" tIns="48581" rIns="97163" bIns="48581" numCol="1" anchor="t" anchorCtr="0" compatLnSpc="1">
            <a:prstTxWarp prst="textNoShape">
              <a:avLst/>
            </a:prstTxWarp>
          </a:bodyPr>
          <a:lstStyle>
            <a:lvl1pPr algn="r" defTabSz="965371" eaLnBrk="0" hangingPunct="0">
              <a:defRPr sz="1200" b="0">
                <a:latin typeface="Times New Roman" charset="0"/>
                <a:cs typeface="+mn-cs"/>
              </a:defRPr>
            </a:lvl1pPr>
          </a:lstStyle>
          <a:p>
            <a:pPr>
              <a:defRPr/>
            </a:pPr>
            <a:fld id="{F4C4FFA4-329A-42D9-89F3-5458201D2C66}" type="datetime1">
              <a:rPr lang="de-DE"/>
              <a:pPr>
                <a:defRPr/>
              </a:pPr>
              <a:t>30.03.2015</a:t>
            </a:fld>
            <a:endParaRPr lang="de-CH"/>
          </a:p>
        </p:txBody>
      </p:sp>
      <p:sp>
        <p:nvSpPr>
          <p:cNvPr id="4100" name="Rectangle 4"/>
          <p:cNvSpPr>
            <a:spLocks noGrp="1" noChangeArrowheads="1"/>
          </p:cNvSpPr>
          <p:nvPr>
            <p:ph type="ftr" sz="quarter" idx="2"/>
          </p:nvPr>
        </p:nvSpPr>
        <p:spPr bwMode="auto">
          <a:xfrm>
            <a:off x="0" y="9729788"/>
            <a:ext cx="3094038" cy="479425"/>
          </a:xfrm>
          <a:prstGeom prst="rect">
            <a:avLst/>
          </a:prstGeom>
          <a:noFill/>
          <a:ln w="9525">
            <a:noFill/>
            <a:miter lim="800000"/>
            <a:headEnd/>
            <a:tailEnd/>
          </a:ln>
          <a:effectLst/>
        </p:spPr>
        <p:txBody>
          <a:bodyPr vert="horz" wrap="square" lIns="97163" tIns="48581" rIns="97163" bIns="48581" numCol="1" anchor="b" anchorCtr="0" compatLnSpc="1">
            <a:prstTxWarp prst="textNoShape">
              <a:avLst/>
            </a:prstTxWarp>
          </a:bodyPr>
          <a:lstStyle>
            <a:lvl1pPr defTabSz="965371" eaLnBrk="0" hangingPunct="0">
              <a:defRPr sz="1200" b="0">
                <a:latin typeface="Times New Roman" charset="0"/>
                <a:cs typeface="+mn-cs"/>
              </a:defRPr>
            </a:lvl1pPr>
          </a:lstStyle>
          <a:p>
            <a:pPr>
              <a:defRPr/>
            </a:pPr>
            <a:r>
              <a:rPr lang="de-CH"/>
              <a:t>www.fibl.org</a:t>
            </a:r>
          </a:p>
        </p:txBody>
      </p:sp>
      <p:sp>
        <p:nvSpPr>
          <p:cNvPr id="4101" name="Rectangle 5"/>
          <p:cNvSpPr>
            <a:spLocks noGrp="1" noChangeArrowheads="1"/>
          </p:cNvSpPr>
          <p:nvPr>
            <p:ph type="sldNum" sz="quarter" idx="3"/>
          </p:nvPr>
        </p:nvSpPr>
        <p:spPr bwMode="auto">
          <a:xfrm>
            <a:off x="3989388" y="9729788"/>
            <a:ext cx="3094037" cy="479425"/>
          </a:xfrm>
          <a:prstGeom prst="rect">
            <a:avLst/>
          </a:prstGeom>
          <a:noFill/>
          <a:ln w="9525">
            <a:noFill/>
            <a:miter lim="800000"/>
            <a:headEnd/>
            <a:tailEnd/>
          </a:ln>
          <a:effectLst/>
        </p:spPr>
        <p:txBody>
          <a:bodyPr vert="horz" wrap="square" lIns="97163" tIns="48581" rIns="97163" bIns="48581" numCol="1" anchor="b" anchorCtr="0" compatLnSpc="1">
            <a:prstTxWarp prst="textNoShape">
              <a:avLst/>
            </a:prstTxWarp>
          </a:bodyPr>
          <a:lstStyle>
            <a:lvl1pPr algn="r" defTabSz="965371" eaLnBrk="0" hangingPunct="0">
              <a:defRPr sz="1200" b="0">
                <a:latin typeface="Times New Roman" charset="0"/>
                <a:cs typeface="+mn-cs"/>
              </a:defRPr>
            </a:lvl1pPr>
          </a:lstStyle>
          <a:p>
            <a:pPr>
              <a:defRPr/>
            </a:pPr>
            <a:fld id="{47899732-C7B9-4CD4-A289-E9E2E291DB60}" type="slidenum">
              <a:rPr lang="de-CH"/>
              <a:pPr>
                <a:defRPr/>
              </a:pPr>
              <a:t>‹Nr.›</a:t>
            </a:fld>
            <a:endParaRPr lang="de-CH"/>
          </a:p>
        </p:txBody>
      </p:sp>
    </p:spTree>
    <p:extLst>
      <p:ext uri="{BB962C8B-B14F-4D97-AF65-F5344CB8AC3E}">
        <p14:creationId xmlns:p14="http://schemas.microsoft.com/office/powerpoint/2010/main" val="13860108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94038" cy="477838"/>
          </a:xfrm>
          <a:prstGeom prst="rect">
            <a:avLst/>
          </a:prstGeom>
          <a:noFill/>
          <a:ln w="9525">
            <a:noFill/>
            <a:miter lim="800000"/>
            <a:headEnd/>
            <a:tailEnd/>
          </a:ln>
          <a:effectLst/>
        </p:spPr>
        <p:txBody>
          <a:bodyPr vert="horz" wrap="square" lIns="97163" tIns="48581" rIns="97163" bIns="48581" numCol="1" anchor="t" anchorCtr="0" compatLnSpc="1">
            <a:prstTxWarp prst="textNoShape">
              <a:avLst/>
            </a:prstTxWarp>
          </a:bodyPr>
          <a:lstStyle>
            <a:lvl1pPr defTabSz="965371" eaLnBrk="0" hangingPunct="0">
              <a:defRPr sz="1200" b="0">
                <a:latin typeface="Times New Roman" charset="0"/>
                <a:cs typeface="+mn-cs"/>
              </a:defRPr>
            </a:lvl1pPr>
          </a:lstStyle>
          <a:p>
            <a:pPr>
              <a:defRPr/>
            </a:pPr>
            <a:r>
              <a:rPr lang="de-DE"/>
              <a:t>FiBL</a:t>
            </a:r>
            <a:endParaRPr lang="de-CH"/>
          </a:p>
        </p:txBody>
      </p:sp>
      <p:sp>
        <p:nvSpPr>
          <p:cNvPr id="3075" name="Rectangle 3"/>
          <p:cNvSpPr>
            <a:spLocks noGrp="1" noChangeArrowheads="1"/>
          </p:cNvSpPr>
          <p:nvPr>
            <p:ph type="dt" idx="1"/>
          </p:nvPr>
        </p:nvSpPr>
        <p:spPr bwMode="auto">
          <a:xfrm>
            <a:off x="3989388" y="0"/>
            <a:ext cx="3094037" cy="477838"/>
          </a:xfrm>
          <a:prstGeom prst="rect">
            <a:avLst/>
          </a:prstGeom>
          <a:noFill/>
          <a:ln w="9525">
            <a:noFill/>
            <a:miter lim="800000"/>
            <a:headEnd/>
            <a:tailEnd/>
          </a:ln>
          <a:effectLst/>
        </p:spPr>
        <p:txBody>
          <a:bodyPr vert="horz" wrap="square" lIns="97163" tIns="48581" rIns="97163" bIns="48581" numCol="1" anchor="t" anchorCtr="0" compatLnSpc="1">
            <a:prstTxWarp prst="textNoShape">
              <a:avLst/>
            </a:prstTxWarp>
          </a:bodyPr>
          <a:lstStyle>
            <a:lvl1pPr algn="r" defTabSz="965371" eaLnBrk="0" hangingPunct="0">
              <a:defRPr sz="1200" b="0">
                <a:latin typeface="Times New Roman" charset="0"/>
                <a:cs typeface="+mn-cs"/>
              </a:defRPr>
            </a:lvl1pPr>
          </a:lstStyle>
          <a:p>
            <a:pPr>
              <a:defRPr/>
            </a:pPr>
            <a:fld id="{7FBAC3AA-6F46-4053-897A-4D02544212D0}" type="datetime1">
              <a:rPr lang="de-DE"/>
              <a:pPr>
                <a:defRPr/>
              </a:pPr>
              <a:t>30.03.2015</a:t>
            </a:fld>
            <a:endParaRPr lang="de-CH"/>
          </a:p>
        </p:txBody>
      </p:sp>
      <p:sp>
        <p:nvSpPr>
          <p:cNvPr id="77828" name="Rectangle 4"/>
          <p:cNvSpPr>
            <a:spLocks noGrp="1" noRot="1" noChangeAspect="1" noChangeArrowheads="1" noTextEdit="1"/>
          </p:cNvSpPr>
          <p:nvPr>
            <p:ph type="sldImg" idx="2"/>
          </p:nvPr>
        </p:nvSpPr>
        <p:spPr bwMode="auto">
          <a:xfrm>
            <a:off x="1031875" y="798513"/>
            <a:ext cx="5100638" cy="3825875"/>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976313" y="4865688"/>
            <a:ext cx="5211762" cy="4625975"/>
          </a:xfrm>
          <a:prstGeom prst="rect">
            <a:avLst/>
          </a:prstGeom>
          <a:noFill/>
          <a:ln w="9525">
            <a:noFill/>
            <a:miter lim="800000"/>
            <a:headEnd/>
            <a:tailEnd/>
          </a:ln>
          <a:effectLst/>
        </p:spPr>
        <p:txBody>
          <a:bodyPr vert="horz" wrap="square" lIns="97163" tIns="48581" rIns="97163" bIns="48581" numCol="1" anchor="t" anchorCtr="0" compatLnSpc="1">
            <a:prstTxWarp prst="textNoShape">
              <a:avLst/>
            </a:prstTxWarp>
          </a:bodyPr>
          <a:lstStyle/>
          <a:p>
            <a:pPr lvl="0"/>
            <a:r>
              <a:rPr lang="de-CH" noProof="0"/>
              <a:t>Mastertextformat bearbeiten</a:t>
            </a:r>
          </a:p>
          <a:p>
            <a:pPr lvl="1"/>
            <a:r>
              <a:rPr lang="de-CH" noProof="0"/>
              <a:t>Zweite Ebene</a:t>
            </a:r>
          </a:p>
          <a:p>
            <a:pPr lvl="2"/>
            <a:r>
              <a:rPr lang="de-CH" noProof="0"/>
              <a:t>Dritte Ebene</a:t>
            </a:r>
          </a:p>
          <a:p>
            <a:pPr lvl="3"/>
            <a:r>
              <a:rPr lang="de-CH" noProof="0"/>
              <a:t>Vierte Ebene</a:t>
            </a:r>
          </a:p>
          <a:p>
            <a:pPr lvl="4"/>
            <a:r>
              <a:rPr lang="de-CH" noProof="0"/>
              <a:t>Fünfte Ebene</a:t>
            </a:r>
          </a:p>
        </p:txBody>
      </p:sp>
      <p:sp>
        <p:nvSpPr>
          <p:cNvPr id="3078" name="Rectangle 6"/>
          <p:cNvSpPr>
            <a:spLocks noGrp="1" noChangeArrowheads="1"/>
          </p:cNvSpPr>
          <p:nvPr>
            <p:ph type="ftr" sz="quarter" idx="4"/>
          </p:nvPr>
        </p:nvSpPr>
        <p:spPr bwMode="auto">
          <a:xfrm>
            <a:off x="0" y="9729788"/>
            <a:ext cx="3094038" cy="479425"/>
          </a:xfrm>
          <a:prstGeom prst="rect">
            <a:avLst/>
          </a:prstGeom>
          <a:noFill/>
          <a:ln w="9525">
            <a:noFill/>
            <a:miter lim="800000"/>
            <a:headEnd/>
            <a:tailEnd/>
          </a:ln>
          <a:effectLst/>
        </p:spPr>
        <p:txBody>
          <a:bodyPr vert="horz" wrap="square" lIns="97163" tIns="48581" rIns="97163" bIns="48581" numCol="1" anchor="b" anchorCtr="0" compatLnSpc="1">
            <a:prstTxWarp prst="textNoShape">
              <a:avLst/>
            </a:prstTxWarp>
          </a:bodyPr>
          <a:lstStyle>
            <a:lvl1pPr defTabSz="965371" eaLnBrk="0" hangingPunct="0">
              <a:defRPr sz="1200" b="0">
                <a:latin typeface="Times New Roman" charset="0"/>
                <a:cs typeface="+mn-cs"/>
              </a:defRPr>
            </a:lvl1pPr>
          </a:lstStyle>
          <a:p>
            <a:pPr>
              <a:defRPr/>
            </a:pPr>
            <a:r>
              <a:rPr lang="de-CH"/>
              <a:t>www.fibl.org</a:t>
            </a:r>
          </a:p>
        </p:txBody>
      </p:sp>
      <p:sp>
        <p:nvSpPr>
          <p:cNvPr id="3079" name="Rectangle 7"/>
          <p:cNvSpPr>
            <a:spLocks noGrp="1" noChangeArrowheads="1"/>
          </p:cNvSpPr>
          <p:nvPr>
            <p:ph type="sldNum" sz="quarter" idx="5"/>
          </p:nvPr>
        </p:nvSpPr>
        <p:spPr bwMode="auto">
          <a:xfrm>
            <a:off x="3989388" y="9729788"/>
            <a:ext cx="3094037" cy="479425"/>
          </a:xfrm>
          <a:prstGeom prst="rect">
            <a:avLst/>
          </a:prstGeom>
          <a:noFill/>
          <a:ln w="9525">
            <a:noFill/>
            <a:miter lim="800000"/>
            <a:headEnd/>
            <a:tailEnd/>
          </a:ln>
          <a:effectLst/>
        </p:spPr>
        <p:txBody>
          <a:bodyPr vert="horz" wrap="square" lIns="97163" tIns="48581" rIns="97163" bIns="48581" numCol="1" anchor="b" anchorCtr="0" compatLnSpc="1">
            <a:prstTxWarp prst="textNoShape">
              <a:avLst/>
            </a:prstTxWarp>
          </a:bodyPr>
          <a:lstStyle>
            <a:lvl1pPr algn="r" defTabSz="965371" eaLnBrk="0" hangingPunct="0">
              <a:defRPr sz="1200" b="0">
                <a:latin typeface="Times New Roman" charset="0"/>
                <a:cs typeface="+mn-cs"/>
              </a:defRPr>
            </a:lvl1pPr>
          </a:lstStyle>
          <a:p>
            <a:pPr>
              <a:defRPr/>
            </a:pPr>
            <a:fld id="{BF0D0EB4-22D4-4B15-B4B1-B55594AEF119}" type="slidenum">
              <a:rPr lang="de-CH"/>
              <a:pPr>
                <a:defRPr/>
              </a:pPr>
              <a:t>‹Nr.›</a:t>
            </a:fld>
            <a:endParaRPr lang="de-CH"/>
          </a:p>
        </p:txBody>
      </p:sp>
    </p:spTree>
    <p:extLst>
      <p:ext uri="{BB962C8B-B14F-4D97-AF65-F5344CB8AC3E}">
        <p14:creationId xmlns:p14="http://schemas.microsoft.com/office/powerpoint/2010/main" val="3531426449"/>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200" kern="1200">
        <a:solidFill>
          <a:schemeClr val="tx1"/>
        </a:solidFill>
        <a:latin typeface="Times New Roman"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txBox="1">
            <a:spLocks noGrp="1" noChangeArrowheads="1"/>
          </p:cNvSpPr>
          <p:nvPr/>
        </p:nvSpPr>
        <p:spPr bwMode="auto">
          <a:xfrm>
            <a:off x="0" y="0"/>
            <a:ext cx="3094038"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143" tIns="48572" rIns="97143" bIns="48572"/>
          <a:lstStyle>
            <a:lvl1pPr defTabSz="965200" eaLnBrk="0" hangingPunct="0">
              <a:spcBef>
                <a:spcPct val="30000"/>
              </a:spcBef>
              <a:defRPr sz="1200">
                <a:solidFill>
                  <a:schemeClr val="tx1"/>
                </a:solidFill>
                <a:latin typeface="Times New Roman" pitchFamily="18" charset="0"/>
                <a:ea typeface="ＭＳ Ｐゴシック" pitchFamily="34" charset="-128"/>
              </a:defRPr>
            </a:lvl1pPr>
            <a:lvl2pPr marL="742950" indent="-285750" defTabSz="965200" eaLnBrk="0" hangingPunct="0">
              <a:spcBef>
                <a:spcPct val="30000"/>
              </a:spcBef>
              <a:defRPr sz="1200">
                <a:solidFill>
                  <a:schemeClr val="tx1"/>
                </a:solidFill>
                <a:latin typeface="Times New Roman" pitchFamily="18" charset="0"/>
                <a:ea typeface="ＭＳ Ｐゴシック" pitchFamily="34" charset="-128"/>
              </a:defRPr>
            </a:lvl2pPr>
            <a:lvl3pPr marL="1143000" indent="-228600" defTabSz="965200" eaLnBrk="0" hangingPunct="0">
              <a:spcBef>
                <a:spcPct val="30000"/>
              </a:spcBef>
              <a:defRPr sz="1200">
                <a:solidFill>
                  <a:schemeClr val="tx1"/>
                </a:solidFill>
                <a:latin typeface="Times New Roman" pitchFamily="18" charset="0"/>
                <a:ea typeface="ＭＳ Ｐゴシック" pitchFamily="34" charset="-128"/>
              </a:defRPr>
            </a:lvl3pPr>
            <a:lvl4pPr marL="1600200" indent="-228600" defTabSz="965200" eaLnBrk="0" hangingPunct="0">
              <a:spcBef>
                <a:spcPct val="30000"/>
              </a:spcBef>
              <a:defRPr sz="1200">
                <a:solidFill>
                  <a:schemeClr val="tx1"/>
                </a:solidFill>
                <a:latin typeface="Times New Roman" pitchFamily="18" charset="0"/>
                <a:ea typeface="ＭＳ Ｐゴシック" pitchFamily="34" charset="-128"/>
              </a:defRPr>
            </a:lvl4pPr>
            <a:lvl5pPr marL="2057400" indent="-228600" defTabSz="965200" eaLnBrk="0" hangingPunct="0">
              <a:spcBef>
                <a:spcPct val="30000"/>
              </a:spcBef>
              <a:defRPr sz="1200">
                <a:solidFill>
                  <a:schemeClr val="tx1"/>
                </a:solidFill>
                <a:latin typeface="Times New Roman" pitchFamily="18" charset="0"/>
                <a:ea typeface="ＭＳ Ｐゴシック" pitchFamily="34" charset="-128"/>
              </a:defRPr>
            </a:lvl5pPr>
            <a:lvl6pPr marL="25146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pPr>
              <a:spcBef>
                <a:spcPct val="0"/>
              </a:spcBef>
            </a:pPr>
            <a:r>
              <a:rPr lang="de-CH" altLang="de-DE" b="0"/>
              <a:t>FiBL</a:t>
            </a:r>
          </a:p>
        </p:txBody>
      </p:sp>
      <p:sp>
        <p:nvSpPr>
          <p:cNvPr id="79875" name="Rectangle 3"/>
          <p:cNvSpPr txBox="1">
            <a:spLocks noGrp="1" noChangeArrowheads="1"/>
          </p:cNvSpPr>
          <p:nvPr/>
        </p:nvSpPr>
        <p:spPr bwMode="auto">
          <a:xfrm>
            <a:off x="3989388" y="0"/>
            <a:ext cx="3094037"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143" tIns="48572" rIns="97143" bIns="48572"/>
          <a:lstStyle>
            <a:lvl1pPr defTabSz="965200" eaLnBrk="0" hangingPunct="0">
              <a:spcBef>
                <a:spcPct val="30000"/>
              </a:spcBef>
              <a:defRPr sz="1200">
                <a:solidFill>
                  <a:schemeClr val="tx1"/>
                </a:solidFill>
                <a:latin typeface="Times New Roman" pitchFamily="18" charset="0"/>
                <a:ea typeface="ＭＳ Ｐゴシック" pitchFamily="34" charset="-128"/>
              </a:defRPr>
            </a:lvl1pPr>
            <a:lvl2pPr marL="742950" indent="-285750" defTabSz="965200" eaLnBrk="0" hangingPunct="0">
              <a:spcBef>
                <a:spcPct val="30000"/>
              </a:spcBef>
              <a:defRPr sz="1200">
                <a:solidFill>
                  <a:schemeClr val="tx1"/>
                </a:solidFill>
                <a:latin typeface="Times New Roman" pitchFamily="18" charset="0"/>
                <a:ea typeface="ＭＳ Ｐゴシック" pitchFamily="34" charset="-128"/>
              </a:defRPr>
            </a:lvl2pPr>
            <a:lvl3pPr marL="1143000" indent="-228600" defTabSz="965200" eaLnBrk="0" hangingPunct="0">
              <a:spcBef>
                <a:spcPct val="30000"/>
              </a:spcBef>
              <a:defRPr sz="1200">
                <a:solidFill>
                  <a:schemeClr val="tx1"/>
                </a:solidFill>
                <a:latin typeface="Times New Roman" pitchFamily="18" charset="0"/>
                <a:ea typeface="ＭＳ Ｐゴシック" pitchFamily="34" charset="-128"/>
              </a:defRPr>
            </a:lvl3pPr>
            <a:lvl4pPr marL="1600200" indent="-228600" defTabSz="965200" eaLnBrk="0" hangingPunct="0">
              <a:spcBef>
                <a:spcPct val="30000"/>
              </a:spcBef>
              <a:defRPr sz="1200">
                <a:solidFill>
                  <a:schemeClr val="tx1"/>
                </a:solidFill>
                <a:latin typeface="Times New Roman" pitchFamily="18" charset="0"/>
                <a:ea typeface="ＭＳ Ｐゴシック" pitchFamily="34" charset="-128"/>
              </a:defRPr>
            </a:lvl4pPr>
            <a:lvl5pPr marL="2057400" indent="-228600" defTabSz="965200" eaLnBrk="0" hangingPunct="0">
              <a:spcBef>
                <a:spcPct val="30000"/>
              </a:spcBef>
              <a:defRPr sz="1200">
                <a:solidFill>
                  <a:schemeClr val="tx1"/>
                </a:solidFill>
                <a:latin typeface="Times New Roman" pitchFamily="18" charset="0"/>
                <a:ea typeface="ＭＳ Ｐゴシック" pitchFamily="34" charset="-128"/>
              </a:defRPr>
            </a:lvl5pPr>
            <a:lvl6pPr marL="25146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pPr algn="r">
              <a:spcBef>
                <a:spcPct val="0"/>
              </a:spcBef>
            </a:pPr>
            <a:fld id="{D8E284C8-40C3-4EC7-BF24-2D3658A38040}" type="datetime1">
              <a:rPr lang="de-CH" altLang="de-DE" b="0"/>
              <a:pPr algn="r">
                <a:spcBef>
                  <a:spcPct val="0"/>
                </a:spcBef>
              </a:pPr>
              <a:t>30.03.2015</a:t>
            </a:fld>
            <a:endParaRPr lang="de-CH" altLang="de-DE" b="0"/>
          </a:p>
        </p:txBody>
      </p:sp>
      <p:sp>
        <p:nvSpPr>
          <p:cNvPr id="79876" name="Rectangle 6"/>
          <p:cNvSpPr txBox="1">
            <a:spLocks noGrp="1" noChangeArrowheads="1"/>
          </p:cNvSpPr>
          <p:nvPr/>
        </p:nvSpPr>
        <p:spPr bwMode="auto">
          <a:xfrm>
            <a:off x="0" y="9731375"/>
            <a:ext cx="3094038"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143" tIns="48572" rIns="97143" bIns="48572" anchor="b"/>
          <a:lstStyle>
            <a:lvl1pPr defTabSz="965200" eaLnBrk="0" hangingPunct="0">
              <a:spcBef>
                <a:spcPct val="30000"/>
              </a:spcBef>
              <a:defRPr sz="1200">
                <a:solidFill>
                  <a:schemeClr val="tx1"/>
                </a:solidFill>
                <a:latin typeface="Times New Roman" pitchFamily="18" charset="0"/>
                <a:ea typeface="ＭＳ Ｐゴシック" pitchFamily="34" charset="-128"/>
              </a:defRPr>
            </a:lvl1pPr>
            <a:lvl2pPr marL="742950" indent="-285750" defTabSz="965200" eaLnBrk="0" hangingPunct="0">
              <a:spcBef>
                <a:spcPct val="30000"/>
              </a:spcBef>
              <a:defRPr sz="1200">
                <a:solidFill>
                  <a:schemeClr val="tx1"/>
                </a:solidFill>
                <a:latin typeface="Times New Roman" pitchFamily="18" charset="0"/>
                <a:ea typeface="ＭＳ Ｐゴシック" pitchFamily="34" charset="-128"/>
              </a:defRPr>
            </a:lvl2pPr>
            <a:lvl3pPr marL="1143000" indent="-228600" defTabSz="965200" eaLnBrk="0" hangingPunct="0">
              <a:spcBef>
                <a:spcPct val="30000"/>
              </a:spcBef>
              <a:defRPr sz="1200">
                <a:solidFill>
                  <a:schemeClr val="tx1"/>
                </a:solidFill>
                <a:latin typeface="Times New Roman" pitchFamily="18" charset="0"/>
                <a:ea typeface="ＭＳ Ｐゴシック" pitchFamily="34" charset="-128"/>
              </a:defRPr>
            </a:lvl3pPr>
            <a:lvl4pPr marL="1600200" indent="-228600" defTabSz="965200" eaLnBrk="0" hangingPunct="0">
              <a:spcBef>
                <a:spcPct val="30000"/>
              </a:spcBef>
              <a:defRPr sz="1200">
                <a:solidFill>
                  <a:schemeClr val="tx1"/>
                </a:solidFill>
                <a:latin typeface="Times New Roman" pitchFamily="18" charset="0"/>
                <a:ea typeface="ＭＳ Ｐゴシック" pitchFamily="34" charset="-128"/>
              </a:defRPr>
            </a:lvl4pPr>
            <a:lvl5pPr marL="2057400" indent="-228600" defTabSz="965200" eaLnBrk="0" hangingPunct="0">
              <a:spcBef>
                <a:spcPct val="30000"/>
              </a:spcBef>
              <a:defRPr sz="1200">
                <a:solidFill>
                  <a:schemeClr val="tx1"/>
                </a:solidFill>
                <a:latin typeface="Times New Roman" pitchFamily="18" charset="0"/>
                <a:ea typeface="ＭＳ Ｐゴシック" pitchFamily="34" charset="-128"/>
              </a:defRPr>
            </a:lvl5pPr>
            <a:lvl6pPr marL="25146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pPr>
              <a:spcBef>
                <a:spcPct val="0"/>
              </a:spcBef>
            </a:pPr>
            <a:r>
              <a:rPr lang="de-CH" altLang="de-DE" b="0"/>
              <a:t>www.fibl.org</a:t>
            </a:r>
          </a:p>
        </p:txBody>
      </p:sp>
      <p:sp>
        <p:nvSpPr>
          <p:cNvPr id="79877" name="Rectangle 7"/>
          <p:cNvSpPr txBox="1">
            <a:spLocks noGrp="1" noChangeArrowheads="1"/>
          </p:cNvSpPr>
          <p:nvPr/>
        </p:nvSpPr>
        <p:spPr bwMode="auto">
          <a:xfrm>
            <a:off x="3989388" y="9731375"/>
            <a:ext cx="3094037"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143" tIns="48572" rIns="97143" bIns="48572" anchor="b"/>
          <a:lstStyle>
            <a:lvl1pPr defTabSz="965200" eaLnBrk="0" hangingPunct="0">
              <a:spcBef>
                <a:spcPct val="30000"/>
              </a:spcBef>
              <a:defRPr sz="1200">
                <a:solidFill>
                  <a:schemeClr val="tx1"/>
                </a:solidFill>
                <a:latin typeface="Times New Roman" pitchFamily="18" charset="0"/>
                <a:ea typeface="ＭＳ Ｐゴシック" pitchFamily="34" charset="-128"/>
              </a:defRPr>
            </a:lvl1pPr>
            <a:lvl2pPr marL="742950" indent="-285750" defTabSz="965200" eaLnBrk="0" hangingPunct="0">
              <a:spcBef>
                <a:spcPct val="30000"/>
              </a:spcBef>
              <a:defRPr sz="1200">
                <a:solidFill>
                  <a:schemeClr val="tx1"/>
                </a:solidFill>
                <a:latin typeface="Times New Roman" pitchFamily="18" charset="0"/>
                <a:ea typeface="ＭＳ Ｐゴシック" pitchFamily="34" charset="-128"/>
              </a:defRPr>
            </a:lvl2pPr>
            <a:lvl3pPr marL="1143000" indent="-228600" defTabSz="965200" eaLnBrk="0" hangingPunct="0">
              <a:spcBef>
                <a:spcPct val="30000"/>
              </a:spcBef>
              <a:defRPr sz="1200">
                <a:solidFill>
                  <a:schemeClr val="tx1"/>
                </a:solidFill>
                <a:latin typeface="Times New Roman" pitchFamily="18" charset="0"/>
                <a:ea typeface="ＭＳ Ｐゴシック" pitchFamily="34" charset="-128"/>
              </a:defRPr>
            </a:lvl3pPr>
            <a:lvl4pPr marL="1600200" indent="-228600" defTabSz="965200" eaLnBrk="0" hangingPunct="0">
              <a:spcBef>
                <a:spcPct val="30000"/>
              </a:spcBef>
              <a:defRPr sz="1200">
                <a:solidFill>
                  <a:schemeClr val="tx1"/>
                </a:solidFill>
                <a:latin typeface="Times New Roman" pitchFamily="18" charset="0"/>
                <a:ea typeface="ＭＳ Ｐゴシック" pitchFamily="34" charset="-128"/>
              </a:defRPr>
            </a:lvl4pPr>
            <a:lvl5pPr marL="2057400" indent="-228600" defTabSz="965200" eaLnBrk="0" hangingPunct="0">
              <a:spcBef>
                <a:spcPct val="30000"/>
              </a:spcBef>
              <a:defRPr sz="1200">
                <a:solidFill>
                  <a:schemeClr val="tx1"/>
                </a:solidFill>
                <a:latin typeface="Times New Roman" pitchFamily="18" charset="0"/>
                <a:ea typeface="ＭＳ Ｐゴシック" pitchFamily="34" charset="-128"/>
              </a:defRPr>
            </a:lvl5pPr>
            <a:lvl6pPr marL="25146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9718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4290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886200" indent="-228600" defTabSz="965200"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pPr algn="r">
              <a:spcBef>
                <a:spcPct val="0"/>
              </a:spcBef>
            </a:pPr>
            <a:fld id="{3788E520-14C4-4535-9458-FD63264A531E}" type="slidenum">
              <a:rPr lang="de-CH" altLang="de-DE" b="0"/>
              <a:pPr algn="r">
                <a:spcBef>
                  <a:spcPct val="0"/>
                </a:spcBef>
              </a:pPr>
              <a:t>2</a:t>
            </a:fld>
            <a:endParaRPr lang="de-CH" altLang="de-DE" b="0"/>
          </a:p>
        </p:txBody>
      </p:sp>
      <p:sp>
        <p:nvSpPr>
          <p:cNvPr id="79878" name="Rectangle 2"/>
          <p:cNvSpPr>
            <a:spLocks noGrp="1" noRot="1" noChangeAspect="1" noChangeArrowheads="1" noTextEdit="1"/>
          </p:cNvSpPr>
          <p:nvPr>
            <p:ph type="sldImg"/>
          </p:nvPr>
        </p:nvSpPr>
        <p:spPr>
          <a:xfrm>
            <a:off x="1028700" y="800100"/>
            <a:ext cx="5102225" cy="3825875"/>
          </a:xfrm>
          <a:ln/>
        </p:spPr>
      </p:sp>
      <p:sp>
        <p:nvSpPr>
          <p:cNvPr id="79879" name="Rectangle 3"/>
          <p:cNvSpPr>
            <a:spLocks noGrp="1" noChangeArrowheads="1"/>
          </p:cNvSpPr>
          <p:nvPr>
            <p:ph type="body" idx="1"/>
          </p:nvPr>
        </p:nvSpPr>
        <p:spPr>
          <a:xfrm>
            <a:off x="976313" y="4864100"/>
            <a:ext cx="5211762" cy="4629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a typeface="ＭＳ Ｐゴシック" pitchFamily="34" charset="-128"/>
            </a:endParaRPr>
          </a:p>
        </p:txBody>
      </p:sp>
    </p:spTree>
    <p:extLst>
      <p:ext uri="{BB962C8B-B14F-4D97-AF65-F5344CB8AC3E}">
        <p14:creationId xmlns:p14="http://schemas.microsoft.com/office/powerpoint/2010/main" val="30996283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xfrm>
            <a:off x="1028700" y="800100"/>
            <a:ext cx="5102225" cy="3825875"/>
          </a:xfrm>
          <a:ln/>
        </p:spPr>
      </p:sp>
      <p:sp>
        <p:nvSpPr>
          <p:cNvPr id="88067" name="Rectangle 3"/>
          <p:cNvSpPr>
            <a:spLocks noGrp="1" noChangeArrowheads="1"/>
          </p:cNvSpPr>
          <p:nvPr>
            <p:ph type="body" idx="1"/>
          </p:nvPr>
        </p:nvSpPr>
        <p:spPr>
          <a:xfrm>
            <a:off x="976313" y="4864100"/>
            <a:ext cx="5211762" cy="4629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dirty="0" smtClean="0">
              <a:latin typeface="Arial" charset="0"/>
              <a:ea typeface="ＭＳ Ｐゴシック" pitchFamily="34" charset="-128"/>
            </a:endParaRPr>
          </a:p>
        </p:txBody>
      </p:sp>
    </p:spTree>
    <p:extLst>
      <p:ext uri="{BB962C8B-B14F-4D97-AF65-F5344CB8AC3E}">
        <p14:creationId xmlns:p14="http://schemas.microsoft.com/office/powerpoint/2010/main" val="13135090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xfrm>
            <a:off x="1028700" y="800100"/>
            <a:ext cx="5102225" cy="3825875"/>
          </a:xfrm>
          <a:ln/>
        </p:spPr>
      </p:sp>
      <p:sp>
        <p:nvSpPr>
          <p:cNvPr id="89091" name="Rectangle 3"/>
          <p:cNvSpPr>
            <a:spLocks noGrp="1" noChangeArrowheads="1"/>
          </p:cNvSpPr>
          <p:nvPr>
            <p:ph type="body" idx="1"/>
          </p:nvPr>
        </p:nvSpPr>
        <p:spPr>
          <a:xfrm>
            <a:off x="976313" y="4864100"/>
            <a:ext cx="5211762" cy="4629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dirty="0" smtClean="0">
              <a:latin typeface="Arial" charset="0"/>
              <a:ea typeface="ＭＳ Ｐゴシック" pitchFamily="34" charset="-128"/>
            </a:endParaRPr>
          </a:p>
        </p:txBody>
      </p:sp>
    </p:spTree>
    <p:extLst>
      <p:ext uri="{BB962C8B-B14F-4D97-AF65-F5344CB8AC3E}">
        <p14:creationId xmlns:p14="http://schemas.microsoft.com/office/powerpoint/2010/main" val="21915136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Folienbildplatzhalter 1"/>
          <p:cNvSpPr>
            <a:spLocks noGrp="1" noRot="1" noChangeAspect="1" noTextEdit="1"/>
          </p:cNvSpPr>
          <p:nvPr>
            <p:ph type="sldImg"/>
          </p:nvPr>
        </p:nvSpPr>
        <p:spPr>
          <a:ln/>
        </p:spPr>
      </p:sp>
      <p:sp>
        <p:nvSpPr>
          <p:cNvPr id="90115"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a typeface="ＭＳ Ｐゴシック" pitchFamily="34" charset="-128"/>
            </a:endParaRPr>
          </a:p>
        </p:txBody>
      </p:sp>
      <p:sp>
        <p:nvSpPr>
          <p:cNvPr id="4" name="Kopfzeilenplatzhalter 3"/>
          <p:cNvSpPr>
            <a:spLocks noGrp="1"/>
          </p:cNvSpPr>
          <p:nvPr>
            <p:ph type="hdr" sz="quarter"/>
          </p:nvPr>
        </p:nvSpPr>
        <p:spPr/>
        <p:txBody>
          <a:bodyPr/>
          <a:lstStyle/>
          <a:p>
            <a:pPr>
              <a:defRPr/>
            </a:pPr>
            <a:r>
              <a:rPr lang="de-DE" smtClean="0"/>
              <a:t>FiBL</a:t>
            </a:r>
            <a:endParaRPr lang="de-CH"/>
          </a:p>
        </p:txBody>
      </p:sp>
      <p:sp>
        <p:nvSpPr>
          <p:cNvPr id="5" name="Datumsplatzhalter 4"/>
          <p:cNvSpPr>
            <a:spLocks noGrp="1"/>
          </p:cNvSpPr>
          <p:nvPr>
            <p:ph type="dt" sz="quarter" idx="1"/>
          </p:nvPr>
        </p:nvSpPr>
        <p:spPr/>
        <p:txBody>
          <a:bodyPr/>
          <a:lstStyle/>
          <a:p>
            <a:pPr>
              <a:defRPr/>
            </a:pPr>
            <a:fld id="{0033EEAB-3C72-4C78-A7F7-FF8F299C5FAC}" type="datetime1">
              <a:rPr lang="de-DE" smtClean="0"/>
              <a:pPr>
                <a:defRPr/>
              </a:pPr>
              <a:t>30.03.2015</a:t>
            </a:fld>
            <a:endParaRPr lang="de-CH"/>
          </a:p>
        </p:txBody>
      </p:sp>
      <p:sp>
        <p:nvSpPr>
          <p:cNvPr id="6" name="Fußzeilenplatzhalter 5"/>
          <p:cNvSpPr>
            <a:spLocks noGrp="1"/>
          </p:cNvSpPr>
          <p:nvPr>
            <p:ph type="ftr" sz="quarter" idx="4"/>
          </p:nvPr>
        </p:nvSpPr>
        <p:spPr/>
        <p:txBody>
          <a:bodyPr/>
          <a:lstStyle/>
          <a:p>
            <a:pPr>
              <a:defRPr/>
            </a:pPr>
            <a:r>
              <a:rPr lang="de-CH" smtClean="0"/>
              <a:t>www.fibl.org</a:t>
            </a:r>
            <a:endParaRPr lang="de-CH"/>
          </a:p>
        </p:txBody>
      </p:sp>
      <p:sp>
        <p:nvSpPr>
          <p:cNvPr id="7" name="Foliennummernplatzhalter 6"/>
          <p:cNvSpPr>
            <a:spLocks noGrp="1"/>
          </p:cNvSpPr>
          <p:nvPr>
            <p:ph type="sldNum" sz="quarter" idx="5"/>
          </p:nvPr>
        </p:nvSpPr>
        <p:spPr/>
        <p:txBody>
          <a:bodyPr/>
          <a:lstStyle/>
          <a:p>
            <a:pPr>
              <a:defRPr/>
            </a:pPr>
            <a:fld id="{07E36B93-3FA3-49DE-B15D-04267BC883F2}" type="slidenum">
              <a:rPr lang="de-CH" smtClean="0"/>
              <a:pPr>
                <a:defRPr/>
              </a:pPr>
              <a:t>15</a:t>
            </a:fld>
            <a:endParaRPr lang="de-CH"/>
          </a:p>
        </p:txBody>
      </p:sp>
    </p:spTree>
    <p:extLst>
      <p:ext uri="{BB962C8B-B14F-4D97-AF65-F5344CB8AC3E}">
        <p14:creationId xmlns:p14="http://schemas.microsoft.com/office/powerpoint/2010/main" val="815528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xfrm>
            <a:off x="1028700" y="800100"/>
            <a:ext cx="5102225" cy="3825875"/>
          </a:xfrm>
          <a:ln/>
        </p:spPr>
      </p:sp>
      <p:sp>
        <p:nvSpPr>
          <p:cNvPr id="91139" name="Rectangle 3"/>
          <p:cNvSpPr>
            <a:spLocks noGrp="1" noChangeArrowheads="1"/>
          </p:cNvSpPr>
          <p:nvPr>
            <p:ph type="body" idx="1"/>
          </p:nvPr>
        </p:nvSpPr>
        <p:spPr>
          <a:xfrm>
            <a:off x="957263" y="4829175"/>
            <a:ext cx="5211762" cy="4629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dirty="0" smtClean="0">
              <a:latin typeface="Arial" charset="0"/>
              <a:ea typeface="ＭＳ Ｐゴシック" pitchFamily="34" charset="-128"/>
            </a:endParaRPr>
          </a:p>
        </p:txBody>
      </p:sp>
    </p:spTree>
    <p:extLst>
      <p:ext uri="{BB962C8B-B14F-4D97-AF65-F5344CB8AC3E}">
        <p14:creationId xmlns:p14="http://schemas.microsoft.com/office/powerpoint/2010/main" val="35650733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Folienbildplatzhalter 1"/>
          <p:cNvSpPr>
            <a:spLocks noGrp="1" noRot="1" noChangeAspect="1" noTextEdit="1"/>
          </p:cNvSpPr>
          <p:nvPr>
            <p:ph type="sldImg"/>
          </p:nvPr>
        </p:nvSpPr>
        <p:spPr>
          <a:ln/>
        </p:spPr>
      </p:sp>
      <p:sp>
        <p:nvSpPr>
          <p:cNvPr id="92163"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a typeface="ＭＳ Ｐゴシック" pitchFamily="34" charset="-128"/>
            </a:endParaRPr>
          </a:p>
        </p:txBody>
      </p:sp>
      <p:sp>
        <p:nvSpPr>
          <p:cNvPr id="4" name="Kopfzeilenplatzhalter 3"/>
          <p:cNvSpPr>
            <a:spLocks noGrp="1"/>
          </p:cNvSpPr>
          <p:nvPr>
            <p:ph type="hdr" sz="quarter"/>
          </p:nvPr>
        </p:nvSpPr>
        <p:spPr/>
        <p:txBody>
          <a:bodyPr/>
          <a:lstStyle/>
          <a:p>
            <a:pPr>
              <a:defRPr/>
            </a:pPr>
            <a:r>
              <a:rPr lang="de-DE" smtClean="0"/>
              <a:t>FiBL</a:t>
            </a:r>
            <a:endParaRPr lang="de-CH"/>
          </a:p>
        </p:txBody>
      </p:sp>
      <p:sp>
        <p:nvSpPr>
          <p:cNvPr id="5" name="Datumsplatzhalter 4"/>
          <p:cNvSpPr>
            <a:spLocks noGrp="1"/>
          </p:cNvSpPr>
          <p:nvPr>
            <p:ph type="dt" sz="quarter" idx="1"/>
          </p:nvPr>
        </p:nvSpPr>
        <p:spPr/>
        <p:txBody>
          <a:bodyPr/>
          <a:lstStyle/>
          <a:p>
            <a:pPr>
              <a:defRPr/>
            </a:pPr>
            <a:fld id="{0033EEAB-3C72-4C78-A7F7-FF8F299C5FAC}" type="datetime1">
              <a:rPr lang="de-DE" smtClean="0"/>
              <a:pPr>
                <a:defRPr/>
              </a:pPr>
              <a:t>30.03.2015</a:t>
            </a:fld>
            <a:endParaRPr lang="de-CH"/>
          </a:p>
        </p:txBody>
      </p:sp>
      <p:sp>
        <p:nvSpPr>
          <p:cNvPr id="6" name="Fußzeilenplatzhalter 5"/>
          <p:cNvSpPr>
            <a:spLocks noGrp="1"/>
          </p:cNvSpPr>
          <p:nvPr>
            <p:ph type="ftr" sz="quarter" idx="4"/>
          </p:nvPr>
        </p:nvSpPr>
        <p:spPr/>
        <p:txBody>
          <a:bodyPr/>
          <a:lstStyle/>
          <a:p>
            <a:pPr>
              <a:defRPr/>
            </a:pPr>
            <a:r>
              <a:rPr lang="de-CH" smtClean="0"/>
              <a:t>www.fibl.org</a:t>
            </a:r>
            <a:endParaRPr lang="de-CH"/>
          </a:p>
        </p:txBody>
      </p:sp>
      <p:sp>
        <p:nvSpPr>
          <p:cNvPr id="7" name="Foliennummernplatzhalter 6"/>
          <p:cNvSpPr>
            <a:spLocks noGrp="1"/>
          </p:cNvSpPr>
          <p:nvPr>
            <p:ph type="sldNum" sz="quarter" idx="5"/>
          </p:nvPr>
        </p:nvSpPr>
        <p:spPr/>
        <p:txBody>
          <a:bodyPr/>
          <a:lstStyle/>
          <a:p>
            <a:pPr>
              <a:defRPr/>
            </a:pPr>
            <a:fld id="{26DE36F6-F653-496C-87E2-D95755E43FFB}" type="slidenum">
              <a:rPr lang="de-CH" smtClean="0"/>
              <a:pPr>
                <a:defRPr/>
              </a:pPr>
              <a:t>17</a:t>
            </a:fld>
            <a:endParaRPr lang="de-CH"/>
          </a:p>
        </p:txBody>
      </p:sp>
    </p:spTree>
    <p:extLst>
      <p:ext uri="{BB962C8B-B14F-4D97-AF65-F5344CB8AC3E}">
        <p14:creationId xmlns:p14="http://schemas.microsoft.com/office/powerpoint/2010/main" val="35916854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xfrm>
            <a:off x="1028700" y="800100"/>
            <a:ext cx="5102225" cy="3825875"/>
          </a:xfrm>
          <a:ln/>
        </p:spPr>
      </p:sp>
      <p:sp>
        <p:nvSpPr>
          <p:cNvPr id="93187" name="Rectangle 3"/>
          <p:cNvSpPr>
            <a:spLocks noGrp="1" noChangeArrowheads="1"/>
          </p:cNvSpPr>
          <p:nvPr>
            <p:ph type="body" idx="1"/>
          </p:nvPr>
        </p:nvSpPr>
        <p:spPr>
          <a:xfrm>
            <a:off x="976313" y="4864100"/>
            <a:ext cx="5211762" cy="4629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a:buFontTx/>
              <a:buChar char="•"/>
            </a:pPr>
            <a:endParaRPr lang="en-GB" altLang="de-DE" dirty="0" smtClean="0">
              <a:latin typeface="Arial" charset="0"/>
              <a:ea typeface="ＭＳ Ｐゴシック" pitchFamily="34" charset="-128"/>
            </a:endParaRPr>
          </a:p>
        </p:txBody>
      </p:sp>
    </p:spTree>
    <p:extLst>
      <p:ext uri="{BB962C8B-B14F-4D97-AF65-F5344CB8AC3E}">
        <p14:creationId xmlns:p14="http://schemas.microsoft.com/office/powerpoint/2010/main" val="30384793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xfrm>
            <a:off x="1028700" y="800100"/>
            <a:ext cx="5102225" cy="3825875"/>
          </a:xfrm>
          <a:ln/>
        </p:spPr>
      </p:sp>
      <p:sp>
        <p:nvSpPr>
          <p:cNvPr id="94211" name="Rectangle 3"/>
          <p:cNvSpPr>
            <a:spLocks noGrp="1" noChangeArrowheads="1"/>
          </p:cNvSpPr>
          <p:nvPr>
            <p:ph type="body" idx="1"/>
          </p:nvPr>
        </p:nvSpPr>
        <p:spPr>
          <a:xfrm>
            <a:off x="976313" y="4864100"/>
            <a:ext cx="5211762" cy="4629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de-DE" dirty="0" smtClean="0">
              <a:latin typeface="Arial" charset="0"/>
              <a:ea typeface="ＭＳ Ｐゴシック" pitchFamily="34" charset="-128"/>
            </a:endParaRPr>
          </a:p>
        </p:txBody>
      </p:sp>
    </p:spTree>
    <p:extLst>
      <p:ext uri="{BB962C8B-B14F-4D97-AF65-F5344CB8AC3E}">
        <p14:creationId xmlns:p14="http://schemas.microsoft.com/office/powerpoint/2010/main" val="41428669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Folienbildplatzhalter 1"/>
          <p:cNvSpPr>
            <a:spLocks noGrp="1" noRot="1" noChangeAspect="1" noTextEdit="1"/>
          </p:cNvSpPr>
          <p:nvPr>
            <p:ph type="sldImg"/>
          </p:nvPr>
        </p:nvSpPr>
        <p:spPr>
          <a:ln/>
        </p:spPr>
      </p:sp>
      <p:sp>
        <p:nvSpPr>
          <p:cNvPr id="95235"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a typeface="ＭＳ Ｐゴシック" pitchFamily="34" charset="-128"/>
            </a:endParaRPr>
          </a:p>
        </p:txBody>
      </p:sp>
      <p:sp>
        <p:nvSpPr>
          <p:cNvPr id="4" name="Kopfzeilenplatzhalter 3"/>
          <p:cNvSpPr>
            <a:spLocks noGrp="1"/>
          </p:cNvSpPr>
          <p:nvPr>
            <p:ph type="hdr" sz="quarter"/>
          </p:nvPr>
        </p:nvSpPr>
        <p:spPr/>
        <p:txBody>
          <a:bodyPr/>
          <a:lstStyle/>
          <a:p>
            <a:pPr>
              <a:defRPr/>
            </a:pPr>
            <a:r>
              <a:rPr lang="de-DE" smtClean="0"/>
              <a:t>FiBL</a:t>
            </a:r>
            <a:endParaRPr lang="de-CH"/>
          </a:p>
        </p:txBody>
      </p:sp>
      <p:sp>
        <p:nvSpPr>
          <p:cNvPr id="5" name="Datumsplatzhalter 4"/>
          <p:cNvSpPr>
            <a:spLocks noGrp="1"/>
          </p:cNvSpPr>
          <p:nvPr>
            <p:ph type="dt" sz="quarter" idx="1"/>
          </p:nvPr>
        </p:nvSpPr>
        <p:spPr/>
        <p:txBody>
          <a:bodyPr/>
          <a:lstStyle/>
          <a:p>
            <a:pPr>
              <a:defRPr/>
            </a:pPr>
            <a:fld id="{0033EEAB-3C72-4C78-A7F7-FF8F299C5FAC}" type="datetime1">
              <a:rPr lang="de-DE" smtClean="0"/>
              <a:pPr>
                <a:defRPr/>
              </a:pPr>
              <a:t>30.03.2015</a:t>
            </a:fld>
            <a:endParaRPr lang="de-CH"/>
          </a:p>
        </p:txBody>
      </p:sp>
      <p:sp>
        <p:nvSpPr>
          <p:cNvPr id="6" name="Fußzeilenplatzhalter 5"/>
          <p:cNvSpPr>
            <a:spLocks noGrp="1"/>
          </p:cNvSpPr>
          <p:nvPr>
            <p:ph type="ftr" sz="quarter" idx="4"/>
          </p:nvPr>
        </p:nvSpPr>
        <p:spPr/>
        <p:txBody>
          <a:bodyPr/>
          <a:lstStyle/>
          <a:p>
            <a:pPr>
              <a:defRPr/>
            </a:pPr>
            <a:r>
              <a:rPr lang="de-CH" smtClean="0"/>
              <a:t>www.fibl.org</a:t>
            </a:r>
            <a:endParaRPr lang="de-CH"/>
          </a:p>
        </p:txBody>
      </p:sp>
      <p:sp>
        <p:nvSpPr>
          <p:cNvPr id="7" name="Foliennummernplatzhalter 6"/>
          <p:cNvSpPr>
            <a:spLocks noGrp="1"/>
          </p:cNvSpPr>
          <p:nvPr>
            <p:ph type="sldNum" sz="quarter" idx="5"/>
          </p:nvPr>
        </p:nvSpPr>
        <p:spPr/>
        <p:txBody>
          <a:bodyPr/>
          <a:lstStyle/>
          <a:p>
            <a:pPr>
              <a:defRPr/>
            </a:pPr>
            <a:fld id="{FB082AD1-319E-4C01-A24A-4E2E7313CD89}" type="slidenum">
              <a:rPr lang="de-CH" smtClean="0"/>
              <a:pPr>
                <a:defRPr/>
              </a:pPr>
              <a:t>20</a:t>
            </a:fld>
            <a:endParaRPr lang="de-CH"/>
          </a:p>
        </p:txBody>
      </p:sp>
    </p:spTree>
    <p:extLst>
      <p:ext uri="{BB962C8B-B14F-4D97-AF65-F5344CB8AC3E}">
        <p14:creationId xmlns:p14="http://schemas.microsoft.com/office/powerpoint/2010/main" val="17319972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xfrm>
            <a:off x="1028700" y="800100"/>
            <a:ext cx="5102225" cy="3825875"/>
          </a:xfrm>
          <a:ln/>
        </p:spPr>
      </p:sp>
      <p:sp>
        <p:nvSpPr>
          <p:cNvPr id="96259" name="Rectangle 3"/>
          <p:cNvSpPr>
            <a:spLocks noGrp="1" noChangeArrowheads="1"/>
          </p:cNvSpPr>
          <p:nvPr>
            <p:ph type="body" idx="1"/>
          </p:nvPr>
        </p:nvSpPr>
        <p:spPr>
          <a:xfrm>
            <a:off x="976313" y="4864100"/>
            <a:ext cx="5211762" cy="4629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dirty="0" smtClean="0">
              <a:latin typeface="Arial" charset="0"/>
              <a:ea typeface="ＭＳ Ｐゴシック" pitchFamily="34" charset="-128"/>
            </a:endParaRPr>
          </a:p>
        </p:txBody>
      </p:sp>
    </p:spTree>
    <p:extLst>
      <p:ext uri="{BB962C8B-B14F-4D97-AF65-F5344CB8AC3E}">
        <p14:creationId xmlns:p14="http://schemas.microsoft.com/office/powerpoint/2010/main" val="40817375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xfrm>
            <a:off x="1028700" y="800100"/>
            <a:ext cx="5102225" cy="3825875"/>
          </a:xfrm>
          <a:ln/>
        </p:spPr>
      </p:sp>
      <p:sp>
        <p:nvSpPr>
          <p:cNvPr id="97283" name="Rectangle 3"/>
          <p:cNvSpPr>
            <a:spLocks noGrp="1" noChangeArrowheads="1"/>
          </p:cNvSpPr>
          <p:nvPr>
            <p:ph type="body" idx="1"/>
          </p:nvPr>
        </p:nvSpPr>
        <p:spPr>
          <a:xfrm>
            <a:off x="976313" y="4864100"/>
            <a:ext cx="5211762" cy="4629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de-DE" dirty="0" smtClean="0">
              <a:latin typeface="Arial" charset="0"/>
              <a:ea typeface="ＭＳ Ｐゴシック" pitchFamily="34" charset="-128"/>
            </a:endParaRPr>
          </a:p>
        </p:txBody>
      </p:sp>
    </p:spTree>
    <p:extLst>
      <p:ext uri="{BB962C8B-B14F-4D97-AF65-F5344CB8AC3E}">
        <p14:creationId xmlns:p14="http://schemas.microsoft.com/office/powerpoint/2010/main" val="8081062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de-DE" altLang="de-DE" smtClean="0">
              <a:latin typeface="Times New Roman" pitchFamily="18" charset="0"/>
            </a:endParaRPr>
          </a:p>
        </p:txBody>
      </p:sp>
    </p:spTree>
    <p:extLst>
      <p:ext uri="{BB962C8B-B14F-4D97-AF65-F5344CB8AC3E}">
        <p14:creationId xmlns:p14="http://schemas.microsoft.com/office/powerpoint/2010/main" val="82773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Folienbildplatzhalter 1"/>
          <p:cNvSpPr>
            <a:spLocks noGrp="1" noRot="1" noChangeAspect="1" noTextEdit="1"/>
          </p:cNvSpPr>
          <p:nvPr>
            <p:ph type="sldImg"/>
          </p:nvPr>
        </p:nvSpPr>
        <p:spPr>
          <a:ln/>
        </p:spPr>
      </p:sp>
      <p:sp>
        <p:nvSpPr>
          <p:cNvPr id="98307"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a typeface="ＭＳ Ｐゴシック" pitchFamily="34" charset="-128"/>
            </a:endParaRPr>
          </a:p>
        </p:txBody>
      </p:sp>
      <p:sp>
        <p:nvSpPr>
          <p:cNvPr id="4" name="Kopfzeilenplatzhalter 3"/>
          <p:cNvSpPr>
            <a:spLocks noGrp="1"/>
          </p:cNvSpPr>
          <p:nvPr>
            <p:ph type="hdr" sz="quarter"/>
          </p:nvPr>
        </p:nvSpPr>
        <p:spPr/>
        <p:txBody>
          <a:bodyPr/>
          <a:lstStyle/>
          <a:p>
            <a:pPr>
              <a:defRPr/>
            </a:pPr>
            <a:r>
              <a:rPr lang="de-DE" smtClean="0"/>
              <a:t>FiBL</a:t>
            </a:r>
            <a:endParaRPr lang="de-CH"/>
          </a:p>
        </p:txBody>
      </p:sp>
      <p:sp>
        <p:nvSpPr>
          <p:cNvPr id="5" name="Datumsplatzhalter 4"/>
          <p:cNvSpPr>
            <a:spLocks noGrp="1"/>
          </p:cNvSpPr>
          <p:nvPr>
            <p:ph type="dt" sz="quarter" idx="1"/>
          </p:nvPr>
        </p:nvSpPr>
        <p:spPr/>
        <p:txBody>
          <a:bodyPr/>
          <a:lstStyle/>
          <a:p>
            <a:pPr>
              <a:defRPr/>
            </a:pPr>
            <a:fld id="{0033EEAB-3C72-4C78-A7F7-FF8F299C5FAC}" type="datetime1">
              <a:rPr lang="de-DE" smtClean="0"/>
              <a:pPr>
                <a:defRPr/>
              </a:pPr>
              <a:t>30.03.2015</a:t>
            </a:fld>
            <a:endParaRPr lang="de-CH"/>
          </a:p>
        </p:txBody>
      </p:sp>
      <p:sp>
        <p:nvSpPr>
          <p:cNvPr id="6" name="Fußzeilenplatzhalter 5"/>
          <p:cNvSpPr>
            <a:spLocks noGrp="1"/>
          </p:cNvSpPr>
          <p:nvPr>
            <p:ph type="ftr" sz="quarter" idx="4"/>
          </p:nvPr>
        </p:nvSpPr>
        <p:spPr/>
        <p:txBody>
          <a:bodyPr/>
          <a:lstStyle/>
          <a:p>
            <a:pPr>
              <a:defRPr/>
            </a:pPr>
            <a:r>
              <a:rPr lang="de-CH" smtClean="0"/>
              <a:t>www.fibl.org</a:t>
            </a:r>
            <a:endParaRPr lang="de-CH"/>
          </a:p>
        </p:txBody>
      </p:sp>
      <p:sp>
        <p:nvSpPr>
          <p:cNvPr id="7" name="Foliennummernplatzhalter 6"/>
          <p:cNvSpPr>
            <a:spLocks noGrp="1"/>
          </p:cNvSpPr>
          <p:nvPr>
            <p:ph type="sldNum" sz="quarter" idx="5"/>
          </p:nvPr>
        </p:nvSpPr>
        <p:spPr/>
        <p:txBody>
          <a:bodyPr/>
          <a:lstStyle/>
          <a:p>
            <a:pPr>
              <a:defRPr/>
            </a:pPr>
            <a:fld id="{958D8EB1-B42C-4319-9229-50CB1C161128}" type="slidenum">
              <a:rPr lang="de-CH" smtClean="0"/>
              <a:pPr>
                <a:defRPr/>
              </a:pPr>
              <a:t>27</a:t>
            </a:fld>
            <a:endParaRPr lang="de-CH"/>
          </a:p>
        </p:txBody>
      </p:sp>
    </p:spTree>
    <p:extLst>
      <p:ext uri="{BB962C8B-B14F-4D97-AF65-F5344CB8AC3E}">
        <p14:creationId xmlns:p14="http://schemas.microsoft.com/office/powerpoint/2010/main" val="12118308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xfrm>
            <a:off x="1014413" y="819150"/>
            <a:ext cx="5100637" cy="3824288"/>
          </a:xfrm>
          <a:ln/>
        </p:spPr>
      </p:sp>
      <p:sp>
        <p:nvSpPr>
          <p:cNvPr id="99331" name="Rectangle 3"/>
          <p:cNvSpPr>
            <a:spLocks noGrp="1" noChangeArrowheads="1"/>
          </p:cNvSpPr>
          <p:nvPr>
            <p:ph type="body" idx="1"/>
          </p:nvPr>
        </p:nvSpPr>
        <p:spPr>
          <a:xfrm>
            <a:off x="976313" y="4864100"/>
            <a:ext cx="5211762" cy="4629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de-DE" smtClean="0">
              <a:latin typeface="Arial" charset="0"/>
              <a:ea typeface="ＭＳ Ｐゴシック" pitchFamily="34" charset="-128"/>
            </a:endParaRPr>
          </a:p>
        </p:txBody>
      </p:sp>
    </p:spTree>
    <p:extLst>
      <p:ext uri="{BB962C8B-B14F-4D97-AF65-F5344CB8AC3E}">
        <p14:creationId xmlns:p14="http://schemas.microsoft.com/office/powerpoint/2010/main" val="173352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Folienbildplatzhalter 1"/>
          <p:cNvSpPr>
            <a:spLocks noGrp="1" noRot="1" noChangeAspect="1" noTextEdit="1"/>
          </p:cNvSpPr>
          <p:nvPr>
            <p:ph type="sldImg"/>
          </p:nvPr>
        </p:nvSpPr>
        <p:spPr>
          <a:ln/>
        </p:spPr>
      </p:sp>
      <p:sp>
        <p:nvSpPr>
          <p:cNvPr id="100355"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a typeface="ＭＳ Ｐゴシック" pitchFamily="34" charset="-128"/>
            </a:endParaRPr>
          </a:p>
        </p:txBody>
      </p:sp>
      <p:sp>
        <p:nvSpPr>
          <p:cNvPr id="4" name="Kopfzeilenplatzhalter 3"/>
          <p:cNvSpPr>
            <a:spLocks noGrp="1"/>
          </p:cNvSpPr>
          <p:nvPr>
            <p:ph type="hdr" sz="quarter"/>
          </p:nvPr>
        </p:nvSpPr>
        <p:spPr/>
        <p:txBody>
          <a:bodyPr/>
          <a:lstStyle/>
          <a:p>
            <a:pPr>
              <a:defRPr/>
            </a:pPr>
            <a:r>
              <a:rPr lang="de-DE" smtClean="0"/>
              <a:t>FiBL</a:t>
            </a:r>
            <a:endParaRPr lang="de-CH"/>
          </a:p>
        </p:txBody>
      </p:sp>
      <p:sp>
        <p:nvSpPr>
          <p:cNvPr id="5" name="Datumsplatzhalter 4"/>
          <p:cNvSpPr>
            <a:spLocks noGrp="1"/>
          </p:cNvSpPr>
          <p:nvPr>
            <p:ph type="dt" sz="quarter" idx="1"/>
          </p:nvPr>
        </p:nvSpPr>
        <p:spPr/>
        <p:txBody>
          <a:bodyPr/>
          <a:lstStyle/>
          <a:p>
            <a:pPr>
              <a:defRPr/>
            </a:pPr>
            <a:fld id="{0033EEAB-3C72-4C78-A7F7-FF8F299C5FAC}" type="datetime1">
              <a:rPr lang="de-DE" smtClean="0"/>
              <a:pPr>
                <a:defRPr/>
              </a:pPr>
              <a:t>30.03.2015</a:t>
            </a:fld>
            <a:endParaRPr lang="de-CH"/>
          </a:p>
        </p:txBody>
      </p:sp>
      <p:sp>
        <p:nvSpPr>
          <p:cNvPr id="6" name="Fußzeilenplatzhalter 5"/>
          <p:cNvSpPr>
            <a:spLocks noGrp="1"/>
          </p:cNvSpPr>
          <p:nvPr>
            <p:ph type="ftr" sz="quarter" idx="4"/>
          </p:nvPr>
        </p:nvSpPr>
        <p:spPr/>
        <p:txBody>
          <a:bodyPr/>
          <a:lstStyle/>
          <a:p>
            <a:pPr>
              <a:defRPr/>
            </a:pPr>
            <a:r>
              <a:rPr lang="de-CH" smtClean="0"/>
              <a:t>www.fibl.org</a:t>
            </a:r>
            <a:endParaRPr lang="de-CH"/>
          </a:p>
        </p:txBody>
      </p:sp>
      <p:sp>
        <p:nvSpPr>
          <p:cNvPr id="7" name="Foliennummernplatzhalter 6"/>
          <p:cNvSpPr>
            <a:spLocks noGrp="1"/>
          </p:cNvSpPr>
          <p:nvPr>
            <p:ph type="sldNum" sz="quarter" idx="5"/>
          </p:nvPr>
        </p:nvSpPr>
        <p:spPr/>
        <p:txBody>
          <a:bodyPr/>
          <a:lstStyle/>
          <a:p>
            <a:pPr>
              <a:defRPr/>
            </a:pPr>
            <a:fld id="{EFBA0D63-6799-481A-87BF-81421461C2C7}" type="slidenum">
              <a:rPr lang="de-CH" smtClean="0"/>
              <a:pPr>
                <a:defRPr/>
              </a:pPr>
              <a:t>31</a:t>
            </a:fld>
            <a:endParaRPr lang="de-CH"/>
          </a:p>
        </p:txBody>
      </p:sp>
    </p:spTree>
    <p:extLst>
      <p:ext uri="{BB962C8B-B14F-4D97-AF65-F5344CB8AC3E}">
        <p14:creationId xmlns:p14="http://schemas.microsoft.com/office/powerpoint/2010/main" val="35771261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a:xfrm>
            <a:off x="1028700" y="800100"/>
            <a:ext cx="5102225" cy="3825875"/>
          </a:xfrm>
          <a:ln/>
        </p:spPr>
      </p:sp>
      <p:sp>
        <p:nvSpPr>
          <p:cNvPr id="101379" name="Rectangle 3"/>
          <p:cNvSpPr>
            <a:spLocks noGrp="1" noChangeArrowheads="1"/>
          </p:cNvSpPr>
          <p:nvPr>
            <p:ph type="body" idx="1"/>
          </p:nvPr>
        </p:nvSpPr>
        <p:spPr>
          <a:xfrm>
            <a:off x="976313" y="4864100"/>
            <a:ext cx="5211762" cy="4629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de-DE" smtClean="0">
              <a:latin typeface="Arial" charset="0"/>
              <a:ea typeface="ＭＳ Ｐゴシック" pitchFamily="34" charset="-128"/>
            </a:endParaRPr>
          </a:p>
          <a:p>
            <a:endParaRPr lang="en-US" altLang="de-DE" smtClean="0">
              <a:latin typeface="Arial" charset="0"/>
              <a:ea typeface="ＭＳ Ｐゴシック" pitchFamily="34" charset="-128"/>
            </a:endParaRPr>
          </a:p>
          <a:p>
            <a:endParaRPr lang="en-US" altLang="de-DE" smtClean="0">
              <a:latin typeface="Arial" charset="0"/>
              <a:ea typeface="ＭＳ Ｐゴシック" pitchFamily="34" charset="-128"/>
            </a:endParaRPr>
          </a:p>
        </p:txBody>
      </p:sp>
    </p:spTree>
    <p:extLst>
      <p:ext uri="{BB962C8B-B14F-4D97-AF65-F5344CB8AC3E}">
        <p14:creationId xmlns:p14="http://schemas.microsoft.com/office/powerpoint/2010/main" val="34211305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a:xfrm>
            <a:off x="976313" y="4864100"/>
            <a:ext cx="5211762" cy="4629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smtClean="0">
              <a:latin typeface="Arial" charset="0"/>
              <a:ea typeface="ＭＳ Ｐゴシック" pitchFamily="34" charset="-128"/>
            </a:endParaRPr>
          </a:p>
        </p:txBody>
      </p:sp>
    </p:spTree>
    <p:extLst>
      <p:ext uri="{BB962C8B-B14F-4D97-AF65-F5344CB8AC3E}">
        <p14:creationId xmlns:p14="http://schemas.microsoft.com/office/powerpoint/2010/main" val="12038047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a:xfrm>
            <a:off x="976313" y="4864100"/>
            <a:ext cx="5211762" cy="4629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smtClean="0">
              <a:latin typeface="Arial" charset="0"/>
              <a:ea typeface="ＭＳ Ｐゴシック" pitchFamily="34" charset="-128"/>
            </a:endParaRPr>
          </a:p>
        </p:txBody>
      </p:sp>
    </p:spTree>
    <p:extLst>
      <p:ext uri="{BB962C8B-B14F-4D97-AF65-F5344CB8AC3E}">
        <p14:creationId xmlns:p14="http://schemas.microsoft.com/office/powerpoint/2010/main" val="17777996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Folienbildplatzhalter 1"/>
          <p:cNvSpPr>
            <a:spLocks noGrp="1" noRot="1" noChangeAspect="1" noTextEdit="1"/>
          </p:cNvSpPr>
          <p:nvPr>
            <p:ph type="sldImg"/>
          </p:nvPr>
        </p:nvSpPr>
        <p:spPr>
          <a:ln/>
        </p:spPr>
      </p:sp>
      <p:sp>
        <p:nvSpPr>
          <p:cNvPr id="104451"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a typeface="ＭＳ Ｐゴシック" pitchFamily="34" charset="-128"/>
            </a:endParaRPr>
          </a:p>
        </p:txBody>
      </p:sp>
      <p:sp>
        <p:nvSpPr>
          <p:cNvPr id="4" name="Kopfzeilenplatzhalter 3"/>
          <p:cNvSpPr>
            <a:spLocks noGrp="1"/>
          </p:cNvSpPr>
          <p:nvPr>
            <p:ph type="hdr" sz="quarter"/>
          </p:nvPr>
        </p:nvSpPr>
        <p:spPr/>
        <p:txBody>
          <a:bodyPr/>
          <a:lstStyle/>
          <a:p>
            <a:pPr>
              <a:defRPr/>
            </a:pPr>
            <a:r>
              <a:rPr lang="de-DE" smtClean="0"/>
              <a:t>FiBL</a:t>
            </a:r>
            <a:endParaRPr lang="de-CH"/>
          </a:p>
        </p:txBody>
      </p:sp>
      <p:sp>
        <p:nvSpPr>
          <p:cNvPr id="5" name="Datumsplatzhalter 4"/>
          <p:cNvSpPr>
            <a:spLocks noGrp="1"/>
          </p:cNvSpPr>
          <p:nvPr>
            <p:ph type="dt" sz="quarter" idx="1"/>
          </p:nvPr>
        </p:nvSpPr>
        <p:spPr/>
        <p:txBody>
          <a:bodyPr/>
          <a:lstStyle/>
          <a:p>
            <a:pPr>
              <a:defRPr/>
            </a:pPr>
            <a:fld id="{0033EEAB-3C72-4C78-A7F7-FF8F299C5FAC}" type="datetime1">
              <a:rPr lang="de-DE" smtClean="0"/>
              <a:pPr>
                <a:defRPr/>
              </a:pPr>
              <a:t>30.03.2015</a:t>
            </a:fld>
            <a:endParaRPr lang="de-CH"/>
          </a:p>
        </p:txBody>
      </p:sp>
      <p:sp>
        <p:nvSpPr>
          <p:cNvPr id="6" name="Fußzeilenplatzhalter 5"/>
          <p:cNvSpPr>
            <a:spLocks noGrp="1"/>
          </p:cNvSpPr>
          <p:nvPr>
            <p:ph type="ftr" sz="quarter" idx="4"/>
          </p:nvPr>
        </p:nvSpPr>
        <p:spPr/>
        <p:txBody>
          <a:bodyPr/>
          <a:lstStyle/>
          <a:p>
            <a:pPr>
              <a:defRPr/>
            </a:pPr>
            <a:r>
              <a:rPr lang="de-CH" smtClean="0"/>
              <a:t>www.fibl.org</a:t>
            </a:r>
            <a:endParaRPr lang="de-CH"/>
          </a:p>
        </p:txBody>
      </p:sp>
      <p:sp>
        <p:nvSpPr>
          <p:cNvPr id="7" name="Foliennummernplatzhalter 6"/>
          <p:cNvSpPr>
            <a:spLocks noGrp="1"/>
          </p:cNvSpPr>
          <p:nvPr>
            <p:ph type="sldNum" sz="quarter" idx="5"/>
          </p:nvPr>
        </p:nvSpPr>
        <p:spPr/>
        <p:txBody>
          <a:bodyPr/>
          <a:lstStyle/>
          <a:p>
            <a:pPr>
              <a:defRPr/>
            </a:pPr>
            <a:fld id="{8AD0B507-651E-438D-B473-CD02E25C8351}" type="slidenum">
              <a:rPr lang="de-CH" smtClean="0"/>
              <a:pPr>
                <a:defRPr/>
              </a:pPr>
              <a:t>35</a:t>
            </a:fld>
            <a:endParaRPr lang="de-CH"/>
          </a:p>
        </p:txBody>
      </p:sp>
    </p:spTree>
    <p:extLst>
      <p:ext uri="{BB962C8B-B14F-4D97-AF65-F5344CB8AC3E}">
        <p14:creationId xmlns:p14="http://schemas.microsoft.com/office/powerpoint/2010/main" val="32123678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xfrm>
            <a:off x="1028700" y="800100"/>
            <a:ext cx="5102225" cy="3825875"/>
          </a:xfrm>
          <a:ln/>
        </p:spPr>
      </p:sp>
      <p:sp>
        <p:nvSpPr>
          <p:cNvPr id="105475" name="Rectangle 3"/>
          <p:cNvSpPr>
            <a:spLocks noGrp="1" noChangeArrowheads="1"/>
          </p:cNvSpPr>
          <p:nvPr>
            <p:ph type="body" idx="1"/>
          </p:nvPr>
        </p:nvSpPr>
        <p:spPr>
          <a:xfrm>
            <a:off x="976313" y="4864100"/>
            <a:ext cx="5211762" cy="4629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de-DE" smtClean="0">
              <a:latin typeface="Arial" charset="0"/>
              <a:ea typeface="ＭＳ Ｐゴシック" pitchFamily="34" charset="-128"/>
            </a:endParaRPr>
          </a:p>
        </p:txBody>
      </p:sp>
    </p:spTree>
    <p:extLst>
      <p:ext uri="{BB962C8B-B14F-4D97-AF65-F5344CB8AC3E}">
        <p14:creationId xmlns:p14="http://schemas.microsoft.com/office/powerpoint/2010/main" val="36684817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Folienbildplatzhalter 1"/>
          <p:cNvSpPr>
            <a:spLocks noGrp="1" noRot="1" noChangeAspect="1" noTextEdit="1"/>
          </p:cNvSpPr>
          <p:nvPr>
            <p:ph type="sldImg"/>
          </p:nvPr>
        </p:nvSpPr>
        <p:spPr>
          <a:ln/>
        </p:spPr>
      </p:sp>
      <p:sp>
        <p:nvSpPr>
          <p:cNvPr id="106499"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a typeface="ＭＳ Ｐゴシック" pitchFamily="34" charset="-128"/>
            </a:endParaRPr>
          </a:p>
        </p:txBody>
      </p:sp>
      <p:sp>
        <p:nvSpPr>
          <p:cNvPr id="4" name="Kopfzeilenplatzhalter 3"/>
          <p:cNvSpPr>
            <a:spLocks noGrp="1"/>
          </p:cNvSpPr>
          <p:nvPr>
            <p:ph type="hdr" sz="quarter"/>
          </p:nvPr>
        </p:nvSpPr>
        <p:spPr/>
        <p:txBody>
          <a:bodyPr/>
          <a:lstStyle/>
          <a:p>
            <a:pPr>
              <a:defRPr/>
            </a:pPr>
            <a:r>
              <a:rPr lang="de-DE" smtClean="0"/>
              <a:t>FiBL</a:t>
            </a:r>
            <a:endParaRPr lang="de-CH"/>
          </a:p>
        </p:txBody>
      </p:sp>
      <p:sp>
        <p:nvSpPr>
          <p:cNvPr id="5" name="Datumsplatzhalter 4"/>
          <p:cNvSpPr>
            <a:spLocks noGrp="1"/>
          </p:cNvSpPr>
          <p:nvPr>
            <p:ph type="dt" sz="quarter" idx="1"/>
          </p:nvPr>
        </p:nvSpPr>
        <p:spPr/>
        <p:txBody>
          <a:bodyPr/>
          <a:lstStyle/>
          <a:p>
            <a:pPr>
              <a:defRPr/>
            </a:pPr>
            <a:fld id="{0033EEAB-3C72-4C78-A7F7-FF8F299C5FAC}" type="datetime1">
              <a:rPr lang="de-DE" smtClean="0"/>
              <a:pPr>
                <a:defRPr/>
              </a:pPr>
              <a:t>30.03.2015</a:t>
            </a:fld>
            <a:endParaRPr lang="de-CH"/>
          </a:p>
        </p:txBody>
      </p:sp>
      <p:sp>
        <p:nvSpPr>
          <p:cNvPr id="6" name="Fußzeilenplatzhalter 5"/>
          <p:cNvSpPr>
            <a:spLocks noGrp="1"/>
          </p:cNvSpPr>
          <p:nvPr>
            <p:ph type="ftr" sz="quarter" idx="4"/>
          </p:nvPr>
        </p:nvSpPr>
        <p:spPr/>
        <p:txBody>
          <a:bodyPr/>
          <a:lstStyle/>
          <a:p>
            <a:pPr>
              <a:defRPr/>
            </a:pPr>
            <a:r>
              <a:rPr lang="de-CH" smtClean="0"/>
              <a:t>www.fibl.org</a:t>
            </a:r>
            <a:endParaRPr lang="de-CH"/>
          </a:p>
        </p:txBody>
      </p:sp>
      <p:sp>
        <p:nvSpPr>
          <p:cNvPr id="7" name="Foliennummernplatzhalter 6"/>
          <p:cNvSpPr>
            <a:spLocks noGrp="1"/>
          </p:cNvSpPr>
          <p:nvPr>
            <p:ph type="sldNum" sz="quarter" idx="5"/>
          </p:nvPr>
        </p:nvSpPr>
        <p:spPr/>
        <p:txBody>
          <a:bodyPr/>
          <a:lstStyle/>
          <a:p>
            <a:pPr>
              <a:defRPr/>
            </a:pPr>
            <a:fld id="{B685D7B0-F61C-454B-B37A-1DBDC6D244BF}" type="slidenum">
              <a:rPr lang="de-CH" smtClean="0"/>
              <a:pPr>
                <a:defRPr/>
              </a:pPr>
              <a:t>39</a:t>
            </a:fld>
            <a:endParaRPr lang="de-CH"/>
          </a:p>
        </p:txBody>
      </p:sp>
    </p:spTree>
    <p:extLst>
      <p:ext uri="{BB962C8B-B14F-4D97-AF65-F5344CB8AC3E}">
        <p14:creationId xmlns:p14="http://schemas.microsoft.com/office/powerpoint/2010/main" val="24106556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xfrm>
            <a:off x="1028700" y="800100"/>
            <a:ext cx="5102225" cy="3825875"/>
          </a:xfrm>
          <a:ln/>
        </p:spPr>
      </p:sp>
      <p:sp>
        <p:nvSpPr>
          <p:cNvPr id="107523" name="Rectangle 3"/>
          <p:cNvSpPr>
            <a:spLocks noGrp="1" noChangeArrowheads="1"/>
          </p:cNvSpPr>
          <p:nvPr>
            <p:ph type="body" idx="1"/>
          </p:nvPr>
        </p:nvSpPr>
        <p:spPr>
          <a:xfrm>
            <a:off x="976313" y="4864100"/>
            <a:ext cx="5211762" cy="4629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i="1" smtClean="0">
              <a:latin typeface="Arial" charset="0"/>
              <a:ea typeface="ＭＳ Ｐゴシック" pitchFamily="34" charset="-128"/>
            </a:endParaRPr>
          </a:p>
        </p:txBody>
      </p:sp>
    </p:spTree>
    <p:extLst>
      <p:ext uri="{BB962C8B-B14F-4D97-AF65-F5344CB8AC3E}">
        <p14:creationId xmlns:p14="http://schemas.microsoft.com/office/powerpoint/2010/main" val="8220215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xfrm>
            <a:off x="1033463" y="798513"/>
            <a:ext cx="5102225" cy="3827462"/>
          </a:xfrm>
          <a:ln/>
        </p:spPr>
      </p:sp>
      <p:sp>
        <p:nvSpPr>
          <p:cNvPr id="819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de-DE" altLang="de-DE" smtClean="0">
              <a:latin typeface="Times New Roman" pitchFamily="18" charset="0"/>
              <a:ea typeface="ＭＳ Ｐゴシック" pitchFamily="34" charset="-128"/>
            </a:endParaRPr>
          </a:p>
        </p:txBody>
      </p:sp>
    </p:spTree>
    <p:extLst>
      <p:ext uri="{BB962C8B-B14F-4D97-AF65-F5344CB8AC3E}">
        <p14:creationId xmlns:p14="http://schemas.microsoft.com/office/powerpoint/2010/main" val="13460525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xfrm>
            <a:off x="1028700" y="800100"/>
            <a:ext cx="5102225" cy="3825875"/>
          </a:xfrm>
          <a:ln/>
        </p:spPr>
      </p:sp>
      <p:sp>
        <p:nvSpPr>
          <p:cNvPr id="108547" name="Rectangle 3"/>
          <p:cNvSpPr>
            <a:spLocks noGrp="1" noChangeArrowheads="1"/>
          </p:cNvSpPr>
          <p:nvPr>
            <p:ph type="body" idx="1"/>
          </p:nvPr>
        </p:nvSpPr>
        <p:spPr>
          <a:xfrm>
            <a:off x="976313" y="4864100"/>
            <a:ext cx="5211762" cy="4629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de-DE" smtClean="0">
              <a:latin typeface="Arial" charset="0"/>
              <a:ea typeface="ＭＳ Ｐゴシック" pitchFamily="34" charset="-128"/>
            </a:endParaRPr>
          </a:p>
        </p:txBody>
      </p:sp>
    </p:spTree>
    <p:extLst>
      <p:ext uri="{BB962C8B-B14F-4D97-AF65-F5344CB8AC3E}">
        <p14:creationId xmlns:p14="http://schemas.microsoft.com/office/powerpoint/2010/main" val="7597249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smtClean="0">
              <a:latin typeface="Times New Roman" pitchFamily="18" charset="0"/>
              <a:ea typeface="ＭＳ Ｐゴシック" pitchFamily="34" charset="-128"/>
            </a:endParaRPr>
          </a:p>
        </p:txBody>
      </p:sp>
    </p:spTree>
    <p:extLst>
      <p:ext uri="{BB962C8B-B14F-4D97-AF65-F5344CB8AC3E}">
        <p14:creationId xmlns:p14="http://schemas.microsoft.com/office/powerpoint/2010/main" val="12160945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xfrm>
            <a:off x="976313" y="4864100"/>
            <a:ext cx="5211762" cy="4629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smtClean="0">
              <a:latin typeface="Arial" charset="0"/>
              <a:ea typeface="ＭＳ Ｐゴシック" pitchFamily="34" charset="-128"/>
            </a:endParaRPr>
          </a:p>
        </p:txBody>
      </p:sp>
    </p:spTree>
    <p:extLst>
      <p:ext uri="{BB962C8B-B14F-4D97-AF65-F5344CB8AC3E}">
        <p14:creationId xmlns:p14="http://schemas.microsoft.com/office/powerpoint/2010/main" val="34026011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xfrm>
            <a:off x="1028700" y="800100"/>
            <a:ext cx="5102225" cy="3825875"/>
          </a:xfrm>
          <a:ln/>
        </p:spPr>
      </p:sp>
      <p:sp>
        <p:nvSpPr>
          <p:cNvPr id="111619" name="Rectangle 3"/>
          <p:cNvSpPr>
            <a:spLocks noGrp="1" noChangeArrowheads="1"/>
          </p:cNvSpPr>
          <p:nvPr>
            <p:ph type="body" idx="1"/>
          </p:nvPr>
        </p:nvSpPr>
        <p:spPr>
          <a:xfrm>
            <a:off x="976313" y="4864100"/>
            <a:ext cx="5211762" cy="4629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de-DE" smtClean="0">
              <a:latin typeface="Arial" charset="0"/>
              <a:ea typeface="ＭＳ Ｐゴシック" pitchFamily="34" charset="-128"/>
            </a:endParaRPr>
          </a:p>
        </p:txBody>
      </p:sp>
    </p:spTree>
    <p:extLst>
      <p:ext uri="{BB962C8B-B14F-4D97-AF65-F5344CB8AC3E}">
        <p14:creationId xmlns:p14="http://schemas.microsoft.com/office/powerpoint/2010/main" val="28456229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xfrm>
            <a:off x="1031875" y="798513"/>
            <a:ext cx="5102225" cy="3825875"/>
          </a:xfrm>
          <a:ln/>
        </p:spPr>
      </p:sp>
      <p:sp>
        <p:nvSpPr>
          <p:cNvPr id="1126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smtClean="0">
              <a:latin typeface="Times New Roman" pitchFamily="18" charset="0"/>
              <a:ea typeface="ＭＳ Ｐゴシック" pitchFamily="34" charset="-128"/>
            </a:endParaRPr>
          </a:p>
        </p:txBody>
      </p:sp>
    </p:spTree>
    <p:extLst>
      <p:ext uri="{BB962C8B-B14F-4D97-AF65-F5344CB8AC3E}">
        <p14:creationId xmlns:p14="http://schemas.microsoft.com/office/powerpoint/2010/main" val="40520786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smtClean="0">
              <a:latin typeface="Times New Roman" pitchFamily="18" charset="0"/>
              <a:ea typeface="ＭＳ Ｐゴシック" pitchFamily="34" charset="-128"/>
            </a:endParaRPr>
          </a:p>
        </p:txBody>
      </p:sp>
    </p:spTree>
    <p:extLst>
      <p:ext uri="{BB962C8B-B14F-4D97-AF65-F5344CB8AC3E}">
        <p14:creationId xmlns:p14="http://schemas.microsoft.com/office/powerpoint/2010/main" val="38294961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smtClean="0">
              <a:latin typeface="Times New Roman" pitchFamily="18" charset="0"/>
              <a:ea typeface="ＭＳ Ｐゴシック" pitchFamily="34" charset="-128"/>
            </a:endParaRPr>
          </a:p>
        </p:txBody>
      </p:sp>
    </p:spTree>
    <p:extLst>
      <p:ext uri="{BB962C8B-B14F-4D97-AF65-F5344CB8AC3E}">
        <p14:creationId xmlns:p14="http://schemas.microsoft.com/office/powerpoint/2010/main" val="36514408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Folienbildplatzhalter 1"/>
          <p:cNvSpPr>
            <a:spLocks noGrp="1" noRot="1" noChangeAspect="1" noTextEdit="1"/>
          </p:cNvSpPr>
          <p:nvPr>
            <p:ph type="sldImg"/>
          </p:nvPr>
        </p:nvSpPr>
        <p:spPr>
          <a:ln/>
        </p:spPr>
      </p:sp>
      <p:sp>
        <p:nvSpPr>
          <p:cNvPr id="117763"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a typeface="ＭＳ Ｐゴシック" pitchFamily="34" charset="-128"/>
            </a:endParaRPr>
          </a:p>
        </p:txBody>
      </p:sp>
      <p:sp>
        <p:nvSpPr>
          <p:cNvPr id="4" name="Kopfzeilenplatzhalter 3"/>
          <p:cNvSpPr>
            <a:spLocks noGrp="1"/>
          </p:cNvSpPr>
          <p:nvPr>
            <p:ph type="hdr" sz="quarter"/>
          </p:nvPr>
        </p:nvSpPr>
        <p:spPr/>
        <p:txBody>
          <a:bodyPr/>
          <a:lstStyle/>
          <a:p>
            <a:pPr>
              <a:defRPr/>
            </a:pPr>
            <a:r>
              <a:rPr lang="de-DE" smtClean="0"/>
              <a:t>FiBL</a:t>
            </a:r>
            <a:endParaRPr lang="de-CH"/>
          </a:p>
        </p:txBody>
      </p:sp>
      <p:sp>
        <p:nvSpPr>
          <p:cNvPr id="5" name="Datumsplatzhalter 4"/>
          <p:cNvSpPr>
            <a:spLocks noGrp="1"/>
          </p:cNvSpPr>
          <p:nvPr>
            <p:ph type="dt" sz="quarter" idx="1"/>
          </p:nvPr>
        </p:nvSpPr>
        <p:spPr/>
        <p:txBody>
          <a:bodyPr/>
          <a:lstStyle/>
          <a:p>
            <a:pPr>
              <a:defRPr/>
            </a:pPr>
            <a:fld id="{0033EEAB-3C72-4C78-A7F7-FF8F299C5FAC}" type="datetime1">
              <a:rPr lang="de-DE" smtClean="0"/>
              <a:pPr>
                <a:defRPr/>
              </a:pPr>
              <a:t>30.03.2015</a:t>
            </a:fld>
            <a:endParaRPr lang="de-CH"/>
          </a:p>
        </p:txBody>
      </p:sp>
      <p:sp>
        <p:nvSpPr>
          <p:cNvPr id="6" name="Fußzeilenplatzhalter 5"/>
          <p:cNvSpPr>
            <a:spLocks noGrp="1"/>
          </p:cNvSpPr>
          <p:nvPr>
            <p:ph type="ftr" sz="quarter" idx="4"/>
          </p:nvPr>
        </p:nvSpPr>
        <p:spPr/>
        <p:txBody>
          <a:bodyPr/>
          <a:lstStyle/>
          <a:p>
            <a:pPr>
              <a:defRPr/>
            </a:pPr>
            <a:r>
              <a:rPr lang="de-CH" smtClean="0"/>
              <a:t>www.fibl.org</a:t>
            </a:r>
            <a:endParaRPr lang="de-CH"/>
          </a:p>
        </p:txBody>
      </p:sp>
      <p:sp>
        <p:nvSpPr>
          <p:cNvPr id="7" name="Foliennummernplatzhalter 6"/>
          <p:cNvSpPr>
            <a:spLocks noGrp="1"/>
          </p:cNvSpPr>
          <p:nvPr>
            <p:ph type="sldNum" sz="quarter" idx="5"/>
          </p:nvPr>
        </p:nvSpPr>
        <p:spPr/>
        <p:txBody>
          <a:bodyPr/>
          <a:lstStyle/>
          <a:p>
            <a:pPr>
              <a:defRPr/>
            </a:pPr>
            <a:fld id="{E5966F81-74FF-4C4D-A52C-8E23B8E7DF43}" type="slidenum">
              <a:rPr lang="de-CH" smtClean="0"/>
              <a:pPr>
                <a:defRPr/>
              </a:pPr>
              <a:t>58</a:t>
            </a:fld>
            <a:endParaRPr lang="de-CH"/>
          </a:p>
        </p:txBody>
      </p:sp>
    </p:spTree>
    <p:extLst>
      <p:ext uri="{BB962C8B-B14F-4D97-AF65-F5344CB8AC3E}">
        <p14:creationId xmlns:p14="http://schemas.microsoft.com/office/powerpoint/2010/main" val="32980106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xfrm>
            <a:off x="1028700" y="800100"/>
            <a:ext cx="5102225" cy="3825875"/>
          </a:xfrm>
          <a:ln/>
        </p:spPr>
      </p:sp>
      <p:sp>
        <p:nvSpPr>
          <p:cNvPr id="118787" name="Rectangle 3"/>
          <p:cNvSpPr>
            <a:spLocks noGrp="1" noChangeArrowheads="1"/>
          </p:cNvSpPr>
          <p:nvPr>
            <p:ph type="body" idx="1"/>
          </p:nvPr>
        </p:nvSpPr>
        <p:spPr>
          <a:xfrm>
            <a:off x="976313" y="4864100"/>
            <a:ext cx="5211762" cy="4629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de-DE" smtClean="0">
              <a:latin typeface="Arial" charset="0"/>
              <a:ea typeface="ＭＳ Ｐゴシック" pitchFamily="34" charset="-128"/>
            </a:endParaRPr>
          </a:p>
        </p:txBody>
      </p:sp>
    </p:spTree>
    <p:extLst>
      <p:ext uri="{BB962C8B-B14F-4D97-AF65-F5344CB8AC3E}">
        <p14:creationId xmlns:p14="http://schemas.microsoft.com/office/powerpoint/2010/main" val="34270729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Folienbildplatzhalter 1"/>
          <p:cNvSpPr>
            <a:spLocks noGrp="1" noRot="1" noChangeAspect="1" noTextEdit="1"/>
          </p:cNvSpPr>
          <p:nvPr>
            <p:ph type="sldImg"/>
          </p:nvPr>
        </p:nvSpPr>
        <p:spPr>
          <a:ln/>
        </p:spPr>
      </p:sp>
      <p:sp>
        <p:nvSpPr>
          <p:cNvPr id="115715"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a typeface="ＭＳ Ｐゴシック" pitchFamily="34" charset="-128"/>
            </a:endParaRPr>
          </a:p>
        </p:txBody>
      </p:sp>
      <p:sp>
        <p:nvSpPr>
          <p:cNvPr id="4" name="Kopfzeilenplatzhalter 3"/>
          <p:cNvSpPr>
            <a:spLocks noGrp="1"/>
          </p:cNvSpPr>
          <p:nvPr>
            <p:ph type="hdr" sz="quarter"/>
          </p:nvPr>
        </p:nvSpPr>
        <p:spPr/>
        <p:txBody>
          <a:bodyPr/>
          <a:lstStyle/>
          <a:p>
            <a:pPr>
              <a:defRPr/>
            </a:pPr>
            <a:r>
              <a:rPr lang="de-DE" smtClean="0"/>
              <a:t>FiBL</a:t>
            </a:r>
            <a:endParaRPr lang="de-CH"/>
          </a:p>
        </p:txBody>
      </p:sp>
      <p:sp>
        <p:nvSpPr>
          <p:cNvPr id="5" name="Datumsplatzhalter 4"/>
          <p:cNvSpPr>
            <a:spLocks noGrp="1"/>
          </p:cNvSpPr>
          <p:nvPr>
            <p:ph type="dt" sz="quarter" idx="1"/>
          </p:nvPr>
        </p:nvSpPr>
        <p:spPr/>
        <p:txBody>
          <a:bodyPr/>
          <a:lstStyle/>
          <a:p>
            <a:pPr>
              <a:defRPr/>
            </a:pPr>
            <a:fld id="{0033EEAB-3C72-4C78-A7F7-FF8F299C5FAC}" type="datetime1">
              <a:rPr lang="de-DE" smtClean="0"/>
              <a:pPr>
                <a:defRPr/>
              </a:pPr>
              <a:t>30.03.2015</a:t>
            </a:fld>
            <a:endParaRPr lang="de-CH"/>
          </a:p>
        </p:txBody>
      </p:sp>
      <p:sp>
        <p:nvSpPr>
          <p:cNvPr id="6" name="Fußzeilenplatzhalter 5"/>
          <p:cNvSpPr>
            <a:spLocks noGrp="1"/>
          </p:cNvSpPr>
          <p:nvPr>
            <p:ph type="ftr" sz="quarter" idx="4"/>
          </p:nvPr>
        </p:nvSpPr>
        <p:spPr/>
        <p:txBody>
          <a:bodyPr/>
          <a:lstStyle/>
          <a:p>
            <a:pPr>
              <a:defRPr/>
            </a:pPr>
            <a:r>
              <a:rPr lang="de-CH" smtClean="0"/>
              <a:t>www.fibl.org</a:t>
            </a:r>
            <a:endParaRPr lang="de-CH"/>
          </a:p>
        </p:txBody>
      </p:sp>
      <p:sp>
        <p:nvSpPr>
          <p:cNvPr id="7" name="Foliennummernplatzhalter 6"/>
          <p:cNvSpPr>
            <a:spLocks noGrp="1"/>
          </p:cNvSpPr>
          <p:nvPr>
            <p:ph type="sldNum" sz="quarter" idx="5"/>
          </p:nvPr>
        </p:nvSpPr>
        <p:spPr/>
        <p:txBody>
          <a:bodyPr/>
          <a:lstStyle/>
          <a:p>
            <a:pPr>
              <a:defRPr/>
            </a:pPr>
            <a:fld id="{3E598BCF-127B-4723-AC8A-FAD5BA366471}" type="slidenum">
              <a:rPr lang="de-CH" smtClean="0"/>
              <a:pPr>
                <a:defRPr/>
              </a:pPr>
              <a:t>62</a:t>
            </a:fld>
            <a:endParaRPr lang="de-CH"/>
          </a:p>
        </p:txBody>
      </p:sp>
    </p:spTree>
    <p:extLst>
      <p:ext uri="{BB962C8B-B14F-4D97-AF65-F5344CB8AC3E}">
        <p14:creationId xmlns:p14="http://schemas.microsoft.com/office/powerpoint/2010/main" val="3918743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1033463" y="798513"/>
            <a:ext cx="5102225" cy="3827462"/>
          </a:xfrm>
          <a:ln/>
        </p:spPr>
      </p:sp>
      <p:sp>
        <p:nvSpPr>
          <p:cNvPr id="829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de-DE" altLang="de-DE" smtClean="0">
              <a:latin typeface="Times New Roman" pitchFamily="18" charset="0"/>
              <a:ea typeface="ＭＳ Ｐゴシック" pitchFamily="34" charset="-128"/>
            </a:endParaRPr>
          </a:p>
        </p:txBody>
      </p:sp>
    </p:spTree>
    <p:extLst>
      <p:ext uri="{BB962C8B-B14F-4D97-AF65-F5344CB8AC3E}">
        <p14:creationId xmlns:p14="http://schemas.microsoft.com/office/powerpoint/2010/main" val="37950101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Rot="1" noChangeAspect="1" noChangeArrowheads="1" noTextEdit="1"/>
          </p:cNvSpPr>
          <p:nvPr>
            <p:ph type="sldImg"/>
          </p:nvPr>
        </p:nvSpPr>
        <p:spPr>
          <a:xfrm>
            <a:off x="1028700" y="800100"/>
            <a:ext cx="5102225" cy="3825875"/>
          </a:xfrm>
          <a:ln/>
        </p:spPr>
      </p:sp>
      <p:sp>
        <p:nvSpPr>
          <p:cNvPr id="116739" name="Rectangle 3"/>
          <p:cNvSpPr>
            <a:spLocks noGrp="1" noChangeArrowheads="1"/>
          </p:cNvSpPr>
          <p:nvPr>
            <p:ph type="body" idx="1"/>
          </p:nvPr>
        </p:nvSpPr>
        <p:spPr>
          <a:xfrm>
            <a:off x="976313" y="4864100"/>
            <a:ext cx="5211762" cy="4629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de-DE" smtClean="0">
              <a:latin typeface="Arial" charset="0"/>
              <a:ea typeface="ＭＳ Ｐゴシック" pitchFamily="34" charset="-128"/>
            </a:endParaRPr>
          </a:p>
        </p:txBody>
      </p:sp>
    </p:spTree>
    <p:extLst>
      <p:ext uri="{BB962C8B-B14F-4D97-AF65-F5344CB8AC3E}">
        <p14:creationId xmlns:p14="http://schemas.microsoft.com/office/powerpoint/2010/main" val="40460366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xfrm>
            <a:off x="976313" y="4864100"/>
            <a:ext cx="5211762" cy="4629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smtClean="0">
              <a:latin typeface="Arial" charset="0"/>
              <a:ea typeface="ＭＳ Ｐゴシック" pitchFamily="34" charset="-128"/>
            </a:endParaRPr>
          </a:p>
        </p:txBody>
      </p:sp>
    </p:spTree>
    <p:extLst>
      <p:ext uri="{BB962C8B-B14F-4D97-AF65-F5344CB8AC3E}">
        <p14:creationId xmlns:p14="http://schemas.microsoft.com/office/powerpoint/2010/main" val="25234248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Folienbildplatzhalter 1"/>
          <p:cNvSpPr>
            <a:spLocks noGrp="1" noRot="1" noChangeAspect="1" noTextEdit="1"/>
          </p:cNvSpPr>
          <p:nvPr>
            <p:ph type="sldImg"/>
          </p:nvPr>
        </p:nvSpPr>
        <p:spPr>
          <a:ln/>
        </p:spPr>
      </p:sp>
      <p:sp>
        <p:nvSpPr>
          <p:cNvPr id="119811"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a typeface="ＭＳ Ｐゴシック" pitchFamily="34" charset="-128"/>
            </a:endParaRPr>
          </a:p>
        </p:txBody>
      </p:sp>
      <p:sp>
        <p:nvSpPr>
          <p:cNvPr id="4" name="Kopfzeilenplatzhalter 3"/>
          <p:cNvSpPr>
            <a:spLocks noGrp="1"/>
          </p:cNvSpPr>
          <p:nvPr>
            <p:ph type="hdr" sz="quarter"/>
          </p:nvPr>
        </p:nvSpPr>
        <p:spPr/>
        <p:txBody>
          <a:bodyPr/>
          <a:lstStyle/>
          <a:p>
            <a:pPr>
              <a:defRPr/>
            </a:pPr>
            <a:r>
              <a:rPr lang="de-DE" smtClean="0"/>
              <a:t>FiBL</a:t>
            </a:r>
            <a:endParaRPr lang="de-CH"/>
          </a:p>
        </p:txBody>
      </p:sp>
      <p:sp>
        <p:nvSpPr>
          <p:cNvPr id="5" name="Datumsplatzhalter 4"/>
          <p:cNvSpPr>
            <a:spLocks noGrp="1"/>
          </p:cNvSpPr>
          <p:nvPr>
            <p:ph type="dt" sz="quarter" idx="1"/>
          </p:nvPr>
        </p:nvSpPr>
        <p:spPr/>
        <p:txBody>
          <a:bodyPr/>
          <a:lstStyle/>
          <a:p>
            <a:pPr>
              <a:defRPr/>
            </a:pPr>
            <a:fld id="{0033EEAB-3C72-4C78-A7F7-FF8F299C5FAC}" type="datetime1">
              <a:rPr lang="de-DE" smtClean="0"/>
              <a:pPr>
                <a:defRPr/>
              </a:pPr>
              <a:t>30.03.2015</a:t>
            </a:fld>
            <a:endParaRPr lang="de-CH"/>
          </a:p>
        </p:txBody>
      </p:sp>
      <p:sp>
        <p:nvSpPr>
          <p:cNvPr id="6" name="Fußzeilenplatzhalter 5"/>
          <p:cNvSpPr>
            <a:spLocks noGrp="1"/>
          </p:cNvSpPr>
          <p:nvPr>
            <p:ph type="ftr" sz="quarter" idx="4"/>
          </p:nvPr>
        </p:nvSpPr>
        <p:spPr/>
        <p:txBody>
          <a:bodyPr/>
          <a:lstStyle/>
          <a:p>
            <a:pPr>
              <a:defRPr/>
            </a:pPr>
            <a:r>
              <a:rPr lang="de-CH" smtClean="0"/>
              <a:t>www.fibl.org</a:t>
            </a:r>
            <a:endParaRPr lang="de-CH"/>
          </a:p>
        </p:txBody>
      </p:sp>
      <p:sp>
        <p:nvSpPr>
          <p:cNvPr id="7" name="Foliennummernplatzhalter 6"/>
          <p:cNvSpPr>
            <a:spLocks noGrp="1"/>
          </p:cNvSpPr>
          <p:nvPr>
            <p:ph type="sldNum" sz="quarter" idx="5"/>
          </p:nvPr>
        </p:nvSpPr>
        <p:spPr/>
        <p:txBody>
          <a:bodyPr/>
          <a:lstStyle/>
          <a:p>
            <a:pPr>
              <a:defRPr/>
            </a:pPr>
            <a:fld id="{88D640D2-2C35-4532-87D8-50C3D2BA8F14}" type="slidenum">
              <a:rPr lang="de-CH" smtClean="0"/>
              <a:pPr>
                <a:defRPr/>
              </a:pPr>
              <a:t>66</a:t>
            </a:fld>
            <a:endParaRPr lang="de-CH"/>
          </a:p>
        </p:txBody>
      </p:sp>
    </p:spTree>
    <p:extLst>
      <p:ext uri="{BB962C8B-B14F-4D97-AF65-F5344CB8AC3E}">
        <p14:creationId xmlns:p14="http://schemas.microsoft.com/office/powerpoint/2010/main" val="372106833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xfrm>
            <a:off x="1028700" y="800100"/>
            <a:ext cx="5102225" cy="3825875"/>
          </a:xfrm>
          <a:ln/>
        </p:spPr>
      </p:sp>
      <p:sp>
        <p:nvSpPr>
          <p:cNvPr id="120835" name="Rectangle 3"/>
          <p:cNvSpPr>
            <a:spLocks noGrp="1" noChangeArrowheads="1"/>
          </p:cNvSpPr>
          <p:nvPr>
            <p:ph type="body" idx="1"/>
          </p:nvPr>
        </p:nvSpPr>
        <p:spPr>
          <a:xfrm>
            <a:off x="976313" y="4864100"/>
            <a:ext cx="5211762" cy="4629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de-DE" smtClean="0">
              <a:latin typeface="Arial" charset="0"/>
              <a:ea typeface="ＭＳ Ｐゴシック" pitchFamily="34" charset="-128"/>
            </a:endParaRPr>
          </a:p>
        </p:txBody>
      </p:sp>
    </p:spTree>
    <p:extLst>
      <p:ext uri="{BB962C8B-B14F-4D97-AF65-F5344CB8AC3E}">
        <p14:creationId xmlns:p14="http://schemas.microsoft.com/office/powerpoint/2010/main" val="243172983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Folienbildplatzhalter 1"/>
          <p:cNvSpPr>
            <a:spLocks noGrp="1" noRot="1" noChangeAspect="1" noTextEdit="1"/>
          </p:cNvSpPr>
          <p:nvPr>
            <p:ph type="sldImg"/>
          </p:nvPr>
        </p:nvSpPr>
        <p:spPr>
          <a:ln/>
        </p:spPr>
      </p:sp>
      <p:sp>
        <p:nvSpPr>
          <p:cNvPr id="121859"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a typeface="ＭＳ Ｐゴシック" pitchFamily="34" charset="-128"/>
            </a:endParaRPr>
          </a:p>
        </p:txBody>
      </p:sp>
      <p:sp>
        <p:nvSpPr>
          <p:cNvPr id="4" name="Kopfzeilenplatzhalter 3"/>
          <p:cNvSpPr>
            <a:spLocks noGrp="1"/>
          </p:cNvSpPr>
          <p:nvPr>
            <p:ph type="hdr" sz="quarter"/>
          </p:nvPr>
        </p:nvSpPr>
        <p:spPr/>
        <p:txBody>
          <a:bodyPr/>
          <a:lstStyle/>
          <a:p>
            <a:pPr>
              <a:defRPr/>
            </a:pPr>
            <a:r>
              <a:rPr lang="de-DE" smtClean="0"/>
              <a:t>FiBL</a:t>
            </a:r>
            <a:endParaRPr lang="de-CH"/>
          </a:p>
        </p:txBody>
      </p:sp>
      <p:sp>
        <p:nvSpPr>
          <p:cNvPr id="5" name="Datumsplatzhalter 4"/>
          <p:cNvSpPr>
            <a:spLocks noGrp="1"/>
          </p:cNvSpPr>
          <p:nvPr>
            <p:ph type="dt" sz="quarter" idx="1"/>
          </p:nvPr>
        </p:nvSpPr>
        <p:spPr/>
        <p:txBody>
          <a:bodyPr/>
          <a:lstStyle/>
          <a:p>
            <a:pPr>
              <a:defRPr/>
            </a:pPr>
            <a:fld id="{0033EEAB-3C72-4C78-A7F7-FF8F299C5FAC}" type="datetime1">
              <a:rPr lang="de-DE" smtClean="0"/>
              <a:pPr>
                <a:defRPr/>
              </a:pPr>
              <a:t>30.03.2015</a:t>
            </a:fld>
            <a:endParaRPr lang="de-CH"/>
          </a:p>
        </p:txBody>
      </p:sp>
      <p:sp>
        <p:nvSpPr>
          <p:cNvPr id="6" name="Fußzeilenplatzhalter 5"/>
          <p:cNvSpPr>
            <a:spLocks noGrp="1"/>
          </p:cNvSpPr>
          <p:nvPr>
            <p:ph type="ftr" sz="quarter" idx="4"/>
          </p:nvPr>
        </p:nvSpPr>
        <p:spPr/>
        <p:txBody>
          <a:bodyPr/>
          <a:lstStyle/>
          <a:p>
            <a:pPr>
              <a:defRPr/>
            </a:pPr>
            <a:r>
              <a:rPr lang="de-CH" smtClean="0"/>
              <a:t>www.fibl.org</a:t>
            </a:r>
            <a:endParaRPr lang="de-CH"/>
          </a:p>
        </p:txBody>
      </p:sp>
      <p:sp>
        <p:nvSpPr>
          <p:cNvPr id="7" name="Foliennummernplatzhalter 6"/>
          <p:cNvSpPr>
            <a:spLocks noGrp="1"/>
          </p:cNvSpPr>
          <p:nvPr>
            <p:ph type="sldNum" sz="quarter" idx="5"/>
          </p:nvPr>
        </p:nvSpPr>
        <p:spPr/>
        <p:txBody>
          <a:bodyPr/>
          <a:lstStyle/>
          <a:p>
            <a:pPr>
              <a:defRPr/>
            </a:pPr>
            <a:fld id="{5893FD25-BC10-47B5-825D-12170C84D200}" type="slidenum">
              <a:rPr lang="de-CH" smtClean="0"/>
              <a:pPr>
                <a:defRPr/>
              </a:pPr>
              <a:t>69</a:t>
            </a:fld>
            <a:endParaRPr lang="de-CH"/>
          </a:p>
        </p:txBody>
      </p:sp>
    </p:spTree>
    <p:extLst>
      <p:ext uri="{BB962C8B-B14F-4D97-AF65-F5344CB8AC3E}">
        <p14:creationId xmlns:p14="http://schemas.microsoft.com/office/powerpoint/2010/main" val="312510418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xfrm>
            <a:off x="1028700" y="800100"/>
            <a:ext cx="5102225" cy="3825875"/>
          </a:xfrm>
          <a:ln/>
        </p:spPr>
      </p:sp>
      <p:sp>
        <p:nvSpPr>
          <p:cNvPr id="122883" name="Rectangle 3"/>
          <p:cNvSpPr>
            <a:spLocks noGrp="1" noChangeArrowheads="1"/>
          </p:cNvSpPr>
          <p:nvPr>
            <p:ph type="body" idx="1"/>
          </p:nvPr>
        </p:nvSpPr>
        <p:spPr>
          <a:xfrm>
            <a:off x="976313" y="4864100"/>
            <a:ext cx="5211762" cy="4629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de-DE" smtClean="0">
              <a:latin typeface="Arial" charset="0"/>
              <a:ea typeface="ＭＳ Ｐゴシック" pitchFamily="34" charset="-128"/>
            </a:endParaRPr>
          </a:p>
        </p:txBody>
      </p:sp>
    </p:spTree>
    <p:extLst>
      <p:ext uri="{BB962C8B-B14F-4D97-AF65-F5344CB8AC3E}">
        <p14:creationId xmlns:p14="http://schemas.microsoft.com/office/powerpoint/2010/main" val="305632216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a:xfrm>
            <a:off x="1031875" y="798513"/>
            <a:ext cx="5102225" cy="3825875"/>
          </a:xfrm>
          <a:ln/>
        </p:spPr>
      </p:sp>
      <p:sp>
        <p:nvSpPr>
          <p:cNvPr id="1239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smtClean="0">
              <a:latin typeface="Times New Roman" pitchFamily="18" charset="0"/>
              <a:ea typeface="ＭＳ Ｐゴシック" pitchFamily="34" charset="-128"/>
            </a:endParaRPr>
          </a:p>
        </p:txBody>
      </p:sp>
    </p:spTree>
    <p:extLst>
      <p:ext uri="{BB962C8B-B14F-4D97-AF65-F5344CB8AC3E}">
        <p14:creationId xmlns:p14="http://schemas.microsoft.com/office/powerpoint/2010/main" val="23713445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Kopfzeilenplatzhalter 3"/>
          <p:cNvSpPr>
            <a:spLocks noGrp="1"/>
          </p:cNvSpPr>
          <p:nvPr>
            <p:ph type="hdr" sz="quarter" idx="10"/>
          </p:nvPr>
        </p:nvSpPr>
        <p:spPr/>
        <p:txBody>
          <a:bodyPr/>
          <a:lstStyle/>
          <a:p>
            <a:pPr>
              <a:defRPr/>
            </a:pPr>
            <a:r>
              <a:rPr lang="de-DE" smtClean="0"/>
              <a:t>FiBL</a:t>
            </a:r>
            <a:endParaRPr lang="de-CH"/>
          </a:p>
        </p:txBody>
      </p:sp>
      <p:sp>
        <p:nvSpPr>
          <p:cNvPr id="5" name="Datumsplatzhalter 4"/>
          <p:cNvSpPr>
            <a:spLocks noGrp="1"/>
          </p:cNvSpPr>
          <p:nvPr>
            <p:ph type="dt" idx="11"/>
          </p:nvPr>
        </p:nvSpPr>
        <p:spPr/>
        <p:txBody>
          <a:bodyPr/>
          <a:lstStyle/>
          <a:p>
            <a:pPr>
              <a:defRPr/>
            </a:pPr>
            <a:fld id="{7FBAC3AA-6F46-4053-897A-4D02544212D0}" type="datetime1">
              <a:rPr lang="de-DE" smtClean="0"/>
              <a:pPr>
                <a:defRPr/>
              </a:pPr>
              <a:t>30.03.2015</a:t>
            </a:fld>
            <a:endParaRPr lang="de-CH"/>
          </a:p>
        </p:txBody>
      </p:sp>
      <p:sp>
        <p:nvSpPr>
          <p:cNvPr id="6" name="Fußzeilenplatzhalter 5"/>
          <p:cNvSpPr>
            <a:spLocks noGrp="1"/>
          </p:cNvSpPr>
          <p:nvPr>
            <p:ph type="ftr" sz="quarter" idx="12"/>
          </p:nvPr>
        </p:nvSpPr>
        <p:spPr/>
        <p:txBody>
          <a:bodyPr/>
          <a:lstStyle/>
          <a:p>
            <a:pPr>
              <a:defRPr/>
            </a:pPr>
            <a:r>
              <a:rPr lang="de-CH" smtClean="0"/>
              <a:t>www.fibl.org</a:t>
            </a:r>
            <a:endParaRPr lang="de-CH"/>
          </a:p>
        </p:txBody>
      </p:sp>
      <p:sp>
        <p:nvSpPr>
          <p:cNvPr id="7" name="Foliennummernplatzhalter 6"/>
          <p:cNvSpPr>
            <a:spLocks noGrp="1"/>
          </p:cNvSpPr>
          <p:nvPr>
            <p:ph type="sldNum" sz="quarter" idx="13"/>
          </p:nvPr>
        </p:nvSpPr>
        <p:spPr/>
        <p:txBody>
          <a:bodyPr/>
          <a:lstStyle/>
          <a:p>
            <a:pPr>
              <a:defRPr/>
            </a:pPr>
            <a:fld id="{BF0D0EB4-22D4-4B15-B4B1-B55594AEF119}" type="slidenum">
              <a:rPr lang="de-CH" smtClean="0"/>
              <a:pPr>
                <a:defRPr/>
              </a:pPr>
              <a:t>6</a:t>
            </a:fld>
            <a:endParaRPr lang="de-CH"/>
          </a:p>
        </p:txBody>
      </p:sp>
    </p:spTree>
    <p:extLst>
      <p:ext uri="{BB962C8B-B14F-4D97-AF65-F5344CB8AC3E}">
        <p14:creationId xmlns:p14="http://schemas.microsoft.com/office/powerpoint/2010/main" val="28407089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de-DE" altLang="de-DE" smtClean="0">
              <a:latin typeface="Times New Roman" pitchFamily="18" charset="0"/>
              <a:ea typeface="ＭＳ Ｐゴシック" pitchFamily="34" charset="-128"/>
            </a:endParaRPr>
          </a:p>
        </p:txBody>
      </p:sp>
    </p:spTree>
    <p:extLst>
      <p:ext uri="{BB962C8B-B14F-4D97-AF65-F5344CB8AC3E}">
        <p14:creationId xmlns:p14="http://schemas.microsoft.com/office/powerpoint/2010/main" val="42730508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xfrm>
            <a:off x="1028700" y="800100"/>
            <a:ext cx="5102225" cy="3825875"/>
          </a:xfrm>
          <a:ln/>
        </p:spPr>
      </p:sp>
      <p:sp>
        <p:nvSpPr>
          <p:cNvPr id="84995" name="Rectangle 3"/>
          <p:cNvSpPr>
            <a:spLocks noGrp="1" noChangeArrowheads="1"/>
          </p:cNvSpPr>
          <p:nvPr>
            <p:ph type="body" idx="1"/>
          </p:nvPr>
        </p:nvSpPr>
        <p:spPr>
          <a:xfrm>
            <a:off x="976313" y="4864100"/>
            <a:ext cx="5211762" cy="4629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de-DE" dirty="0" smtClean="0">
              <a:latin typeface="Arial" charset="0"/>
              <a:ea typeface="ＭＳ Ｐゴシック" pitchFamily="34" charset="-128"/>
            </a:endParaRPr>
          </a:p>
        </p:txBody>
      </p:sp>
    </p:spTree>
    <p:extLst>
      <p:ext uri="{BB962C8B-B14F-4D97-AF65-F5344CB8AC3E}">
        <p14:creationId xmlns:p14="http://schemas.microsoft.com/office/powerpoint/2010/main" val="17368838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Folienbildplatzhalter 1"/>
          <p:cNvSpPr>
            <a:spLocks noGrp="1" noRot="1" noChangeAspect="1" noTextEdit="1"/>
          </p:cNvSpPr>
          <p:nvPr>
            <p:ph type="sldImg"/>
          </p:nvPr>
        </p:nvSpPr>
        <p:spPr>
          <a:ln/>
        </p:spPr>
      </p:sp>
      <p:sp>
        <p:nvSpPr>
          <p:cNvPr id="86019"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latin typeface="Times New Roman" pitchFamily="18" charset="0"/>
              <a:ea typeface="ＭＳ Ｐゴシック" pitchFamily="34" charset="-128"/>
            </a:endParaRPr>
          </a:p>
        </p:txBody>
      </p:sp>
      <p:sp>
        <p:nvSpPr>
          <p:cNvPr id="4" name="Kopfzeilenplatzhalter 3"/>
          <p:cNvSpPr>
            <a:spLocks noGrp="1"/>
          </p:cNvSpPr>
          <p:nvPr>
            <p:ph type="hdr" sz="quarter"/>
          </p:nvPr>
        </p:nvSpPr>
        <p:spPr/>
        <p:txBody>
          <a:bodyPr/>
          <a:lstStyle/>
          <a:p>
            <a:pPr>
              <a:defRPr/>
            </a:pPr>
            <a:r>
              <a:rPr lang="de-DE" smtClean="0"/>
              <a:t>FiBL</a:t>
            </a:r>
            <a:endParaRPr lang="de-CH"/>
          </a:p>
        </p:txBody>
      </p:sp>
      <p:sp>
        <p:nvSpPr>
          <p:cNvPr id="5" name="Datumsplatzhalter 4"/>
          <p:cNvSpPr>
            <a:spLocks noGrp="1"/>
          </p:cNvSpPr>
          <p:nvPr>
            <p:ph type="dt" sz="quarter" idx="1"/>
          </p:nvPr>
        </p:nvSpPr>
        <p:spPr/>
        <p:txBody>
          <a:bodyPr/>
          <a:lstStyle/>
          <a:p>
            <a:pPr>
              <a:defRPr/>
            </a:pPr>
            <a:fld id="{F324DE4F-2914-4095-AC47-D9EA692D0395}" type="datetime1">
              <a:rPr lang="de-DE" smtClean="0"/>
              <a:pPr>
                <a:defRPr/>
              </a:pPr>
              <a:t>30.03.2015</a:t>
            </a:fld>
            <a:endParaRPr lang="de-CH"/>
          </a:p>
        </p:txBody>
      </p:sp>
      <p:sp>
        <p:nvSpPr>
          <p:cNvPr id="6" name="Fußzeilenplatzhalter 5"/>
          <p:cNvSpPr>
            <a:spLocks noGrp="1"/>
          </p:cNvSpPr>
          <p:nvPr>
            <p:ph type="ftr" sz="quarter" idx="4"/>
          </p:nvPr>
        </p:nvSpPr>
        <p:spPr/>
        <p:txBody>
          <a:bodyPr/>
          <a:lstStyle/>
          <a:p>
            <a:pPr>
              <a:defRPr/>
            </a:pPr>
            <a:r>
              <a:rPr lang="de-CH" smtClean="0"/>
              <a:t>www.fibl.org</a:t>
            </a:r>
            <a:endParaRPr lang="de-CH"/>
          </a:p>
        </p:txBody>
      </p:sp>
      <p:sp>
        <p:nvSpPr>
          <p:cNvPr id="7" name="Foliennummernplatzhalter 6"/>
          <p:cNvSpPr>
            <a:spLocks noGrp="1"/>
          </p:cNvSpPr>
          <p:nvPr>
            <p:ph type="sldNum" sz="quarter" idx="5"/>
          </p:nvPr>
        </p:nvSpPr>
        <p:spPr/>
        <p:txBody>
          <a:bodyPr/>
          <a:lstStyle/>
          <a:p>
            <a:pPr>
              <a:defRPr/>
            </a:pPr>
            <a:fld id="{D6EBB9F5-E1AF-432E-85A4-9AF9FE478B42}" type="slidenum">
              <a:rPr lang="de-CH" smtClean="0"/>
              <a:pPr>
                <a:defRPr/>
              </a:pPr>
              <a:t>10</a:t>
            </a:fld>
            <a:endParaRPr lang="de-CH"/>
          </a:p>
        </p:txBody>
      </p:sp>
    </p:spTree>
    <p:extLst>
      <p:ext uri="{BB962C8B-B14F-4D97-AF65-F5344CB8AC3E}">
        <p14:creationId xmlns:p14="http://schemas.microsoft.com/office/powerpoint/2010/main" val="42921754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xfrm>
            <a:off x="1028700" y="800100"/>
            <a:ext cx="5102225" cy="3825875"/>
          </a:xfrm>
          <a:ln/>
        </p:spPr>
      </p:sp>
      <p:sp>
        <p:nvSpPr>
          <p:cNvPr id="87043" name="Rectangle 3"/>
          <p:cNvSpPr>
            <a:spLocks noGrp="1" noChangeArrowheads="1"/>
          </p:cNvSpPr>
          <p:nvPr>
            <p:ph type="body" idx="1"/>
          </p:nvPr>
        </p:nvSpPr>
        <p:spPr>
          <a:xfrm>
            <a:off x="976313" y="4864100"/>
            <a:ext cx="5211762" cy="4629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Char char="•"/>
            </a:pPr>
            <a:endParaRPr lang="en-GB" altLang="de-DE" dirty="0" smtClean="0">
              <a:latin typeface="Arial" charset="0"/>
              <a:ea typeface="ＭＳ Ｐゴシック" pitchFamily="34" charset="-128"/>
            </a:endParaRPr>
          </a:p>
        </p:txBody>
      </p:sp>
    </p:spTree>
    <p:extLst>
      <p:ext uri="{BB962C8B-B14F-4D97-AF65-F5344CB8AC3E}">
        <p14:creationId xmlns:p14="http://schemas.microsoft.com/office/powerpoint/2010/main" val="14724741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Master" Target="../slideMasters/slideMaster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sp>
        <p:nvSpPr>
          <p:cNvPr id="4" name="Rectangle 6"/>
          <p:cNvSpPr>
            <a:spLocks noChangeArrowheads="1"/>
          </p:cNvSpPr>
          <p:nvPr userDrawn="1"/>
        </p:nvSpPr>
        <p:spPr bwMode="auto">
          <a:xfrm>
            <a:off x="838200" y="1600200"/>
            <a:ext cx="6172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sz="2400" b="1">
                <a:solidFill>
                  <a:schemeClr val="tx1"/>
                </a:solidFill>
                <a:latin typeface="Arial" charset="0"/>
                <a:cs typeface="Arial" charset="0"/>
              </a:defRPr>
            </a:lvl1pPr>
            <a:lvl2pPr marL="742950" indent="-285750" eaLnBrk="0" hangingPunct="0">
              <a:defRPr sz="2400" b="1">
                <a:solidFill>
                  <a:schemeClr val="tx1"/>
                </a:solidFill>
                <a:latin typeface="Arial" charset="0"/>
                <a:cs typeface="Arial" charset="0"/>
              </a:defRPr>
            </a:lvl2pPr>
            <a:lvl3pPr marL="1143000" indent="-228600" eaLnBrk="0" hangingPunct="0">
              <a:defRPr sz="2400" b="1">
                <a:solidFill>
                  <a:schemeClr val="tx1"/>
                </a:solidFill>
                <a:latin typeface="Arial" charset="0"/>
                <a:cs typeface="Arial" charset="0"/>
              </a:defRPr>
            </a:lvl3pPr>
            <a:lvl4pPr marL="1600200" indent="-228600" eaLnBrk="0" hangingPunct="0">
              <a:defRPr sz="2400" b="1">
                <a:solidFill>
                  <a:schemeClr val="tx1"/>
                </a:solidFill>
                <a:latin typeface="Arial" charset="0"/>
                <a:cs typeface="Arial" charset="0"/>
              </a:defRPr>
            </a:lvl4pPr>
            <a:lvl5pPr marL="2057400" indent="-228600" eaLnBrk="0" hangingPunct="0">
              <a:defRPr sz="2400" b="1">
                <a:solidFill>
                  <a:schemeClr val="tx1"/>
                </a:solidFill>
                <a:latin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cs typeface="Arial" charset="0"/>
              </a:defRPr>
            </a:lvl9pPr>
          </a:lstStyle>
          <a:p>
            <a:pPr>
              <a:defRPr/>
            </a:pPr>
            <a:endParaRPr lang="de-DE" altLang="de-DE" sz="1800" b="0" smtClean="0"/>
          </a:p>
        </p:txBody>
      </p:sp>
      <p:sp>
        <p:nvSpPr>
          <p:cNvPr id="5" name="Textfeld 11"/>
          <p:cNvSpPr txBox="1">
            <a:spLocks noChangeArrowheads="1"/>
          </p:cNvSpPr>
          <p:nvPr userDrawn="1"/>
        </p:nvSpPr>
        <p:spPr bwMode="auto">
          <a:xfrm>
            <a:off x="4424363" y="506413"/>
            <a:ext cx="4495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defRPr sz="2400" b="1">
                <a:solidFill>
                  <a:schemeClr val="tx1"/>
                </a:solidFill>
                <a:latin typeface="Arial" charset="0"/>
              </a:defRPr>
            </a:lvl6pPr>
            <a:lvl7pPr marL="2971800" indent="-228600" eaLnBrk="0" fontAlgn="base" hangingPunct="0">
              <a:spcBef>
                <a:spcPct val="0"/>
              </a:spcBef>
              <a:spcAft>
                <a:spcPct val="0"/>
              </a:spcAft>
              <a:defRPr sz="2400" b="1">
                <a:solidFill>
                  <a:schemeClr val="tx1"/>
                </a:solidFill>
                <a:latin typeface="Arial" charset="0"/>
              </a:defRPr>
            </a:lvl7pPr>
            <a:lvl8pPr marL="3429000" indent="-228600" eaLnBrk="0" fontAlgn="base" hangingPunct="0">
              <a:spcBef>
                <a:spcPct val="0"/>
              </a:spcBef>
              <a:spcAft>
                <a:spcPct val="0"/>
              </a:spcAft>
              <a:defRPr sz="2400" b="1">
                <a:solidFill>
                  <a:schemeClr val="tx1"/>
                </a:solidFill>
                <a:latin typeface="Arial" charset="0"/>
              </a:defRPr>
            </a:lvl8pPr>
            <a:lvl9pPr marL="3886200" indent="-228600" eaLnBrk="0" fontAlgn="base" hangingPunct="0">
              <a:spcBef>
                <a:spcPct val="0"/>
              </a:spcBef>
              <a:spcAft>
                <a:spcPct val="0"/>
              </a:spcAft>
              <a:defRPr sz="2400" b="1">
                <a:solidFill>
                  <a:schemeClr val="tx1"/>
                </a:solidFill>
                <a:latin typeface="Arial" charset="0"/>
              </a:defRPr>
            </a:lvl9pPr>
          </a:lstStyle>
          <a:p>
            <a:pPr>
              <a:defRPr/>
            </a:pPr>
            <a:r>
              <a:rPr lang="de-DE" sz="1600" b="0" smtClean="0"/>
              <a:t>Research Institute of Organic Agriculture</a:t>
            </a:r>
            <a:br>
              <a:rPr lang="de-DE" sz="1600" b="0" smtClean="0"/>
            </a:br>
            <a:r>
              <a:rPr lang="de-DE" sz="1600" b="0" smtClean="0"/>
              <a:t>Forschungsinstitut für biologischen Landbau</a:t>
            </a:r>
          </a:p>
        </p:txBody>
      </p:sp>
      <p:pic>
        <p:nvPicPr>
          <p:cNvPr id="6" name="Bild 19" descr="Claim_FiBL_fr_trans.jpg"/>
          <p:cNvPicPr>
            <a:picLocks noChangeAspect="1"/>
          </p:cNvPicPr>
          <p:nvPr userDrawn="1"/>
        </p:nvPicPr>
        <p:blipFill>
          <a:blip r:embed="rId2">
            <a:extLst>
              <a:ext uri="{28A0092B-C50C-407E-A947-70E740481C1C}">
                <a14:useLocalDpi xmlns:a14="http://schemas.microsoft.com/office/drawing/2010/main" val="0"/>
              </a:ext>
            </a:extLst>
          </a:blip>
          <a:srcRect l="7843" r="8965" b="13197"/>
          <a:stretch>
            <a:fillRect/>
          </a:stretch>
        </p:blipFill>
        <p:spPr bwMode="auto">
          <a:xfrm>
            <a:off x="419100" y="88900"/>
            <a:ext cx="3771900"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Bild 13" descr="Alfoeldi_FiBLGebaeude_2_0.jpg"/>
          <p:cNvPicPr>
            <a:picLocks noChangeAspect="1"/>
          </p:cNvPicPr>
          <p:nvPr userDrawn="1"/>
        </p:nvPicPr>
        <p:blipFill>
          <a:blip r:embed="rId3">
            <a:extLst>
              <a:ext uri="{28A0092B-C50C-407E-A947-70E740481C1C}">
                <a14:useLocalDpi xmlns:a14="http://schemas.microsoft.com/office/drawing/2010/main" val="0"/>
              </a:ext>
            </a:extLst>
          </a:blip>
          <a:srcRect r="1421"/>
          <a:stretch>
            <a:fillRect/>
          </a:stretch>
        </p:blipFill>
        <p:spPr bwMode="auto">
          <a:xfrm>
            <a:off x="539750" y="1471613"/>
            <a:ext cx="2762250" cy="186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Bild 15" descr="3_Felix_Schaf_Rebberg.jpg"/>
          <p:cNvPicPr>
            <a:picLocks noChangeAspect="1"/>
          </p:cNvPicPr>
          <p:nvPr userDrawn="1"/>
        </p:nvPicPr>
        <p:blipFill>
          <a:blip r:embed="rId4">
            <a:extLst>
              <a:ext uri="{28A0092B-C50C-407E-A947-70E740481C1C}">
                <a14:useLocalDpi xmlns:a14="http://schemas.microsoft.com/office/drawing/2010/main" val="0"/>
              </a:ext>
            </a:extLst>
          </a:blip>
          <a:srcRect l="40845" r="19672"/>
          <a:stretch>
            <a:fillRect/>
          </a:stretch>
        </p:blipFill>
        <p:spPr bwMode="auto">
          <a:xfrm>
            <a:off x="5689600" y="1466850"/>
            <a:ext cx="1104900" cy="186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Bild 16" descr="4_C.Notz_Kuh_Kontrolle.jpg"/>
          <p:cNvPicPr>
            <a:picLocks noChangeAspect="1"/>
          </p:cNvPicPr>
          <p:nvPr userDrawn="1"/>
        </p:nvPicPr>
        <p:blipFill>
          <a:blip r:embed="rId5">
            <a:extLst>
              <a:ext uri="{28A0092B-C50C-407E-A947-70E740481C1C}">
                <a14:useLocalDpi xmlns:a14="http://schemas.microsoft.com/office/drawing/2010/main" val="0"/>
              </a:ext>
            </a:extLst>
          </a:blip>
          <a:srcRect l="23158" r="37373"/>
          <a:stretch>
            <a:fillRect/>
          </a:stretch>
        </p:blipFill>
        <p:spPr bwMode="auto">
          <a:xfrm>
            <a:off x="6856413" y="1462088"/>
            <a:ext cx="1111250" cy="187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Bild 17" descr="2_FiBL18.jpg"/>
          <p:cNvPicPr>
            <a:picLocks noChangeAspect="1"/>
          </p:cNvPicPr>
          <p:nvPr userDrawn="1"/>
        </p:nvPicPr>
        <p:blipFill>
          <a:blip r:embed="rId6">
            <a:extLst>
              <a:ext uri="{28A0092B-C50C-407E-A947-70E740481C1C}">
                <a14:useLocalDpi xmlns:a14="http://schemas.microsoft.com/office/drawing/2010/main" val="0"/>
              </a:ext>
            </a:extLst>
          </a:blip>
          <a:srcRect l="3564" r="8337"/>
          <a:stretch>
            <a:fillRect/>
          </a:stretch>
        </p:blipFill>
        <p:spPr bwMode="auto">
          <a:xfrm>
            <a:off x="4529138" y="1466850"/>
            <a:ext cx="1098550" cy="186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Bild 18" descr="1_Kohl_23.jpg"/>
          <p:cNvPicPr>
            <a:picLocks noChangeAspect="1"/>
          </p:cNvPicPr>
          <p:nvPr userDrawn="1"/>
        </p:nvPicPr>
        <p:blipFill>
          <a:blip r:embed="rId7">
            <a:extLst>
              <a:ext uri="{28A0092B-C50C-407E-A947-70E740481C1C}">
                <a14:useLocalDpi xmlns:a14="http://schemas.microsoft.com/office/drawing/2010/main" val="0"/>
              </a:ext>
            </a:extLst>
          </a:blip>
          <a:srcRect l="26460" r="34149"/>
          <a:stretch>
            <a:fillRect/>
          </a:stretch>
        </p:blipFill>
        <p:spPr bwMode="auto">
          <a:xfrm>
            <a:off x="3363913" y="1462088"/>
            <a:ext cx="1104900" cy="187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itel 3"/>
          <p:cNvSpPr>
            <a:spLocks noGrp="1"/>
          </p:cNvSpPr>
          <p:nvPr>
            <p:ph type="ctrTitle" sz="quarter"/>
          </p:nvPr>
        </p:nvSpPr>
        <p:spPr>
          <a:xfrm>
            <a:off x="545041" y="4317999"/>
            <a:ext cx="8251825" cy="846666"/>
          </a:xfrm>
        </p:spPr>
        <p:txBody>
          <a:bodyPr lIns="0" tIns="0"/>
          <a:lstStyle>
            <a:lvl1pPr>
              <a:defRPr sz="3600"/>
            </a:lvl1pPr>
          </a:lstStyle>
          <a:p>
            <a:r>
              <a:rPr lang="de-DE" smtClean="0"/>
              <a:t>Titelmasterformat durch Klicken bearbeiten</a:t>
            </a:r>
            <a:endParaRPr lang="de-DE" dirty="0" smtClean="0"/>
          </a:p>
        </p:txBody>
      </p:sp>
      <p:sp>
        <p:nvSpPr>
          <p:cNvPr id="17" name="Untertitel 4"/>
          <p:cNvSpPr>
            <a:spLocks noGrp="1"/>
          </p:cNvSpPr>
          <p:nvPr>
            <p:ph type="subTitle" sz="quarter" idx="1"/>
          </p:nvPr>
        </p:nvSpPr>
        <p:spPr>
          <a:xfrm>
            <a:off x="533400" y="5892800"/>
            <a:ext cx="8251825" cy="508000"/>
          </a:xfrm>
        </p:spPr>
        <p:txBody>
          <a:bodyPr/>
          <a:lstStyle>
            <a:lvl1pPr>
              <a:buNone/>
              <a:defRPr sz="1800"/>
            </a:lvl1pPr>
          </a:lstStyle>
          <a:p>
            <a:r>
              <a:rPr lang="de-DE" smtClean="0"/>
              <a:t>Formatvorlage des Untertitelmasters durch Klicken bearbeiten</a:t>
            </a:r>
            <a:endParaRPr lang="de-DE" dirty="0"/>
          </a:p>
        </p:txBody>
      </p:sp>
      <p:pic>
        <p:nvPicPr>
          <p:cNvPr id="13" name="Bild 14"/>
          <p:cNvPicPr>
            <a:picLocks noChangeAspect="1"/>
          </p:cNvPicPr>
          <p:nvPr userDrawn="1"/>
        </p:nvPicPr>
        <p:blipFill rotWithShape="1">
          <a:blip r:embed="rId8" cstate="print">
            <a:extLst>
              <a:ext uri="{28A0092B-C50C-407E-A947-70E740481C1C}">
                <a14:useLocalDpi xmlns:a14="http://schemas.microsoft.com/office/drawing/2010/main" val="0"/>
              </a:ext>
            </a:extLst>
          </a:blip>
          <a:srcRect r="10225"/>
          <a:stretch/>
        </p:blipFill>
        <p:spPr bwMode="auto">
          <a:xfrm>
            <a:off x="8027989" y="1460163"/>
            <a:ext cx="1116012" cy="1872000"/>
          </a:xfrm>
          <a:prstGeom prst="rect">
            <a:avLst/>
          </a:prstGeom>
          <a:noFill/>
          <a:ln w="9525">
            <a:noFill/>
            <a:miter lim="800000"/>
            <a:headEnd/>
            <a:tailEnd/>
          </a:ln>
        </p:spPr>
      </p:pic>
    </p:spTree>
    <p:extLst>
      <p:ext uri="{BB962C8B-B14F-4D97-AF65-F5344CB8AC3E}">
        <p14:creationId xmlns:p14="http://schemas.microsoft.com/office/powerpoint/2010/main" val="2479578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545043" y="222248"/>
            <a:ext cx="8251825" cy="717550"/>
          </a:xfrm>
        </p:spPr>
        <p:txBody>
          <a:bodyPr lIns="0" tIns="0"/>
          <a:lstStyle/>
          <a:p>
            <a:r>
              <a:rPr lang="de-DE" smtClean="0"/>
              <a:t>Titelmasterformat durch Klicken bearbeiten</a:t>
            </a:r>
            <a:endParaRPr lang="de-DE" dirty="0"/>
          </a:p>
        </p:txBody>
      </p:sp>
      <p:sp>
        <p:nvSpPr>
          <p:cNvPr id="6" name="Inhaltsplatzhalter 2"/>
          <p:cNvSpPr>
            <a:spLocks noGrp="1"/>
          </p:cNvSpPr>
          <p:nvPr>
            <p:ph sz="half" idx="1"/>
          </p:nvPr>
        </p:nvSpPr>
        <p:spPr>
          <a:xfrm>
            <a:off x="539751" y="1477581"/>
            <a:ext cx="1898649" cy="2260037"/>
          </a:xfrm>
        </p:spPr>
        <p:txBody>
          <a:bodyPr tIns="0"/>
          <a:lstStyle>
            <a:lvl1pPr algn="l">
              <a:spcAft>
                <a:spcPts val="1488"/>
              </a:spcAft>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3" name="Inhaltsplatzhalter 2"/>
          <p:cNvSpPr>
            <a:spLocks noGrp="1"/>
          </p:cNvSpPr>
          <p:nvPr>
            <p:ph sz="half" idx="15"/>
          </p:nvPr>
        </p:nvSpPr>
        <p:spPr>
          <a:xfrm>
            <a:off x="4699000" y="1477581"/>
            <a:ext cx="3997325" cy="4686152"/>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0" name="Inhaltsplatzhalter 2"/>
          <p:cNvSpPr>
            <a:spLocks noGrp="1"/>
          </p:cNvSpPr>
          <p:nvPr>
            <p:ph sz="half" idx="18"/>
          </p:nvPr>
        </p:nvSpPr>
        <p:spPr>
          <a:xfrm>
            <a:off x="2628900" y="1477581"/>
            <a:ext cx="1890000" cy="2260037"/>
          </a:xfrm>
        </p:spPr>
        <p:txBody>
          <a:bodyPr tIns="0"/>
          <a:lstStyle>
            <a:lvl1pPr algn="l">
              <a:spcAft>
                <a:spcPts val="1488"/>
              </a:spcAft>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1" name="Inhaltsplatzhalter 2"/>
          <p:cNvSpPr>
            <a:spLocks noGrp="1"/>
          </p:cNvSpPr>
          <p:nvPr>
            <p:ph sz="half" idx="19"/>
          </p:nvPr>
        </p:nvSpPr>
        <p:spPr>
          <a:xfrm>
            <a:off x="539751" y="3924863"/>
            <a:ext cx="1898649" cy="2260037"/>
          </a:xfrm>
        </p:spPr>
        <p:txBody>
          <a:bodyPr tIns="0"/>
          <a:lstStyle>
            <a:lvl1pPr algn="l">
              <a:spcAft>
                <a:spcPts val="1488"/>
              </a:spcAft>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4" name="Inhaltsplatzhalter 2"/>
          <p:cNvSpPr>
            <a:spLocks noGrp="1"/>
          </p:cNvSpPr>
          <p:nvPr>
            <p:ph sz="half" idx="20"/>
          </p:nvPr>
        </p:nvSpPr>
        <p:spPr>
          <a:xfrm>
            <a:off x="2628900" y="3924863"/>
            <a:ext cx="1890000" cy="2260037"/>
          </a:xfrm>
        </p:spPr>
        <p:txBody>
          <a:bodyPr tIns="0"/>
          <a:lstStyle>
            <a:lvl1pPr algn="l">
              <a:spcAft>
                <a:spcPts val="1488"/>
              </a:spcAft>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8" name="Rectangle 15"/>
          <p:cNvSpPr>
            <a:spLocks noGrp="1" noChangeArrowheads="1"/>
          </p:cNvSpPr>
          <p:nvPr>
            <p:ph type="sldNum" sz="quarter" idx="21"/>
          </p:nvPr>
        </p:nvSpPr>
        <p:spPr>
          <a:ln/>
        </p:spPr>
        <p:txBody>
          <a:bodyPr/>
          <a:lstStyle>
            <a:lvl1pPr>
              <a:defRPr/>
            </a:lvl1pPr>
          </a:lstStyle>
          <a:p>
            <a:pPr>
              <a:defRPr/>
            </a:pPr>
            <a:fld id="{27F94E4D-5F9A-4AEA-966E-298F46721CAD}" type="slidenum">
              <a:rPr lang="de-DE"/>
              <a:pPr>
                <a:defRPr/>
              </a:pPr>
              <a:t>‹Nr.›</a:t>
            </a:fld>
            <a:endParaRPr lang="de-DE" dirty="0"/>
          </a:p>
        </p:txBody>
      </p:sp>
    </p:spTree>
    <p:extLst>
      <p:ext uri="{BB962C8B-B14F-4D97-AF65-F5344CB8AC3E}">
        <p14:creationId xmlns:p14="http://schemas.microsoft.com/office/powerpoint/2010/main" val="11529014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545043" y="220134"/>
            <a:ext cx="8251825" cy="717550"/>
          </a:xfrm>
        </p:spPr>
        <p:txBody>
          <a:bodyPr lIns="0" tIns="0"/>
          <a:lstStyle/>
          <a:p>
            <a:r>
              <a:rPr lang="de-DE" smtClean="0"/>
              <a:t>Titelmasterformat durch Klicken bearbeiten</a:t>
            </a:r>
            <a:endParaRPr lang="de-DE" dirty="0"/>
          </a:p>
        </p:txBody>
      </p:sp>
      <p:sp>
        <p:nvSpPr>
          <p:cNvPr id="4" name="Inhaltsplatzhalter 2"/>
          <p:cNvSpPr>
            <a:spLocks noGrp="1"/>
          </p:cNvSpPr>
          <p:nvPr>
            <p:ph sz="half" idx="1"/>
          </p:nvPr>
        </p:nvSpPr>
        <p:spPr>
          <a:xfrm>
            <a:off x="539751" y="1469114"/>
            <a:ext cx="3993637" cy="4686152"/>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5" name="Inhaltsplatzhalter 2"/>
          <p:cNvSpPr>
            <a:spLocks noGrp="1"/>
          </p:cNvSpPr>
          <p:nvPr>
            <p:ph sz="half" idx="15"/>
          </p:nvPr>
        </p:nvSpPr>
        <p:spPr>
          <a:xfrm>
            <a:off x="4702688" y="1469114"/>
            <a:ext cx="3993637" cy="2260037"/>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6" name="Inhaltsplatzhalter 2"/>
          <p:cNvSpPr>
            <a:spLocks noGrp="1"/>
          </p:cNvSpPr>
          <p:nvPr>
            <p:ph sz="half" idx="16"/>
          </p:nvPr>
        </p:nvSpPr>
        <p:spPr>
          <a:xfrm>
            <a:off x="4702688" y="3912163"/>
            <a:ext cx="3993637" cy="2260037"/>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7" name="Rectangle 15"/>
          <p:cNvSpPr>
            <a:spLocks noGrp="1" noChangeArrowheads="1"/>
          </p:cNvSpPr>
          <p:nvPr>
            <p:ph type="sldNum" sz="quarter" idx="17"/>
          </p:nvPr>
        </p:nvSpPr>
        <p:spPr>
          <a:ln/>
        </p:spPr>
        <p:txBody>
          <a:bodyPr/>
          <a:lstStyle>
            <a:lvl1pPr>
              <a:defRPr/>
            </a:lvl1pPr>
          </a:lstStyle>
          <a:p>
            <a:pPr>
              <a:defRPr/>
            </a:pPr>
            <a:fld id="{BEFE879C-5EDD-4E9C-A5C1-31E4EA275E15}" type="slidenum">
              <a:rPr lang="de-DE"/>
              <a:pPr>
                <a:defRPr/>
              </a:pPr>
              <a:t>‹Nr.›</a:t>
            </a:fld>
            <a:endParaRPr lang="de-DE" dirty="0"/>
          </a:p>
        </p:txBody>
      </p:sp>
    </p:spTree>
    <p:extLst>
      <p:ext uri="{BB962C8B-B14F-4D97-AF65-F5344CB8AC3E}">
        <p14:creationId xmlns:p14="http://schemas.microsoft.com/office/powerpoint/2010/main" val="30197171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5" name="Rechteck 10"/>
          <p:cNvSpPr>
            <a:spLocks noChangeArrowheads="1"/>
          </p:cNvSpPr>
          <p:nvPr userDrawn="1"/>
        </p:nvSpPr>
        <p:spPr bwMode="auto">
          <a:xfrm>
            <a:off x="539750" y="1466850"/>
            <a:ext cx="8156575" cy="470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round/>
                <a:headEnd type="none" w="sm" len="sm"/>
                <a:tailEnd type="none" w="sm" len="sm"/>
              </a14:hiddenLine>
            </a:ext>
          </a:extLst>
        </p:spPr>
        <p:txBody>
          <a:bodyPr/>
          <a:lstStyle>
            <a:lvl1pPr eaLnBrk="0" hangingPunct="0">
              <a:defRPr sz="2400" b="1">
                <a:solidFill>
                  <a:schemeClr val="tx1"/>
                </a:solidFill>
                <a:latin typeface="Arial" charset="0"/>
                <a:cs typeface="Arial" charset="0"/>
              </a:defRPr>
            </a:lvl1pPr>
            <a:lvl2pPr marL="742950" indent="-285750" eaLnBrk="0" hangingPunct="0">
              <a:defRPr sz="2400" b="1">
                <a:solidFill>
                  <a:schemeClr val="tx1"/>
                </a:solidFill>
                <a:latin typeface="Arial" charset="0"/>
                <a:cs typeface="Arial" charset="0"/>
              </a:defRPr>
            </a:lvl2pPr>
            <a:lvl3pPr marL="1143000" indent="-228600" eaLnBrk="0" hangingPunct="0">
              <a:defRPr sz="2400" b="1">
                <a:solidFill>
                  <a:schemeClr val="tx1"/>
                </a:solidFill>
                <a:latin typeface="Arial" charset="0"/>
                <a:cs typeface="Arial" charset="0"/>
              </a:defRPr>
            </a:lvl3pPr>
            <a:lvl4pPr marL="1600200" indent="-228600" eaLnBrk="0" hangingPunct="0">
              <a:defRPr sz="2400" b="1">
                <a:solidFill>
                  <a:schemeClr val="tx1"/>
                </a:solidFill>
                <a:latin typeface="Arial" charset="0"/>
                <a:cs typeface="Arial" charset="0"/>
              </a:defRPr>
            </a:lvl4pPr>
            <a:lvl5pPr marL="2057400" indent="-228600" eaLnBrk="0" hangingPunct="0">
              <a:defRPr sz="2400" b="1">
                <a:solidFill>
                  <a:schemeClr val="tx1"/>
                </a:solidFill>
                <a:latin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cs typeface="Arial" charset="0"/>
              </a:defRPr>
            </a:lvl9pPr>
          </a:lstStyle>
          <a:p>
            <a:pPr>
              <a:defRPr/>
            </a:pPr>
            <a:endParaRPr lang="de-DE" altLang="de-DE" smtClean="0"/>
          </a:p>
        </p:txBody>
      </p:sp>
      <p:sp>
        <p:nvSpPr>
          <p:cNvPr id="2" name="Titel 1"/>
          <p:cNvSpPr>
            <a:spLocks noGrp="1"/>
          </p:cNvSpPr>
          <p:nvPr>
            <p:ph type="title"/>
          </p:nvPr>
        </p:nvSpPr>
        <p:spPr>
          <a:xfrm>
            <a:off x="511175" y="330201"/>
            <a:ext cx="8251825" cy="498475"/>
          </a:xfrm>
        </p:spPr>
        <p:txBody>
          <a:bodyPr lIns="0" tIns="0"/>
          <a:lstStyle/>
          <a:p>
            <a:r>
              <a:rPr lang="de-DE" smtClean="0"/>
              <a:t>Titelmasterformat durch Klicken bearbeiten</a:t>
            </a:r>
            <a:endParaRPr lang="de-DE" dirty="0"/>
          </a:p>
        </p:txBody>
      </p:sp>
      <p:sp>
        <p:nvSpPr>
          <p:cNvPr id="4" name="Inhaltsplatzhalter 3"/>
          <p:cNvSpPr>
            <a:spLocks noGrp="1"/>
          </p:cNvSpPr>
          <p:nvPr>
            <p:ph sz="half" idx="2"/>
          </p:nvPr>
        </p:nvSpPr>
        <p:spPr>
          <a:xfrm>
            <a:off x="537633" y="1466850"/>
            <a:ext cx="8150226" cy="4692650"/>
          </a:xfrm>
        </p:spPr>
        <p:txBody>
          <a:bodyPr/>
          <a:lstStyle>
            <a:lvl1pPr>
              <a:buSzPct val="100000"/>
              <a:buFontTx/>
              <a:buNone/>
              <a:defRPr sz="2800"/>
            </a:lvl1pPr>
            <a:lvl2pPr>
              <a:buSzPct val="100000"/>
              <a:buFontTx/>
              <a:buBlip>
                <a:blip r:embed="rId2"/>
              </a:buBlip>
              <a:defRPr sz="2400"/>
            </a:lvl2pPr>
            <a:lvl3pPr>
              <a:buSzPct val="100000"/>
              <a:buFontTx/>
              <a:buBlip>
                <a:blip r:embed="rId2"/>
              </a:buBlip>
              <a:defRPr sz="2000"/>
            </a:lvl3pPr>
            <a:lvl4pPr>
              <a:buSzPct val="100000"/>
              <a:buFontTx/>
              <a:buBlip>
                <a:blip r:embed="rId2"/>
              </a:buBlip>
              <a:defRPr sz="1800"/>
            </a:lvl4pPr>
            <a:lvl5pPr>
              <a:buSzPct val="100000"/>
              <a:buFontTx/>
              <a:buBlip>
                <a:blip r:embed="rId2"/>
              </a:buBlip>
              <a:defRPr sz="1800"/>
            </a:lvl5pPr>
            <a:lvl6pPr>
              <a:defRPr sz="1800"/>
            </a:lvl6pPr>
            <a:lvl7pPr>
              <a:defRPr sz="1800"/>
            </a:lvl7pPr>
            <a:lvl8pPr>
              <a:defRPr sz="1800"/>
            </a:lvl8pPr>
            <a:lvl9pPr>
              <a:defRPr sz="1800"/>
            </a:lvl9pPr>
          </a:lstStyle>
          <a:p>
            <a:pPr lvl="0"/>
            <a:r>
              <a:rPr lang="de-DE" smtClean="0"/>
              <a:t>Textmasterformat bearbeiten</a:t>
            </a:r>
          </a:p>
        </p:txBody>
      </p:sp>
      <p:sp>
        <p:nvSpPr>
          <p:cNvPr id="6" name="Foliennummernplatzhalter 5"/>
          <p:cNvSpPr>
            <a:spLocks noGrp="1"/>
          </p:cNvSpPr>
          <p:nvPr>
            <p:ph type="sldNum" sz="quarter" idx="10"/>
          </p:nvPr>
        </p:nvSpPr>
        <p:spPr/>
        <p:txBody>
          <a:bodyPr/>
          <a:lstStyle>
            <a:lvl1pPr>
              <a:defRPr/>
            </a:lvl1pPr>
          </a:lstStyle>
          <a:p>
            <a:pPr>
              <a:defRPr/>
            </a:pPr>
            <a:fld id="{CCA4A3CD-2F5D-4618-93F6-604B4BE3739B}" type="slidenum">
              <a:rPr lang="de-DE"/>
              <a:pPr>
                <a:defRPr/>
              </a:pPr>
              <a:t>‹Nr.›</a:t>
            </a:fld>
            <a:endParaRPr lang="de-DE" dirty="0"/>
          </a:p>
        </p:txBody>
      </p:sp>
    </p:spTree>
    <p:extLst>
      <p:ext uri="{BB962C8B-B14F-4D97-AF65-F5344CB8AC3E}">
        <p14:creationId xmlns:p14="http://schemas.microsoft.com/office/powerpoint/2010/main" val="31853552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2" name="Inhaltsplatzhalter 3"/>
          <p:cNvSpPr>
            <a:spLocks noGrp="1"/>
          </p:cNvSpPr>
          <p:nvPr>
            <p:ph sz="half" idx="2"/>
          </p:nvPr>
        </p:nvSpPr>
        <p:spPr>
          <a:xfrm>
            <a:off x="0" y="0"/>
            <a:ext cx="9143999" cy="6172201"/>
          </a:xfrm>
          <a:ln>
            <a:noFill/>
          </a:ln>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sz="2800"/>
            </a:lvl1pPr>
            <a:lvl2pPr>
              <a:buSzPct val="100000"/>
              <a:buFontTx/>
              <a:buBlip>
                <a:blip r:embed="rId2"/>
              </a:buBlip>
              <a:defRPr sz="2400"/>
            </a:lvl2pPr>
            <a:lvl3pPr>
              <a:buSzPct val="100000"/>
              <a:buFontTx/>
              <a:buBlip>
                <a:blip r:embed="rId2"/>
              </a:buBlip>
              <a:defRPr sz="2000"/>
            </a:lvl3pPr>
            <a:lvl4pPr>
              <a:buSzPct val="100000"/>
              <a:buFontTx/>
              <a:buBlip>
                <a:blip r:embed="rId2"/>
              </a:buBlip>
              <a:defRPr sz="1800"/>
            </a:lvl4pPr>
            <a:lvl5pPr>
              <a:buSzPct val="100000"/>
              <a:buFontTx/>
              <a:buBlip>
                <a:blip r:embed="rId2"/>
              </a:buBlip>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p:txBody>
      </p:sp>
      <p:sp>
        <p:nvSpPr>
          <p:cNvPr id="3" name="Rectangle 15"/>
          <p:cNvSpPr>
            <a:spLocks noGrp="1" noChangeArrowheads="1"/>
          </p:cNvSpPr>
          <p:nvPr>
            <p:ph type="sldNum" sz="quarter" idx="10"/>
          </p:nvPr>
        </p:nvSpPr>
        <p:spPr>
          <a:ln/>
        </p:spPr>
        <p:txBody>
          <a:bodyPr/>
          <a:lstStyle>
            <a:lvl1pPr>
              <a:defRPr/>
            </a:lvl1pPr>
          </a:lstStyle>
          <a:p>
            <a:pPr>
              <a:defRPr/>
            </a:pPr>
            <a:fld id="{BD41C86D-2278-4682-9753-A22BDF327331}" type="slidenum">
              <a:rPr lang="de-DE"/>
              <a:pPr>
                <a:defRPr/>
              </a:pPr>
              <a:t>‹Nr.›</a:t>
            </a:fld>
            <a:endParaRPr lang="de-DE" dirty="0"/>
          </a:p>
        </p:txBody>
      </p:sp>
    </p:spTree>
    <p:extLst>
      <p:ext uri="{BB962C8B-B14F-4D97-AF65-F5344CB8AC3E}">
        <p14:creationId xmlns:p14="http://schemas.microsoft.com/office/powerpoint/2010/main" val="20778329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Leer">
    <p:spTree>
      <p:nvGrpSpPr>
        <p:cNvPr id="1" name=""/>
        <p:cNvGrpSpPr/>
        <p:nvPr/>
      </p:nvGrpSpPr>
      <p:grpSpPr>
        <a:xfrm>
          <a:off x="0" y="0"/>
          <a:ext cx="0" cy="0"/>
          <a:chOff x="0" y="0"/>
          <a:chExt cx="0" cy="0"/>
        </a:xfrm>
      </p:grpSpPr>
      <p:sp>
        <p:nvSpPr>
          <p:cNvPr id="2" name="Inhaltsplatzhalter 3"/>
          <p:cNvSpPr>
            <a:spLocks noGrp="1"/>
          </p:cNvSpPr>
          <p:nvPr>
            <p:ph sz="half" idx="2"/>
          </p:nvPr>
        </p:nvSpPr>
        <p:spPr>
          <a:xfrm>
            <a:off x="0" y="0"/>
            <a:ext cx="9143999" cy="6857999"/>
          </a:xfrm>
          <a:ln>
            <a:noFill/>
          </a:ln>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sz="2800"/>
            </a:lvl1pPr>
            <a:lvl2pPr>
              <a:buSzPct val="100000"/>
              <a:buFontTx/>
              <a:buBlip>
                <a:blip r:embed="rId2"/>
              </a:buBlip>
              <a:defRPr sz="2400"/>
            </a:lvl2pPr>
            <a:lvl3pPr>
              <a:buSzPct val="100000"/>
              <a:buFontTx/>
              <a:buBlip>
                <a:blip r:embed="rId2"/>
              </a:buBlip>
              <a:defRPr sz="2000"/>
            </a:lvl3pPr>
            <a:lvl4pPr>
              <a:buSzPct val="100000"/>
              <a:buFontTx/>
              <a:buBlip>
                <a:blip r:embed="rId2"/>
              </a:buBlip>
              <a:defRPr sz="1800"/>
            </a:lvl4pPr>
            <a:lvl5pPr>
              <a:buSzPct val="100000"/>
              <a:buFontTx/>
              <a:buBlip>
                <a:blip r:embed="rId2"/>
              </a:buBlip>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p:txBody>
      </p:sp>
      <p:sp>
        <p:nvSpPr>
          <p:cNvPr id="3" name="Rectangle 15"/>
          <p:cNvSpPr>
            <a:spLocks noGrp="1" noChangeArrowheads="1"/>
          </p:cNvSpPr>
          <p:nvPr>
            <p:ph type="sldNum" sz="quarter" idx="10"/>
          </p:nvPr>
        </p:nvSpPr>
        <p:spPr>
          <a:ln/>
        </p:spPr>
        <p:txBody>
          <a:bodyPr/>
          <a:lstStyle>
            <a:lvl1pPr>
              <a:defRPr/>
            </a:lvl1pPr>
          </a:lstStyle>
          <a:p>
            <a:pPr>
              <a:defRPr/>
            </a:pPr>
            <a:fld id="{A279AC9D-83EB-4CDA-B69D-29781691B556}" type="slidenum">
              <a:rPr lang="de-DE"/>
              <a:pPr>
                <a:defRPr/>
              </a:pPr>
              <a:t>‹Nr.›</a:t>
            </a:fld>
            <a:endParaRPr lang="de-DE" dirty="0"/>
          </a:p>
        </p:txBody>
      </p:sp>
    </p:spTree>
    <p:extLst>
      <p:ext uri="{BB962C8B-B14F-4D97-AF65-F5344CB8AC3E}">
        <p14:creationId xmlns:p14="http://schemas.microsoft.com/office/powerpoint/2010/main" val="21337254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Titel und Tabelle">
    <p:spTree>
      <p:nvGrpSpPr>
        <p:cNvPr id="1" name=""/>
        <p:cNvGrpSpPr/>
        <p:nvPr/>
      </p:nvGrpSpPr>
      <p:grpSpPr>
        <a:xfrm>
          <a:off x="0" y="0"/>
          <a:ext cx="0" cy="0"/>
          <a:chOff x="0" y="0"/>
          <a:chExt cx="0" cy="0"/>
        </a:xfrm>
      </p:grpSpPr>
      <p:sp>
        <p:nvSpPr>
          <p:cNvPr id="2" name="Titel 1"/>
          <p:cNvSpPr>
            <a:spLocks noGrp="1"/>
          </p:cNvSpPr>
          <p:nvPr>
            <p:ph type="title"/>
          </p:nvPr>
        </p:nvSpPr>
        <p:spPr>
          <a:xfrm>
            <a:off x="545043" y="228601"/>
            <a:ext cx="8251825" cy="698500"/>
          </a:xfrm>
        </p:spPr>
        <p:txBody>
          <a:bodyPr lIns="0" tIns="0"/>
          <a:lstStyle/>
          <a:p>
            <a:r>
              <a:rPr lang="de-DE" smtClean="0"/>
              <a:t>Titelmasterformat durch Klicken bearbeiten</a:t>
            </a:r>
            <a:endParaRPr lang="de-DE"/>
          </a:p>
        </p:txBody>
      </p:sp>
      <p:sp>
        <p:nvSpPr>
          <p:cNvPr id="3" name="Tabellenplatzhalter 2"/>
          <p:cNvSpPr>
            <a:spLocks noGrp="1"/>
          </p:cNvSpPr>
          <p:nvPr>
            <p:ph type="tbl" idx="1"/>
          </p:nvPr>
        </p:nvSpPr>
        <p:spPr>
          <a:xfrm>
            <a:off x="539750" y="1123950"/>
            <a:ext cx="8159750" cy="5041901"/>
          </a:xfrm>
        </p:spPr>
        <p:txBody>
          <a:bodyPr/>
          <a:lstStyle>
            <a:lvl1pPr>
              <a:buSzPct val="100000"/>
              <a:buFontTx/>
              <a:buNone/>
              <a:defRPr/>
            </a:lvl1pPr>
          </a:lstStyle>
          <a:p>
            <a:pPr lvl="0"/>
            <a:r>
              <a:rPr lang="de-DE" noProof="0" smtClean="0"/>
              <a:t>Tabelle durch Klicken auf Symbol hinzufügen</a:t>
            </a:r>
          </a:p>
        </p:txBody>
      </p:sp>
      <p:sp>
        <p:nvSpPr>
          <p:cNvPr id="4" name="Rectangle 15"/>
          <p:cNvSpPr>
            <a:spLocks noGrp="1" noChangeArrowheads="1"/>
          </p:cNvSpPr>
          <p:nvPr>
            <p:ph type="sldNum" sz="quarter" idx="10"/>
          </p:nvPr>
        </p:nvSpPr>
        <p:spPr>
          <a:ln/>
        </p:spPr>
        <p:txBody>
          <a:bodyPr/>
          <a:lstStyle>
            <a:lvl1pPr>
              <a:defRPr/>
            </a:lvl1pPr>
          </a:lstStyle>
          <a:p>
            <a:pPr>
              <a:defRPr/>
            </a:pPr>
            <a:fld id="{DDA46657-7E38-41CB-8821-A8779EF6DB19}" type="slidenum">
              <a:rPr lang="de-DE"/>
              <a:pPr>
                <a:defRPr/>
              </a:pPr>
              <a:t>‹Nr.›</a:t>
            </a:fld>
            <a:endParaRPr lang="de-DE" dirty="0"/>
          </a:p>
        </p:txBody>
      </p:sp>
    </p:spTree>
    <p:extLst>
      <p:ext uri="{BB962C8B-B14F-4D97-AF65-F5344CB8AC3E}">
        <p14:creationId xmlns:p14="http://schemas.microsoft.com/office/powerpoint/2010/main" val="14552500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45043" y="224368"/>
            <a:ext cx="8251825" cy="717550"/>
          </a:xfrm>
        </p:spPr>
        <p:txBody>
          <a:bodyPr lIns="0" tIns="0"/>
          <a:lstStyle/>
          <a:p>
            <a:r>
              <a:rPr lang="de-DE" smtClean="0"/>
              <a:t>Titelmasterformat durch Klicken bearbeiten</a:t>
            </a:r>
            <a:endParaRPr lang="de-DE" dirty="0"/>
          </a:p>
        </p:txBody>
      </p:sp>
      <p:sp>
        <p:nvSpPr>
          <p:cNvPr id="13" name="Inhaltsplatzhalter 2"/>
          <p:cNvSpPr>
            <a:spLocks noGrp="1"/>
          </p:cNvSpPr>
          <p:nvPr>
            <p:ph sz="half" idx="1"/>
          </p:nvPr>
        </p:nvSpPr>
        <p:spPr>
          <a:xfrm>
            <a:off x="539751" y="1466850"/>
            <a:ext cx="2628000" cy="470535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14" name="Inhaltsplatzhalter 2"/>
          <p:cNvSpPr>
            <a:spLocks noGrp="1"/>
          </p:cNvSpPr>
          <p:nvPr>
            <p:ph sz="half" idx="10"/>
          </p:nvPr>
        </p:nvSpPr>
        <p:spPr>
          <a:xfrm>
            <a:off x="3315213" y="1466850"/>
            <a:ext cx="2628000" cy="470535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15" name="Inhaltsplatzhalter 2"/>
          <p:cNvSpPr>
            <a:spLocks noGrp="1"/>
          </p:cNvSpPr>
          <p:nvPr>
            <p:ph sz="half" idx="11"/>
          </p:nvPr>
        </p:nvSpPr>
        <p:spPr>
          <a:xfrm>
            <a:off x="6117167" y="1466850"/>
            <a:ext cx="2578100" cy="4705350"/>
          </a:xfrm>
        </p:spPr>
        <p:txBody>
          <a:bodyPr tIns="0"/>
          <a:lstStyle>
            <a:lvl1pPr>
              <a:buSzPct val="100000"/>
              <a:buFont typeface="Arial Black"/>
              <a:buChar char="›"/>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6" name="Rectangle 15"/>
          <p:cNvSpPr>
            <a:spLocks noGrp="1" noChangeArrowheads="1"/>
          </p:cNvSpPr>
          <p:nvPr>
            <p:ph type="sldNum" sz="quarter" idx="12"/>
          </p:nvPr>
        </p:nvSpPr>
        <p:spPr>
          <a:ln/>
        </p:spPr>
        <p:txBody>
          <a:bodyPr/>
          <a:lstStyle>
            <a:lvl1pPr>
              <a:defRPr/>
            </a:lvl1pPr>
          </a:lstStyle>
          <a:p>
            <a:pPr>
              <a:defRPr/>
            </a:pPr>
            <a:fld id="{9183E6DE-604D-4294-83B2-EC6ADEA503A6}" type="slidenum">
              <a:rPr lang="de-DE"/>
              <a:pPr>
                <a:defRPr/>
              </a:pPr>
              <a:t>‹Nr.›</a:t>
            </a:fld>
            <a:endParaRPr lang="de-DE" dirty="0"/>
          </a:p>
        </p:txBody>
      </p:sp>
    </p:spTree>
    <p:extLst>
      <p:ext uri="{BB962C8B-B14F-4D97-AF65-F5344CB8AC3E}">
        <p14:creationId xmlns:p14="http://schemas.microsoft.com/office/powerpoint/2010/main" val="34518512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45043" y="220134"/>
            <a:ext cx="8251825" cy="717550"/>
          </a:xfrm>
        </p:spPr>
        <p:txBody>
          <a:bodyPr lIns="0" tIns="0"/>
          <a:lstStyle/>
          <a:p>
            <a:r>
              <a:rPr lang="de-DE" smtClean="0"/>
              <a:t>Titelmasterformat durch Klicken bearbeiten</a:t>
            </a:r>
            <a:endParaRPr lang="de-DE" dirty="0"/>
          </a:p>
        </p:txBody>
      </p:sp>
      <p:sp>
        <p:nvSpPr>
          <p:cNvPr id="13" name="Inhaltsplatzhalter 2"/>
          <p:cNvSpPr>
            <a:spLocks noGrp="1"/>
          </p:cNvSpPr>
          <p:nvPr>
            <p:ph sz="half" idx="1"/>
          </p:nvPr>
        </p:nvSpPr>
        <p:spPr>
          <a:xfrm>
            <a:off x="6117167" y="1469114"/>
            <a:ext cx="2579158" cy="4703086"/>
          </a:xfrm>
        </p:spPr>
        <p:txBody>
          <a:bodyPr tIns="0"/>
          <a:lstStyle>
            <a:lvl1pPr>
              <a:buSzPct val="100000"/>
              <a:buFont typeface="Arial Black"/>
              <a:buChar char="›"/>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4" name="Inhaltsplatzhalter 2"/>
          <p:cNvSpPr>
            <a:spLocks noGrp="1"/>
          </p:cNvSpPr>
          <p:nvPr>
            <p:ph sz="half" idx="10"/>
          </p:nvPr>
        </p:nvSpPr>
        <p:spPr>
          <a:xfrm>
            <a:off x="539750" y="1473200"/>
            <a:ext cx="5403850" cy="4698999"/>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5" name="Rectangle 15"/>
          <p:cNvSpPr>
            <a:spLocks noGrp="1" noChangeArrowheads="1"/>
          </p:cNvSpPr>
          <p:nvPr>
            <p:ph type="sldNum" sz="quarter" idx="11"/>
          </p:nvPr>
        </p:nvSpPr>
        <p:spPr>
          <a:ln/>
        </p:spPr>
        <p:txBody>
          <a:bodyPr/>
          <a:lstStyle>
            <a:lvl1pPr>
              <a:defRPr/>
            </a:lvl1pPr>
          </a:lstStyle>
          <a:p>
            <a:pPr>
              <a:defRPr/>
            </a:pPr>
            <a:fld id="{5B959741-9A94-4D59-8D77-DF78230547BE}" type="slidenum">
              <a:rPr lang="de-DE"/>
              <a:pPr>
                <a:defRPr/>
              </a:pPr>
              <a:t>‹Nr.›</a:t>
            </a:fld>
            <a:endParaRPr lang="de-DE" dirty="0"/>
          </a:p>
        </p:txBody>
      </p:sp>
    </p:spTree>
    <p:extLst>
      <p:ext uri="{BB962C8B-B14F-4D97-AF65-F5344CB8AC3E}">
        <p14:creationId xmlns:p14="http://schemas.microsoft.com/office/powerpoint/2010/main" val="6640571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36576" y="228600"/>
            <a:ext cx="8251825" cy="717550"/>
          </a:xfrm>
        </p:spPr>
        <p:txBody>
          <a:bodyPr lIns="0" tIns="0"/>
          <a:lstStyle/>
          <a:p>
            <a:r>
              <a:rPr lang="de-DE" smtClean="0"/>
              <a:t>Titelmasterformat durch Klicken bearbeiten</a:t>
            </a:r>
            <a:endParaRPr lang="de-DE" dirty="0"/>
          </a:p>
        </p:txBody>
      </p:sp>
      <p:sp>
        <p:nvSpPr>
          <p:cNvPr id="13" name="Inhaltsplatzhalter 2"/>
          <p:cNvSpPr>
            <a:spLocks noGrp="1"/>
          </p:cNvSpPr>
          <p:nvPr>
            <p:ph sz="half" idx="1"/>
          </p:nvPr>
        </p:nvSpPr>
        <p:spPr>
          <a:xfrm>
            <a:off x="539751" y="1475317"/>
            <a:ext cx="2628000" cy="4696883"/>
          </a:xfrm>
        </p:spPr>
        <p:txBody>
          <a:bodyPr tIns="0"/>
          <a:lstStyle>
            <a:lvl1pPr>
              <a:buSzPct val="100000"/>
              <a:buFontTx/>
              <a:buNone/>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4" name="Inhaltsplatzhalter 2"/>
          <p:cNvSpPr>
            <a:spLocks noGrp="1"/>
          </p:cNvSpPr>
          <p:nvPr>
            <p:ph sz="half" idx="10"/>
          </p:nvPr>
        </p:nvSpPr>
        <p:spPr>
          <a:xfrm>
            <a:off x="3323680" y="1469114"/>
            <a:ext cx="2628000" cy="2277386"/>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a:p>
            <a:pPr lvl="2"/>
            <a:r>
              <a:rPr lang="de-DE" smtClean="0"/>
              <a:t>Dritte Ebene</a:t>
            </a:r>
          </a:p>
        </p:txBody>
      </p:sp>
      <p:sp>
        <p:nvSpPr>
          <p:cNvPr id="15" name="Inhaltsplatzhalter 2"/>
          <p:cNvSpPr>
            <a:spLocks noGrp="1"/>
          </p:cNvSpPr>
          <p:nvPr>
            <p:ph sz="half" idx="11"/>
          </p:nvPr>
        </p:nvSpPr>
        <p:spPr>
          <a:xfrm>
            <a:off x="6117167" y="1469114"/>
            <a:ext cx="2578100" cy="4703086"/>
          </a:xfrm>
        </p:spPr>
        <p:txBody>
          <a:bodyPr tIns="0"/>
          <a:lstStyle>
            <a:lvl1pPr>
              <a:buSzPct val="100000"/>
              <a:buFontTx/>
              <a:buNone/>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8" name="Inhaltsplatzhalter 2"/>
          <p:cNvSpPr>
            <a:spLocks noGrp="1"/>
          </p:cNvSpPr>
          <p:nvPr>
            <p:ph sz="half" idx="13"/>
          </p:nvPr>
        </p:nvSpPr>
        <p:spPr>
          <a:xfrm>
            <a:off x="3323680" y="3918098"/>
            <a:ext cx="2628000" cy="2254102"/>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7" name="Rectangle 15"/>
          <p:cNvSpPr>
            <a:spLocks noGrp="1" noChangeArrowheads="1"/>
          </p:cNvSpPr>
          <p:nvPr>
            <p:ph type="sldNum" sz="quarter" idx="14"/>
          </p:nvPr>
        </p:nvSpPr>
        <p:spPr>
          <a:ln/>
        </p:spPr>
        <p:txBody>
          <a:bodyPr/>
          <a:lstStyle>
            <a:lvl1pPr>
              <a:defRPr/>
            </a:lvl1pPr>
          </a:lstStyle>
          <a:p>
            <a:pPr>
              <a:defRPr/>
            </a:pPr>
            <a:fld id="{64C05192-37ED-4875-A887-82030DBE9E1B}" type="slidenum">
              <a:rPr lang="de-DE"/>
              <a:pPr>
                <a:defRPr/>
              </a:pPr>
              <a:t>‹Nr.›</a:t>
            </a:fld>
            <a:endParaRPr lang="de-DE" dirty="0"/>
          </a:p>
        </p:txBody>
      </p:sp>
    </p:spTree>
    <p:extLst>
      <p:ext uri="{BB962C8B-B14F-4D97-AF65-F5344CB8AC3E}">
        <p14:creationId xmlns:p14="http://schemas.microsoft.com/office/powerpoint/2010/main" val="23464395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45043" y="224368"/>
            <a:ext cx="8251825" cy="717550"/>
          </a:xfrm>
        </p:spPr>
        <p:txBody>
          <a:bodyPr lIns="0" tIns="0"/>
          <a:lstStyle/>
          <a:p>
            <a:r>
              <a:rPr lang="de-DE" smtClean="0"/>
              <a:t>Titelmasterformat durch Klicken bearbeiten</a:t>
            </a:r>
            <a:endParaRPr lang="de-DE" dirty="0"/>
          </a:p>
        </p:txBody>
      </p:sp>
      <p:sp>
        <p:nvSpPr>
          <p:cNvPr id="13" name="Inhaltsplatzhalter 2"/>
          <p:cNvSpPr>
            <a:spLocks noGrp="1"/>
          </p:cNvSpPr>
          <p:nvPr>
            <p:ph sz="half" idx="1"/>
          </p:nvPr>
        </p:nvSpPr>
        <p:spPr>
          <a:xfrm>
            <a:off x="539751" y="1466850"/>
            <a:ext cx="2624649" cy="4705350"/>
          </a:xfrm>
        </p:spPr>
        <p:txBody>
          <a:bodyPr tIns="0"/>
          <a:lstStyle>
            <a:lvl1pPr>
              <a:buSzPct val="100000"/>
              <a:buFont typeface="Arial Black"/>
              <a:buChar char="›"/>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4" name="Inhaltsplatzhalter 2"/>
          <p:cNvSpPr>
            <a:spLocks noGrp="1"/>
          </p:cNvSpPr>
          <p:nvPr>
            <p:ph sz="half" idx="10"/>
          </p:nvPr>
        </p:nvSpPr>
        <p:spPr>
          <a:xfrm>
            <a:off x="3302000" y="1466850"/>
            <a:ext cx="5379525" cy="4705350"/>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5" name="Rectangle 15"/>
          <p:cNvSpPr>
            <a:spLocks noGrp="1" noChangeArrowheads="1"/>
          </p:cNvSpPr>
          <p:nvPr>
            <p:ph type="sldNum" sz="quarter" idx="11"/>
          </p:nvPr>
        </p:nvSpPr>
        <p:spPr>
          <a:ln/>
        </p:spPr>
        <p:txBody>
          <a:bodyPr/>
          <a:lstStyle>
            <a:lvl1pPr>
              <a:defRPr/>
            </a:lvl1pPr>
          </a:lstStyle>
          <a:p>
            <a:pPr>
              <a:defRPr/>
            </a:pPr>
            <a:fld id="{D1358CD5-A9CB-4E40-AC4B-2F590343E830}" type="slidenum">
              <a:rPr lang="de-DE"/>
              <a:pPr>
                <a:defRPr/>
              </a:pPr>
              <a:t>‹Nr.›</a:t>
            </a:fld>
            <a:endParaRPr lang="de-DE" dirty="0"/>
          </a:p>
        </p:txBody>
      </p:sp>
    </p:spTree>
    <p:extLst>
      <p:ext uri="{BB962C8B-B14F-4D97-AF65-F5344CB8AC3E}">
        <p14:creationId xmlns:p14="http://schemas.microsoft.com/office/powerpoint/2010/main" val="3129843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536575" y="228600"/>
            <a:ext cx="8251825" cy="717550"/>
          </a:xfrm>
        </p:spPr>
        <p:txBody>
          <a:bodyPr lIns="0" tIns="0"/>
          <a:lstStyle/>
          <a:p>
            <a:r>
              <a:rPr lang="de-DE" smtClean="0"/>
              <a:t>Titelmasterformat durch Klicken bearbeiten</a:t>
            </a:r>
            <a:endParaRPr lang="de-DE" dirty="0"/>
          </a:p>
        </p:txBody>
      </p:sp>
      <p:sp>
        <p:nvSpPr>
          <p:cNvPr id="3" name="Inhaltsplatzhalter 2"/>
          <p:cNvSpPr>
            <a:spLocks noGrp="1"/>
          </p:cNvSpPr>
          <p:nvPr>
            <p:ph idx="1"/>
          </p:nvPr>
        </p:nvSpPr>
        <p:spPr>
          <a:xfrm>
            <a:off x="540808" y="1485900"/>
            <a:ext cx="8251825" cy="4705350"/>
          </a:xfrm>
        </p:spPr>
        <p:txBody>
          <a:bodyPr tIns="0"/>
          <a:lstStyle>
            <a:lvl1pPr>
              <a:spcBef>
                <a:spcPts val="600"/>
              </a:spcBef>
              <a:spcAft>
                <a:spcPts val="600"/>
              </a:spcAft>
              <a:buSzPct val="100000"/>
              <a:buFont typeface="Arial Black"/>
              <a:buChar char="›"/>
              <a:defRPr/>
            </a:lvl1pPr>
            <a:lvl2pPr>
              <a:spcBef>
                <a:spcPts val="600"/>
              </a:spcBef>
              <a:spcAft>
                <a:spcPts val="600"/>
              </a:spcAft>
              <a:buSzPct val="100000"/>
              <a:buFont typeface="Arial Black"/>
              <a:buChar char="›"/>
              <a:defRPr/>
            </a:lvl2pPr>
            <a:lvl3pPr>
              <a:spcBef>
                <a:spcPts val="600"/>
              </a:spcBef>
              <a:spcAft>
                <a:spcPts val="600"/>
              </a:spcAft>
              <a:buSzPct val="100000"/>
              <a:buFont typeface="Arial Black"/>
              <a:buChar char="›"/>
              <a:defRPr/>
            </a:lvl3pPr>
            <a:lvl4pPr>
              <a:spcBef>
                <a:spcPts val="600"/>
              </a:spcBef>
              <a:spcAft>
                <a:spcPts val="600"/>
              </a:spcAft>
              <a:buSzPct val="100000"/>
              <a:buFont typeface="Arial Black"/>
              <a:buChar char="›"/>
              <a:defRPr/>
            </a:lvl4pPr>
            <a:lvl5pPr>
              <a:spcBef>
                <a:spcPts val="600"/>
              </a:spcBef>
              <a:spcAft>
                <a:spcPts val="600"/>
              </a:spcAft>
              <a:buSzPct val="100000"/>
              <a:buFont typeface="Arial Black"/>
              <a:buChar char="›"/>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Rectangle 15"/>
          <p:cNvSpPr>
            <a:spLocks noGrp="1" noChangeArrowheads="1"/>
          </p:cNvSpPr>
          <p:nvPr>
            <p:ph type="sldNum" sz="quarter" idx="10"/>
          </p:nvPr>
        </p:nvSpPr>
        <p:spPr>
          <a:ln/>
        </p:spPr>
        <p:txBody>
          <a:bodyPr/>
          <a:lstStyle>
            <a:lvl1pPr>
              <a:defRPr/>
            </a:lvl1pPr>
          </a:lstStyle>
          <a:p>
            <a:pPr>
              <a:defRPr/>
            </a:pPr>
            <a:fld id="{43D2C8E3-5926-4A65-BAD9-024CBCB89DA0}" type="slidenum">
              <a:rPr lang="de-DE"/>
              <a:pPr>
                <a:defRPr/>
              </a:pPr>
              <a:t>‹Nr.›</a:t>
            </a:fld>
            <a:endParaRPr lang="de-DE" dirty="0"/>
          </a:p>
        </p:txBody>
      </p:sp>
    </p:spTree>
    <p:extLst>
      <p:ext uri="{BB962C8B-B14F-4D97-AF65-F5344CB8AC3E}">
        <p14:creationId xmlns:p14="http://schemas.microsoft.com/office/powerpoint/2010/main" val="15755001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45043" y="222251"/>
            <a:ext cx="8251825" cy="717550"/>
          </a:xfrm>
        </p:spPr>
        <p:txBody>
          <a:bodyPr lIns="0" tIns="0"/>
          <a:lstStyle/>
          <a:p>
            <a:r>
              <a:rPr lang="de-DE" smtClean="0"/>
              <a:t>Titelmasterformat durch Klicken bearbeiten</a:t>
            </a:r>
            <a:endParaRPr lang="de-DE" dirty="0"/>
          </a:p>
        </p:txBody>
      </p:sp>
      <p:sp>
        <p:nvSpPr>
          <p:cNvPr id="13" name="Inhaltsplatzhalter 2"/>
          <p:cNvSpPr>
            <a:spLocks noGrp="1"/>
          </p:cNvSpPr>
          <p:nvPr>
            <p:ph sz="half" idx="1"/>
          </p:nvPr>
        </p:nvSpPr>
        <p:spPr>
          <a:xfrm>
            <a:off x="6117167" y="1466850"/>
            <a:ext cx="2587625" cy="4705350"/>
          </a:xfrm>
        </p:spPr>
        <p:txBody>
          <a:bodyPr tIns="0"/>
          <a:lstStyle>
            <a:lvl1pPr>
              <a:buSzPct val="100000"/>
              <a:buFont typeface="Arial Black"/>
              <a:buChar char="›"/>
              <a:defRPr sz="2000"/>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4" name="Inhaltsplatzhalter 2"/>
          <p:cNvSpPr>
            <a:spLocks noGrp="1"/>
          </p:cNvSpPr>
          <p:nvPr>
            <p:ph sz="half" idx="10"/>
          </p:nvPr>
        </p:nvSpPr>
        <p:spPr>
          <a:xfrm>
            <a:off x="539750" y="1471246"/>
            <a:ext cx="5403850" cy="2275253"/>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5" name="Inhaltsplatzhalter 2"/>
          <p:cNvSpPr>
            <a:spLocks noGrp="1"/>
          </p:cNvSpPr>
          <p:nvPr>
            <p:ph sz="half" idx="11"/>
          </p:nvPr>
        </p:nvSpPr>
        <p:spPr>
          <a:xfrm>
            <a:off x="539750" y="3922348"/>
            <a:ext cx="5403850" cy="2237152"/>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6" name="Rectangle 15"/>
          <p:cNvSpPr>
            <a:spLocks noGrp="1" noChangeArrowheads="1"/>
          </p:cNvSpPr>
          <p:nvPr>
            <p:ph type="sldNum" sz="quarter" idx="12"/>
          </p:nvPr>
        </p:nvSpPr>
        <p:spPr>
          <a:ln/>
        </p:spPr>
        <p:txBody>
          <a:bodyPr/>
          <a:lstStyle>
            <a:lvl1pPr>
              <a:defRPr/>
            </a:lvl1pPr>
          </a:lstStyle>
          <a:p>
            <a:pPr>
              <a:defRPr/>
            </a:pPr>
            <a:fld id="{31F9CB35-F407-49F4-80A3-1167A6C28CD9}" type="slidenum">
              <a:rPr lang="de-DE"/>
              <a:pPr>
                <a:defRPr/>
              </a:pPr>
              <a:t>‹Nr.›</a:t>
            </a:fld>
            <a:endParaRPr lang="de-DE" dirty="0"/>
          </a:p>
        </p:txBody>
      </p:sp>
    </p:spTree>
    <p:extLst>
      <p:ext uri="{BB962C8B-B14F-4D97-AF65-F5344CB8AC3E}">
        <p14:creationId xmlns:p14="http://schemas.microsoft.com/office/powerpoint/2010/main" val="19115087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36576" y="224368"/>
            <a:ext cx="8251825" cy="717550"/>
          </a:xfrm>
        </p:spPr>
        <p:txBody>
          <a:bodyPr lIns="0" tIns="0"/>
          <a:lstStyle/>
          <a:p>
            <a:r>
              <a:rPr lang="de-DE" smtClean="0"/>
              <a:t>Titelmasterformat durch Klicken bearbeiten</a:t>
            </a:r>
            <a:endParaRPr lang="de-DE" dirty="0"/>
          </a:p>
        </p:txBody>
      </p:sp>
      <p:sp>
        <p:nvSpPr>
          <p:cNvPr id="14" name="Inhaltsplatzhalter 2"/>
          <p:cNvSpPr>
            <a:spLocks noGrp="1"/>
          </p:cNvSpPr>
          <p:nvPr>
            <p:ph sz="half" idx="10"/>
          </p:nvPr>
        </p:nvSpPr>
        <p:spPr>
          <a:xfrm>
            <a:off x="539760" y="1123950"/>
            <a:ext cx="2751505" cy="504825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11" name="Inhaltsplatzhalter 2"/>
          <p:cNvSpPr>
            <a:spLocks noGrp="1"/>
          </p:cNvSpPr>
          <p:nvPr>
            <p:ph sz="half" idx="14"/>
          </p:nvPr>
        </p:nvSpPr>
        <p:spPr>
          <a:xfrm>
            <a:off x="3460828" y="1123950"/>
            <a:ext cx="2751505" cy="504825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12" name="Inhaltsplatzhalter 2"/>
          <p:cNvSpPr>
            <a:spLocks noGrp="1"/>
          </p:cNvSpPr>
          <p:nvPr>
            <p:ph sz="half" idx="15"/>
          </p:nvPr>
        </p:nvSpPr>
        <p:spPr>
          <a:xfrm>
            <a:off x="6381895" y="1123950"/>
            <a:ext cx="2751505" cy="504825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6" name="Rectangle 15"/>
          <p:cNvSpPr>
            <a:spLocks noGrp="1" noChangeArrowheads="1"/>
          </p:cNvSpPr>
          <p:nvPr>
            <p:ph type="sldNum" sz="quarter" idx="16"/>
          </p:nvPr>
        </p:nvSpPr>
        <p:spPr>
          <a:ln/>
        </p:spPr>
        <p:txBody>
          <a:bodyPr/>
          <a:lstStyle>
            <a:lvl1pPr>
              <a:defRPr/>
            </a:lvl1pPr>
          </a:lstStyle>
          <a:p>
            <a:pPr>
              <a:defRPr/>
            </a:pPr>
            <a:fld id="{F8594DA5-B064-46CC-9A31-0EB47A9995B5}" type="slidenum">
              <a:rPr lang="de-DE"/>
              <a:pPr>
                <a:defRPr/>
              </a:pPr>
              <a:t>‹Nr.›</a:t>
            </a:fld>
            <a:endParaRPr lang="de-DE" dirty="0"/>
          </a:p>
        </p:txBody>
      </p:sp>
    </p:spTree>
    <p:extLst>
      <p:ext uri="{BB962C8B-B14F-4D97-AF65-F5344CB8AC3E}">
        <p14:creationId xmlns:p14="http://schemas.microsoft.com/office/powerpoint/2010/main" val="17016858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33400" y="220134"/>
            <a:ext cx="8251825" cy="717550"/>
          </a:xfrm>
        </p:spPr>
        <p:txBody>
          <a:bodyPr lIns="0" tIns="0"/>
          <a:lstStyle/>
          <a:p>
            <a:r>
              <a:rPr lang="de-DE" smtClean="0"/>
              <a:t>Titelmasterformat durch Klicken bearbeiten</a:t>
            </a:r>
            <a:endParaRPr lang="de-DE" dirty="0"/>
          </a:p>
        </p:txBody>
      </p:sp>
      <p:sp>
        <p:nvSpPr>
          <p:cNvPr id="14" name="Inhaltsplatzhalter 2"/>
          <p:cNvSpPr>
            <a:spLocks noGrp="1"/>
          </p:cNvSpPr>
          <p:nvPr>
            <p:ph sz="half" idx="10"/>
          </p:nvPr>
        </p:nvSpPr>
        <p:spPr>
          <a:xfrm>
            <a:off x="539760" y="1123950"/>
            <a:ext cx="2751505" cy="504825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11" name="Inhaltsplatzhalter 2"/>
          <p:cNvSpPr>
            <a:spLocks noGrp="1"/>
          </p:cNvSpPr>
          <p:nvPr>
            <p:ph sz="half" idx="14"/>
          </p:nvPr>
        </p:nvSpPr>
        <p:spPr>
          <a:xfrm>
            <a:off x="3460828" y="1123950"/>
            <a:ext cx="2751505" cy="244485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12" name="Inhaltsplatzhalter 2"/>
          <p:cNvSpPr>
            <a:spLocks noGrp="1"/>
          </p:cNvSpPr>
          <p:nvPr>
            <p:ph sz="half" idx="15"/>
          </p:nvPr>
        </p:nvSpPr>
        <p:spPr>
          <a:xfrm>
            <a:off x="6381895" y="1123950"/>
            <a:ext cx="2751505" cy="504825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8" name="Inhaltsplatzhalter 2"/>
          <p:cNvSpPr>
            <a:spLocks noGrp="1"/>
          </p:cNvSpPr>
          <p:nvPr>
            <p:ph sz="half" idx="16"/>
          </p:nvPr>
        </p:nvSpPr>
        <p:spPr>
          <a:xfrm>
            <a:off x="3460828" y="3750734"/>
            <a:ext cx="2751505" cy="242570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7" name="Rectangle 15"/>
          <p:cNvSpPr>
            <a:spLocks noGrp="1" noChangeArrowheads="1"/>
          </p:cNvSpPr>
          <p:nvPr>
            <p:ph type="sldNum" sz="quarter" idx="17"/>
          </p:nvPr>
        </p:nvSpPr>
        <p:spPr>
          <a:ln/>
        </p:spPr>
        <p:txBody>
          <a:bodyPr/>
          <a:lstStyle>
            <a:lvl1pPr>
              <a:defRPr/>
            </a:lvl1pPr>
          </a:lstStyle>
          <a:p>
            <a:pPr>
              <a:defRPr/>
            </a:pPr>
            <a:fld id="{8D6FCCA5-3C31-475A-9885-DE1F3A2B2FB8}" type="slidenum">
              <a:rPr lang="de-DE"/>
              <a:pPr>
                <a:defRPr/>
              </a:pPr>
              <a:t>‹Nr.›</a:t>
            </a:fld>
            <a:endParaRPr lang="de-DE" dirty="0"/>
          </a:p>
        </p:txBody>
      </p:sp>
    </p:spTree>
    <p:extLst>
      <p:ext uri="{BB962C8B-B14F-4D97-AF65-F5344CB8AC3E}">
        <p14:creationId xmlns:p14="http://schemas.microsoft.com/office/powerpoint/2010/main" val="40400473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36576" y="224368"/>
            <a:ext cx="8251825" cy="717550"/>
          </a:xfrm>
        </p:spPr>
        <p:txBody>
          <a:bodyPr lIns="0" tIns="0"/>
          <a:lstStyle/>
          <a:p>
            <a:r>
              <a:rPr lang="de-DE" smtClean="0"/>
              <a:t>Titelmasterformat durch Klicken bearbeiten</a:t>
            </a:r>
            <a:endParaRPr lang="de-DE" dirty="0"/>
          </a:p>
        </p:txBody>
      </p:sp>
      <p:sp>
        <p:nvSpPr>
          <p:cNvPr id="14" name="Inhaltsplatzhalter 2"/>
          <p:cNvSpPr>
            <a:spLocks noGrp="1"/>
          </p:cNvSpPr>
          <p:nvPr>
            <p:ph sz="half" idx="10"/>
          </p:nvPr>
        </p:nvSpPr>
        <p:spPr>
          <a:xfrm>
            <a:off x="543994" y="1123950"/>
            <a:ext cx="5403840" cy="5048250"/>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12" name="Inhaltsplatzhalter 2"/>
          <p:cNvSpPr>
            <a:spLocks noGrp="1"/>
          </p:cNvSpPr>
          <p:nvPr>
            <p:ph sz="half" idx="15"/>
          </p:nvPr>
        </p:nvSpPr>
        <p:spPr>
          <a:xfrm>
            <a:off x="6117167" y="1136663"/>
            <a:ext cx="3026833" cy="2420224"/>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13" name="Inhaltsplatzhalter 2"/>
          <p:cNvSpPr>
            <a:spLocks noGrp="1"/>
          </p:cNvSpPr>
          <p:nvPr>
            <p:ph sz="half" idx="16"/>
          </p:nvPr>
        </p:nvSpPr>
        <p:spPr>
          <a:xfrm>
            <a:off x="6117167" y="3751976"/>
            <a:ext cx="3026833" cy="2420224"/>
          </a:xfrm>
        </p:spPr>
        <p:txBody>
          <a:bodyPr/>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6" name="Rectangle 15"/>
          <p:cNvSpPr>
            <a:spLocks noGrp="1" noChangeArrowheads="1"/>
          </p:cNvSpPr>
          <p:nvPr>
            <p:ph type="sldNum" sz="quarter" idx="17"/>
          </p:nvPr>
        </p:nvSpPr>
        <p:spPr>
          <a:ln/>
        </p:spPr>
        <p:txBody>
          <a:bodyPr/>
          <a:lstStyle>
            <a:lvl1pPr>
              <a:defRPr/>
            </a:lvl1pPr>
          </a:lstStyle>
          <a:p>
            <a:pPr>
              <a:defRPr/>
            </a:pPr>
            <a:fld id="{F62DD752-239B-4D40-B519-E4FC224EC0DD}" type="slidenum">
              <a:rPr lang="de-DE"/>
              <a:pPr>
                <a:defRPr/>
              </a:pPr>
              <a:t>‹Nr.›</a:t>
            </a:fld>
            <a:endParaRPr lang="de-DE" dirty="0"/>
          </a:p>
        </p:txBody>
      </p:sp>
    </p:spTree>
    <p:extLst>
      <p:ext uri="{BB962C8B-B14F-4D97-AF65-F5344CB8AC3E}">
        <p14:creationId xmlns:p14="http://schemas.microsoft.com/office/powerpoint/2010/main" val="17945830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7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45043" y="222251"/>
            <a:ext cx="8251825" cy="717550"/>
          </a:xfrm>
        </p:spPr>
        <p:txBody>
          <a:bodyPr lIns="0" tIns="0"/>
          <a:lstStyle/>
          <a:p>
            <a:r>
              <a:rPr lang="de-DE" smtClean="0"/>
              <a:t>Titelmasterformat durch Klicken bearbeiten</a:t>
            </a:r>
            <a:endParaRPr lang="de-DE" dirty="0"/>
          </a:p>
        </p:txBody>
      </p:sp>
      <p:sp>
        <p:nvSpPr>
          <p:cNvPr id="12" name="Inhaltsplatzhalter 2"/>
          <p:cNvSpPr>
            <a:spLocks noGrp="1"/>
          </p:cNvSpPr>
          <p:nvPr>
            <p:ph sz="half" idx="15"/>
          </p:nvPr>
        </p:nvSpPr>
        <p:spPr>
          <a:xfrm>
            <a:off x="4914900" y="1136663"/>
            <a:ext cx="4230000" cy="2420224"/>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13" name="Inhaltsplatzhalter 2"/>
          <p:cNvSpPr>
            <a:spLocks noGrp="1"/>
          </p:cNvSpPr>
          <p:nvPr>
            <p:ph sz="half" idx="16"/>
          </p:nvPr>
        </p:nvSpPr>
        <p:spPr>
          <a:xfrm>
            <a:off x="4915000" y="3751976"/>
            <a:ext cx="4230000" cy="2420224"/>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8" name="Inhaltsplatzhalter 2"/>
          <p:cNvSpPr>
            <a:spLocks noGrp="1"/>
          </p:cNvSpPr>
          <p:nvPr>
            <p:ph sz="half" idx="17"/>
          </p:nvPr>
        </p:nvSpPr>
        <p:spPr>
          <a:xfrm>
            <a:off x="546101" y="1136663"/>
            <a:ext cx="4195200" cy="2420224"/>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9" name="Inhaltsplatzhalter 2"/>
          <p:cNvSpPr>
            <a:spLocks noGrp="1"/>
          </p:cNvSpPr>
          <p:nvPr>
            <p:ph sz="half" idx="18"/>
          </p:nvPr>
        </p:nvSpPr>
        <p:spPr>
          <a:xfrm>
            <a:off x="546100" y="3751976"/>
            <a:ext cx="4205700" cy="2420224"/>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7" name="Rectangle 15"/>
          <p:cNvSpPr>
            <a:spLocks noGrp="1" noChangeArrowheads="1"/>
          </p:cNvSpPr>
          <p:nvPr>
            <p:ph type="sldNum" sz="quarter" idx="19"/>
          </p:nvPr>
        </p:nvSpPr>
        <p:spPr>
          <a:ln/>
        </p:spPr>
        <p:txBody>
          <a:bodyPr/>
          <a:lstStyle>
            <a:lvl1pPr>
              <a:defRPr/>
            </a:lvl1pPr>
          </a:lstStyle>
          <a:p>
            <a:pPr>
              <a:defRPr/>
            </a:pPr>
            <a:fld id="{328521F1-4F09-4653-A171-2B865097A098}" type="slidenum">
              <a:rPr lang="de-DE"/>
              <a:pPr>
                <a:defRPr/>
              </a:pPr>
              <a:t>‹Nr.›</a:t>
            </a:fld>
            <a:endParaRPr lang="de-DE" dirty="0"/>
          </a:p>
        </p:txBody>
      </p:sp>
    </p:spTree>
    <p:extLst>
      <p:ext uri="{BB962C8B-B14F-4D97-AF65-F5344CB8AC3E}">
        <p14:creationId xmlns:p14="http://schemas.microsoft.com/office/powerpoint/2010/main" val="26489948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8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41867" y="222251"/>
            <a:ext cx="8251825" cy="717550"/>
          </a:xfrm>
        </p:spPr>
        <p:txBody>
          <a:bodyPr lIns="0" tIns="0"/>
          <a:lstStyle/>
          <a:p>
            <a:r>
              <a:rPr lang="de-DE" smtClean="0"/>
              <a:t>Titelmasterformat durch Klicken bearbeiten</a:t>
            </a:r>
            <a:endParaRPr lang="de-DE" dirty="0"/>
          </a:p>
        </p:txBody>
      </p:sp>
      <p:sp>
        <p:nvSpPr>
          <p:cNvPr id="12" name="Inhaltsplatzhalter 2"/>
          <p:cNvSpPr>
            <a:spLocks noGrp="1"/>
          </p:cNvSpPr>
          <p:nvPr>
            <p:ph sz="half" idx="15"/>
          </p:nvPr>
        </p:nvSpPr>
        <p:spPr>
          <a:xfrm>
            <a:off x="4914900" y="1136663"/>
            <a:ext cx="4230000" cy="2420224"/>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8" name="Inhaltsplatzhalter 2"/>
          <p:cNvSpPr>
            <a:spLocks noGrp="1"/>
          </p:cNvSpPr>
          <p:nvPr>
            <p:ph sz="half" idx="17"/>
          </p:nvPr>
        </p:nvSpPr>
        <p:spPr>
          <a:xfrm>
            <a:off x="546101" y="1136663"/>
            <a:ext cx="4195200" cy="2420224"/>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9" name="Inhaltsplatzhalter 2"/>
          <p:cNvSpPr>
            <a:spLocks noGrp="1"/>
          </p:cNvSpPr>
          <p:nvPr>
            <p:ph sz="half" idx="18"/>
          </p:nvPr>
        </p:nvSpPr>
        <p:spPr>
          <a:xfrm>
            <a:off x="546100" y="3751976"/>
            <a:ext cx="8597900" cy="2420224"/>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a:p>
            <a:pPr lvl="1"/>
            <a:r>
              <a:rPr lang="de-DE" smtClean="0"/>
              <a:t>Zweite Ebene</a:t>
            </a:r>
          </a:p>
        </p:txBody>
      </p:sp>
      <p:sp>
        <p:nvSpPr>
          <p:cNvPr id="6" name="Rectangle 15"/>
          <p:cNvSpPr>
            <a:spLocks noGrp="1" noChangeArrowheads="1"/>
          </p:cNvSpPr>
          <p:nvPr>
            <p:ph type="sldNum" sz="quarter" idx="19"/>
          </p:nvPr>
        </p:nvSpPr>
        <p:spPr>
          <a:ln/>
        </p:spPr>
        <p:txBody>
          <a:bodyPr/>
          <a:lstStyle>
            <a:lvl1pPr>
              <a:defRPr/>
            </a:lvl1pPr>
          </a:lstStyle>
          <a:p>
            <a:pPr>
              <a:defRPr/>
            </a:pPr>
            <a:fld id="{B94E20AC-EAE1-473D-A4D7-B28E7B6DB405}" type="slidenum">
              <a:rPr lang="de-DE"/>
              <a:pPr>
                <a:defRPr/>
              </a:pPr>
              <a:t>‹Nr.›</a:t>
            </a:fld>
            <a:endParaRPr lang="de-DE" dirty="0"/>
          </a:p>
        </p:txBody>
      </p:sp>
    </p:spTree>
    <p:extLst>
      <p:ext uri="{BB962C8B-B14F-4D97-AF65-F5344CB8AC3E}">
        <p14:creationId xmlns:p14="http://schemas.microsoft.com/office/powerpoint/2010/main" val="3712988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Nur Titel">
    <p:spTree>
      <p:nvGrpSpPr>
        <p:cNvPr id="1" name=""/>
        <p:cNvGrpSpPr/>
        <p:nvPr/>
      </p:nvGrpSpPr>
      <p:grpSpPr>
        <a:xfrm>
          <a:off x="0" y="0"/>
          <a:ext cx="0" cy="0"/>
          <a:chOff x="0" y="0"/>
          <a:chExt cx="0" cy="0"/>
        </a:xfrm>
      </p:grpSpPr>
      <p:sp>
        <p:nvSpPr>
          <p:cNvPr id="5" name="Rechteck 10"/>
          <p:cNvSpPr>
            <a:spLocks noChangeArrowheads="1"/>
          </p:cNvSpPr>
          <p:nvPr userDrawn="1"/>
        </p:nvSpPr>
        <p:spPr bwMode="auto">
          <a:xfrm>
            <a:off x="539750" y="1466850"/>
            <a:ext cx="8156575" cy="470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round/>
                <a:headEnd type="none" w="sm" len="sm"/>
                <a:tailEnd type="none" w="sm" len="sm"/>
              </a14:hiddenLine>
            </a:ext>
          </a:extLst>
        </p:spPr>
        <p:txBody>
          <a:bodyPr/>
          <a:lstStyle>
            <a:lvl1pPr eaLnBrk="0" hangingPunct="0">
              <a:defRPr sz="2400" b="1">
                <a:solidFill>
                  <a:schemeClr val="tx1"/>
                </a:solidFill>
                <a:latin typeface="Arial" charset="0"/>
                <a:cs typeface="Arial" charset="0"/>
              </a:defRPr>
            </a:lvl1pPr>
            <a:lvl2pPr marL="742950" indent="-285750" eaLnBrk="0" hangingPunct="0">
              <a:defRPr sz="2400" b="1">
                <a:solidFill>
                  <a:schemeClr val="tx1"/>
                </a:solidFill>
                <a:latin typeface="Arial" charset="0"/>
                <a:cs typeface="Arial" charset="0"/>
              </a:defRPr>
            </a:lvl2pPr>
            <a:lvl3pPr marL="1143000" indent="-228600" eaLnBrk="0" hangingPunct="0">
              <a:defRPr sz="2400" b="1">
                <a:solidFill>
                  <a:schemeClr val="tx1"/>
                </a:solidFill>
                <a:latin typeface="Arial" charset="0"/>
                <a:cs typeface="Arial" charset="0"/>
              </a:defRPr>
            </a:lvl3pPr>
            <a:lvl4pPr marL="1600200" indent="-228600" eaLnBrk="0" hangingPunct="0">
              <a:defRPr sz="2400" b="1">
                <a:solidFill>
                  <a:schemeClr val="tx1"/>
                </a:solidFill>
                <a:latin typeface="Arial" charset="0"/>
                <a:cs typeface="Arial" charset="0"/>
              </a:defRPr>
            </a:lvl4pPr>
            <a:lvl5pPr marL="2057400" indent="-228600" eaLnBrk="0" hangingPunct="0">
              <a:defRPr sz="2400" b="1">
                <a:solidFill>
                  <a:schemeClr val="tx1"/>
                </a:solidFill>
                <a:latin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cs typeface="Arial" charset="0"/>
              </a:defRPr>
            </a:lvl9pPr>
          </a:lstStyle>
          <a:p>
            <a:pPr>
              <a:defRPr/>
            </a:pPr>
            <a:endParaRPr lang="de-DE" altLang="de-DE" smtClean="0"/>
          </a:p>
        </p:txBody>
      </p:sp>
      <p:sp>
        <p:nvSpPr>
          <p:cNvPr id="2" name="Titel 1"/>
          <p:cNvSpPr>
            <a:spLocks noGrp="1"/>
          </p:cNvSpPr>
          <p:nvPr>
            <p:ph type="title"/>
          </p:nvPr>
        </p:nvSpPr>
        <p:spPr>
          <a:xfrm>
            <a:off x="536576" y="330201"/>
            <a:ext cx="8159749" cy="498475"/>
          </a:xfrm>
        </p:spPr>
        <p:txBody>
          <a:bodyPr lIns="0" tIns="0"/>
          <a:lstStyle/>
          <a:p>
            <a:r>
              <a:rPr lang="de-DE" smtClean="0"/>
              <a:t>Titelmasterformat durch Klicken bearbeiten</a:t>
            </a:r>
            <a:endParaRPr lang="de-DE" dirty="0"/>
          </a:p>
        </p:txBody>
      </p:sp>
      <p:sp>
        <p:nvSpPr>
          <p:cNvPr id="4" name="Inhaltsplatzhalter 3"/>
          <p:cNvSpPr>
            <a:spLocks noGrp="1"/>
          </p:cNvSpPr>
          <p:nvPr>
            <p:ph sz="half" idx="2"/>
          </p:nvPr>
        </p:nvSpPr>
        <p:spPr>
          <a:xfrm>
            <a:off x="546099" y="1130315"/>
            <a:ext cx="8597901" cy="5041885"/>
          </a:xfrm>
        </p:spPr>
        <p:txBody>
          <a:bodyPr tIns="0"/>
          <a:lstStyle>
            <a:lvl1pPr marL="361950" marR="0" indent="-361950" algn="l" defTabSz="623888" rtl="0" eaLnBrk="0" fontAlgn="base" latinLnBrk="0" hangingPunct="0">
              <a:lnSpc>
                <a:spcPct val="100000"/>
              </a:lnSpc>
              <a:spcBef>
                <a:spcPct val="10000"/>
              </a:spcBef>
              <a:spcAft>
                <a:spcPct val="10000"/>
              </a:spcAft>
              <a:buClr>
                <a:schemeClr val="tx1"/>
              </a:buClr>
              <a:buSzPct val="100000"/>
              <a:buFontTx/>
              <a:buNone/>
              <a:tabLst/>
              <a:defRPr sz="2800"/>
            </a:lvl1pPr>
            <a:lvl2pPr>
              <a:buSzPct val="100000"/>
              <a:buFontTx/>
              <a:buBlip>
                <a:blip r:embed="rId2"/>
              </a:buBlip>
              <a:defRPr sz="2400"/>
            </a:lvl2pPr>
            <a:lvl3pPr>
              <a:buSzPct val="100000"/>
              <a:buFontTx/>
              <a:buBlip>
                <a:blip r:embed="rId2"/>
              </a:buBlip>
              <a:defRPr sz="2000"/>
            </a:lvl3pPr>
            <a:lvl4pPr>
              <a:buSzPct val="100000"/>
              <a:buFontTx/>
              <a:buBlip>
                <a:blip r:embed="rId2"/>
              </a:buBlip>
              <a:defRPr sz="1800"/>
            </a:lvl4pPr>
            <a:lvl5pPr>
              <a:buSzPct val="100000"/>
              <a:buFontTx/>
              <a:buBlip>
                <a:blip r:embed="rId2"/>
              </a:buBlip>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p:txBody>
      </p:sp>
      <p:sp>
        <p:nvSpPr>
          <p:cNvPr id="6" name="Foliennummernplatzhalter 5"/>
          <p:cNvSpPr>
            <a:spLocks noGrp="1"/>
          </p:cNvSpPr>
          <p:nvPr>
            <p:ph type="sldNum" sz="quarter" idx="10"/>
          </p:nvPr>
        </p:nvSpPr>
        <p:spPr/>
        <p:txBody>
          <a:bodyPr/>
          <a:lstStyle>
            <a:lvl1pPr>
              <a:defRPr/>
            </a:lvl1pPr>
          </a:lstStyle>
          <a:p>
            <a:pPr>
              <a:defRPr/>
            </a:pPr>
            <a:fld id="{9DAB4BDA-39BF-48C2-842A-3348D82A4B54}" type="slidenum">
              <a:rPr lang="de-DE"/>
              <a:pPr>
                <a:defRPr/>
              </a:pPr>
              <a:t>‹Nr.›</a:t>
            </a:fld>
            <a:endParaRPr lang="de-DE" dirty="0"/>
          </a:p>
        </p:txBody>
      </p:sp>
    </p:spTree>
    <p:extLst>
      <p:ext uri="{BB962C8B-B14F-4D97-AF65-F5344CB8AC3E}">
        <p14:creationId xmlns:p14="http://schemas.microsoft.com/office/powerpoint/2010/main" val="8116511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AndTwoObj">
  <p:cSld name="Titel, Inhalt und zwei Inhalte">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027988" y="6394450"/>
            <a:ext cx="882650"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447675" y="215900"/>
            <a:ext cx="8251825" cy="1143000"/>
          </a:xfrm>
        </p:spPr>
        <p:txBody>
          <a:bodyPr/>
          <a:lstStyle/>
          <a:p>
            <a:r>
              <a:rPr lang="de-DE" smtClean="0"/>
              <a:t>Titelmasterformat durch Klicken bearbeiten</a:t>
            </a:r>
            <a:endParaRPr lang="de-CH"/>
          </a:p>
        </p:txBody>
      </p:sp>
      <p:sp>
        <p:nvSpPr>
          <p:cNvPr id="3" name="Inhaltsplatzhalter 2"/>
          <p:cNvSpPr>
            <a:spLocks noGrp="1"/>
          </p:cNvSpPr>
          <p:nvPr>
            <p:ph sz="half" idx="1"/>
          </p:nvPr>
        </p:nvSpPr>
        <p:spPr>
          <a:xfrm>
            <a:off x="468313" y="1484313"/>
            <a:ext cx="4049712" cy="4681537"/>
          </a:xfrm>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
        <p:nvSpPr>
          <p:cNvPr id="4" name="Inhaltsplatzhalter 3"/>
          <p:cNvSpPr>
            <a:spLocks noGrp="1"/>
          </p:cNvSpPr>
          <p:nvPr>
            <p:ph sz="quarter" idx="2"/>
          </p:nvPr>
        </p:nvSpPr>
        <p:spPr>
          <a:xfrm>
            <a:off x="4670425" y="1484313"/>
            <a:ext cx="4049713" cy="2263775"/>
          </a:xfrm>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
        <p:nvSpPr>
          <p:cNvPr id="5" name="Inhaltsplatzhalter 4"/>
          <p:cNvSpPr>
            <a:spLocks noGrp="1"/>
          </p:cNvSpPr>
          <p:nvPr>
            <p:ph sz="quarter" idx="3"/>
          </p:nvPr>
        </p:nvSpPr>
        <p:spPr>
          <a:xfrm>
            <a:off x="4670425" y="3900488"/>
            <a:ext cx="4049713" cy="2265362"/>
          </a:xfrm>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Tree>
    <p:extLst>
      <p:ext uri="{BB962C8B-B14F-4D97-AF65-F5344CB8AC3E}">
        <p14:creationId xmlns:p14="http://schemas.microsoft.com/office/powerpoint/2010/main" val="24184142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Inhalt und Text">
    <p:spTree>
      <p:nvGrpSpPr>
        <p:cNvPr id="1" name=""/>
        <p:cNvGrpSpPr/>
        <p:nvPr/>
      </p:nvGrpSpPr>
      <p:grpSpPr>
        <a:xfrm>
          <a:off x="0" y="0"/>
          <a:ext cx="0" cy="0"/>
          <a:chOff x="0" y="0"/>
          <a:chExt cx="0" cy="0"/>
        </a:xfrm>
      </p:grpSpPr>
      <p:sp>
        <p:nvSpPr>
          <p:cNvPr id="2" name="Titel 1"/>
          <p:cNvSpPr>
            <a:spLocks noGrp="1"/>
          </p:cNvSpPr>
          <p:nvPr>
            <p:ph type="title"/>
          </p:nvPr>
        </p:nvSpPr>
        <p:spPr>
          <a:xfrm>
            <a:off x="533400" y="228600"/>
            <a:ext cx="8251825" cy="698500"/>
          </a:xfrm>
        </p:spPr>
        <p:txBody>
          <a:bodyPr lIns="0" tIns="0"/>
          <a:lstStyle/>
          <a:p>
            <a:r>
              <a:rPr lang="de-DE" smtClean="0"/>
              <a:t>Titelmasterformat durch Klicken bearbeiten</a:t>
            </a:r>
            <a:endParaRPr lang="de-DE" dirty="0"/>
          </a:p>
        </p:txBody>
      </p:sp>
      <p:sp>
        <p:nvSpPr>
          <p:cNvPr id="3" name="Inhaltsplatzhalter 2"/>
          <p:cNvSpPr>
            <a:spLocks noGrp="1"/>
          </p:cNvSpPr>
          <p:nvPr>
            <p:ph sz="half" idx="1"/>
          </p:nvPr>
        </p:nvSpPr>
        <p:spPr>
          <a:xfrm>
            <a:off x="533401" y="1484313"/>
            <a:ext cx="3987800" cy="4681537"/>
          </a:xfrm>
        </p:spPr>
        <p:txBody>
          <a:bodyPr tIns="0"/>
          <a:lstStyle>
            <a:lvl1pPr>
              <a:spcBef>
                <a:spcPts val="600"/>
              </a:spcBef>
              <a:spcAft>
                <a:spcPts val="600"/>
              </a:spcAft>
              <a:buSzPct val="100000"/>
              <a:buFont typeface="Arial Black"/>
              <a:buChar char="›"/>
              <a:defRPr/>
            </a:lvl1pPr>
            <a:lvl2pPr>
              <a:spcBef>
                <a:spcPts val="600"/>
              </a:spcBef>
              <a:spcAft>
                <a:spcPts val="600"/>
              </a:spcAft>
              <a:buSzPct val="100000"/>
              <a:buFont typeface="Arial Black"/>
              <a:buChar char="›"/>
              <a:defRPr/>
            </a:lvl2pPr>
            <a:lvl3pPr>
              <a:spcBef>
                <a:spcPts val="600"/>
              </a:spcBef>
              <a:spcAft>
                <a:spcPts val="600"/>
              </a:spcAft>
              <a:buSzPct val="100000"/>
              <a:buFont typeface="Arial Black"/>
              <a:buChar char="›"/>
              <a:defRPr/>
            </a:lvl3pPr>
            <a:lvl4pPr>
              <a:spcBef>
                <a:spcPts val="600"/>
              </a:spcBef>
              <a:spcAft>
                <a:spcPts val="600"/>
              </a:spcAft>
              <a:buSzPct val="100000"/>
              <a:buFont typeface="Arial Black"/>
              <a:buChar char="›"/>
              <a:defRPr/>
            </a:lvl4pPr>
            <a:lvl5pPr>
              <a:spcBef>
                <a:spcPts val="600"/>
              </a:spcBef>
              <a:spcAft>
                <a:spcPts val="600"/>
              </a:spcAft>
              <a:buSzPct val="100000"/>
              <a:buFont typeface="Arial Black"/>
              <a:buChar char="›"/>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6" name="Inhaltsplatzhalter 2"/>
          <p:cNvSpPr>
            <a:spLocks noGrp="1"/>
          </p:cNvSpPr>
          <p:nvPr>
            <p:ph sz="half" idx="11"/>
          </p:nvPr>
        </p:nvSpPr>
        <p:spPr>
          <a:xfrm>
            <a:off x="4708525" y="1484313"/>
            <a:ext cx="3987800" cy="4681537"/>
          </a:xfrm>
        </p:spPr>
        <p:txBody>
          <a:bodyPr tIns="0"/>
          <a:lstStyle>
            <a:lvl1pPr>
              <a:spcBef>
                <a:spcPts val="600"/>
              </a:spcBef>
              <a:spcAft>
                <a:spcPts val="600"/>
              </a:spcAft>
              <a:buSzPct val="100000"/>
              <a:buFont typeface="Arial Black"/>
              <a:buChar char="›"/>
              <a:defRPr/>
            </a:lvl1pPr>
            <a:lvl2pPr>
              <a:spcBef>
                <a:spcPts val="600"/>
              </a:spcBef>
              <a:spcAft>
                <a:spcPts val="600"/>
              </a:spcAft>
              <a:buSzPct val="100000"/>
              <a:buFont typeface="Arial Black"/>
              <a:buChar char="›"/>
              <a:defRPr/>
            </a:lvl2pPr>
            <a:lvl3pPr>
              <a:spcBef>
                <a:spcPts val="600"/>
              </a:spcBef>
              <a:spcAft>
                <a:spcPts val="600"/>
              </a:spcAft>
              <a:buSzPct val="100000"/>
              <a:buFont typeface="Arial Black"/>
              <a:buChar char="›"/>
              <a:defRPr/>
            </a:lvl3pPr>
            <a:lvl4pPr>
              <a:spcBef>
                <a:spcPts val="600"/>
              </a:spcBef>
              <a:spcAft>
                <a:spcPts val="600"/>
              </a:spcAft>
              <a:buSzPct val="100000"/>
              <a:buFont typeface="Arial Black"/>
              <a:buChar char="›"/>
              <a:defRPr/>
            </a:lvl4pPr>
            <a:lvl5pPr>
              <a:spcBef>
                <a:spcPts val="600"/>
              </a:spcBef>
              <a:spcAft>
                <a:spcPts val="600"/>
              </a:spcAft>
              <a:buSzPct val="100000"/>
              <a:buFont typeface="Arial Black"/>
              <a:buChar char="›"/>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Rectangle 15"/>
          <p:cNvSpPr>
            <a:spLocks noGrp="1" noChangeArrowheads="1"/>
          </p:cNvSpPr>
          <p:nvPr>
            <p:ph type="sldNum" sz="quarter" idx="12"/>
          </p:nvPr>
        </p:nvSpPr>
        <p:spPr>
          <a:ln/>
        </p:spPr>
        <p:txBody>
          <a:bodyPr/>
          <a:lstStyle>
            <a:lvl1pPr>
              <a:defRPr/>
            </a:lvl1pPr>
          </a:lstStyle>
          <a:p>
            <a:pPr>
              <a:defRPr/>
            </a:pPr>
            <a:fld id="{2AC5509D-6A31-40D4-8716-006819067B69}" type="slidenum">
              <a:rPr lang="de-DE"/>
              <a:pPr>
                <a:defRPr/>
              </a:pPr>
              <a:t>‹Nr.›</a:t>
            </a:fld>
            <a:endParaRPr lang="de-DE" dirty="0"/>
          </a:p>
        </p:txBody>
      </p:sp>
    </p:spTree>
    <p:extLst>
      <p:ext uri="{BB962C8B-B14F-4D97-AF65-F5344CB8AC3E}">
        <p14:creationId xmlns:p14="http://schemas.microsoft.com/office/powerpoint/2010/main" val="2321077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el, Inhalt und Text">
    <p:spTree>
      <p:nvGrpSpPr>
        <p:cNvPr id="1" name=""/>
        <p:cNvGrpSpPr/>
        <p:nvPr/>
      </p:nvGrpSpPr>
      <p:grpSpPr>
        <a:xfrm>
          <a:off x="0" y="0"/>
          <a:ext cx="0" cy="0"/>
          <a:chOff x="0" y="0"/>
          <a:chExt cx="0" cy="0"/>
        </a:xfrm>
      </p:grpSpPr>
      <p:sp>
        <p:nvSpPr>
          <p:cNvPr id="2" name="Titel 1"/>
          <p:cNvSpPr>
            <a:spLocks noGrp="1"/>
          </p:cNvSpPr>
          <p:nvPr>
            <p:ph type="title"/>
          </p:nvPr>
        </p:nvSpPr>
        <p:spPr>
          <a:xfrm>
            <a:off x="533400" y="228600"/>
            <a:ext cx="8251825" cy="698500"/>
          </a:xfrm>
        </p:spPr>
        <p:txBody>
          <a:bodyPr lIns="0" tIns="0"/>
          <a:lstStyle/>
          <a:p>
            <a:r>
              <a:rPr lang="de-DE" smtClean="0"/>
              <a:t>Titelmasterformat durch Klicken bearbeiten</a:t>
            </a:r>
            <a:endParaRPr lang="de-DE" dirty="0"/>
          </a:p>
        </p:txBody>
      </p:sp>
      <p:sp>
        <p:nvSpPr>
          <p:cNvPr id="3" name="Inhaltsplatzhalter 2"/>
          <p:cNvSpPr>
            <a:spLocks noGrp="1"/>
          </p:cNvSpPr>
          <p:nvPr>
            <p:ph sz="half" idx="1"/>
          </p:nvPr>
        </p:nvSpPr>
        <p:spPr>
          <a:xfrm>
            <a:off x="533401" y="1484313"/>
            <a:ext cx="3987800" cy="4681537"/>
          </a:xfrm>
        </p:spPr>
        <p:txBody>
          <a:bodyPr tIns="0"/>
          <a:lstStyle>
            <a:lvl1pPr>
              <a:buSzPct val="100000"/>
              <a:buFont typeface="Arial Black"/>
              <a:buChar char="›"/>
              <a:defRPr/>
            </a:lvl1pPr>
            <a:lvl2pPr>
              <a:buSzPct val="100000"/>
              <a:buFont typeface="Arial Black"/>
              <a:buChar char="›"/>
              <a:defRPr/>
            </a:lvl2pPr>
            <a:lvl3pPr>
              <a:buSzPct val="100000"/>
              <a:buFont typeface="Arial Black"/>
              <a:buChar char="›"/>
              <a:defRPr/>
            </a:lvl3pPr>
            <a:lvl4pPr>
              <a:buSzPct val="100000"/>
              <a:buFont typeface="Arial Black"/>
              <a:buChar char="›"/>
              <a:defRPr/>
            </a:lvl4pPr>
            <a:lvl5pPr>
              <a:buSzPct val="100000"/>
              <a:buFont typeface="Arial Black"/>
              <a:buChar char="›"/>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6" name="Inhaltsplatzhalter 2"/>
          <p:cNvSpPr>
            <a:spLocks noGrp="1"/>
          </p:cNvSpPr>
          <p:nvPr>
            <p:ph sz="half" idx="11"/>
          </p:nvPr>
        </p:nvSpPr>
        <p:spPr>
          <a:xfrm>
            <a:off x="4708525" y="1484313"/>
            <a:ext cx="3987800" cy="4681537"/>
          </a:xfrm>
        </p:spPr>
        <p:txBody>
          <a:bodyPr tIns="0"/>
          <a:lstStyle>
            <a:lvl1pPr>
              <a:buSzPct val="100000"/>
              <a:buFontTx/>
              <a:buNone/>
              <a:defRPr/>
            </a:lvl1pPr>
            <a:lvl2pPr>
              <a:buSzPct val="100000"/>
              <a:buFont typeface="Arial Black"/>
              <a:buChar char="›"/>
              <a:defRPr/>
            </a:lvl2pPr>
            <a:lvl3pPr>
              <a:buSzPct val="100000"/>
              <a:buFont typeface="Arial Black"/>
              <a:buChar char="›"/>
              <a:defRPr/>
            </a:lvl3pPr>
            <a:lvl4pPr>
              <a:buSzPct val="100000"/>
              <a:buFont typeface="Arial Black"/>
              <a:buChar char="›"/>
              <a:defRPr/>
            </a:lvl4pPr>
            <a:lvl5pPr>
              <a:buSzPct val="100000"/>
              <a:buFont typeface="Arial Black"/>
              <a:buChar char="›"/>
              <a:defRPr/>
            </a:lvl5pPr>
          </a:lstStyle>
          <a:p>
            <a:pPr lvl="0"/>
            <a:r>
              <a:rPr lang="de-DE" smtClean="0"/>
              <a:t>Textmasterformat bearbeiten</a:t>
            </a:r>
          </a:p>
        </p:txBody>
      </p:sp>
      <p:sp>
        <p:nvSpPr>
          <p:cNvPr id="5" name="Rectangle 15"/>
          <p:cNvSpPr>
            <a:spLocks noGrp="1" noChangeArrowheads="1"/>
          </p:cNvSpPr>
          <p:nvPr>
            <p:ph type="sldNum" sz="quarter" idx="12"/>
          </p:nvPr>
        </p:nvSpPr>
        <p:spPr>
          <a:ln/>
        </p:spPr>
        <p:txBody>
          <a:bodyPr/>
          <a:lstStyle>
            <a:lvl1pPr>
              <a:defRPr/>
            </a:lvl1pPr>
          </a:lstStyle>
          <a:p>
            <a:pPr>
              <a:defRPr/>
            </a:pPr>
            <a:fld id="{C963F847-F10B-49F6-865F-961A773C5CD3}" type="slidenum">
              <a:rPr lang="de-DE"/>
              <a:pPr>
                <a:defRPr/>
              </a:pPr>
              <a:t>‹Nr.›</a:t>
            </a:fld>
            <a:endParaRPr lang="de-DE" dirty="0"/>
          </a:p>
        </p:txBody>
      </p:sp>
    </p:spTree>
    <p:extLst>
      <p:ext uri="{BB962C8B-B14F-4D97-AF65-F5344CB8AC3E}">
        <p14:creationId xmlns:p14="http://schemas.microsoft.com/office/powerpoint/2010/main" val="3363827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41867" y="211666"/>
            <a:ext cx="8229600" cy="727075"/>
          </a:xfrm>
        </p:spPr>
        <p:txBody>
          <a:bodyPr lIns="0" tIns="0"/>
          <a:lstStyle>
            <a:lvl1pPr>
              <a:defRPr/>
            </a:lvl1pPr>
          </a:lstStyle>
          <a:p>
            <a:r>
              <a:rPr lang="de-DE" smtClean="0"/>
              <a:t>Titelmasterformat durch Klicken bearbeiten</a:t>
            </a:r>
            <a:endParaRPr lang="de-DE" dirty="0"/>
          </a:p>
        </p:txBody>
      </p:sp>
      <p:sp>
        <p:nvSpPr>
          <p:cNvPr id="3" name="Textplatzhalter 2"/>
          <p:cNvSpPr>
            <a:spLocks noGrp="1"/>
          </p:cNvSpPr>
          <p:nvPr>
            <p:ph type="body" idx="1"/>
          </p:nvPr>
        </p:nvSpPr>
        <p:spPr>
          <a:xfrm>
            <a:off x="533400" y="1475317"/>
            <a:ext cx="3987800" cy="6778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533400" y="2209800"/>
            <a:ext cx="3987800" cy="3958193"/>
          </a:xfrm>
        </p:spPr>
        <p:txBody>
          <a:bodyPr tIns="0"/>
          <a:lstStyle>
            <a:lvl1pPr>
              <a:buSzPct val="100000"/>
              <a:buFont typeface="Arial Black"/>
              <a:buChar char="›"/>
              <a:defRPr sz="2400"/>
            </a:lvl1pPr>
            <a:lvl2pPr>
              <a:buSzPct val="100000"/>
              <a:buFont typeface="Arial Black"/>
              <a:buChar char="›"/>
              <a:defRPr sz="2000"/>
            </a:lvl2pPr>
            <a:lvl3pPr>
              <a:buSzPct val="100000"/>
              <a:buFont typeface="Arial Black"/>
              <a:buChar char="›"/>
              <a:defRPr sz="1800"/>
            </a:lvl3pPr>
            <a:lvl4pPr>
              <a:buSzPct val="100000"/>
              <a:buFont typeface="Arial Black"/>
              <a:buChar char="›"/>
              <a:defRPr sz="1600"/>
            </a:lvl4pPr>
            <a:lvl5pPr>
              <a:buSzPct val="100000"/>
              <a:buFont typeface="Arial Black"/>
              <a:buChar cha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Textplatzhalter 4"/>
          <p:cNvSpPr>
            <a:spLocks noGrp="1"/>
          </p:cNvSpPr>
          <p:nvPr>
            <p:ph type="body" sz="quarter" idx="3"/>
          </p:nvPr>
        </p:nvSpPr>
        <p:spPr>
          <a:xfrm>
            <a:off x="4699000" y="1475317"/>
            <a:ext cx="3997325" cy="6778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99000" y="2220912"/>
            <a:ext cx="3997325" cy="3951288"/>
          </a:xfrm>
        </p:spPr>
        <p:txBody>
          <a:bodyPr tIns="0"/>
          <a:lstStyle>
            <a:lvl1pPr>
              <a:buFont typeface="Arial Black"/>
              <a:buChar char="›"/>
              <a:defRPr sz="2400"/>
            </a:lvl1pPr>
            <a:lvl2pPr>
              <a:buFont typeface="Arial Black"/>
              <a:buChar char="›"/>
              <a:defRPr sz="2000"/>
            </a:lvl2pPr>
            <a:lvl3pPr>
              <a:buFont typeface="Arial Black"/>
              <a:buChar char="›"/>
              <a:defRPr sz="1800"/>
            </a:lvl3pPr>
            <a:lvl4pPr>
              <a:buFont typeface="Arial Black"/>
              <a:buChar char="›"/>
              <a:defRPr sz="1600"/>
            </a:lvl4pPr>
            <a:lvl5pPr>
              <a:buFont typeface="Arial Black"/>
              <a:buChar cha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7" name="Rectangle 15"/>
          <p:cNvSpPr>
            <a:spLocks noGrp="1" noChangeArrowheads="1"/>
          </p:cNvSpPr>
          <p:nvPr>
            <p:ph type="sldNum" sz="quarter" idx="10"/>
          </p:nvPr>
        </p:nvSpPr>
        <p:spPr>
          <a:ln/>
        </p:spPr>
        <p:txBody>
          <a:bodyPr/>
          <a:lstStyle>
            <a:lvl1pPr>
              <a:defRPr/>
            </a:lvl1pPr>
          </a:lstStyle>
          <a:p>
            <a:pPr>
              <a:defRPr/>
            </a:pPr>
            <a:fld id="{67C31D21-1168-48D9-A983-60DCE4B2F20D}" type="slidenum">
              <a:rPr lang="de-DE"/>
              <a:pPr>
                <a:defRPr/>
              </a:pPr>
              <a:t>‹Nr.›</a:t>
            </a:fld>
            <a:endParaRPr lang="de-DE" dirty="0"/>
          </a:p>
        </p:txBody>
      </p:sp>
    </p:spTree>
    <p:extLst>
      <p:ext uri="{BB962C8B-B14F-4D97-AF65-F5344CB8AC3E}">
        <p14:creationId xmlns:p14="http://schemas.microsoft.com/office/powerpoint/2010/main" val="861193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Inhalt">
    <p:spTree>
      <p:nvGrpSpPr>
        <p:cNvPr id="1" name=""/>
        <p:cNvGrpSpPr/>
        <p:nvPr/>
      </p:nvGrpSpPr>
      <p:grpSpPr>
        <a:xfrm>
          <a:off x="0" y="0"/>
          <a:ext cx="0" cy="0"/>
          <a:chOff x="0" y="0"/>
          <a:chExt cx="0" cy="0"/>
        </a:xfrm>
      </p:grpSpPr>
      <p:sp>
        <p:nvSpPr>
          <p:cNvPr id="2" name="Inhaltsplatzhalter 1"/>
          <p:cNvSpPr>
            <a:spLocks noGrp="1"/>
          </p:cNvSpPr>
          <p:nvPr>
            <p:ph/>
          </p:nvPr>
        </p:nvSpPr>
        <p:spPr>
          <a:xfrm>
            <a:off x="533400" y="304800"/>
            <a:ext cx="8166100" cy="5867400"/>
          </a:xfrm>
        </p:spPr>
        <p:txBody>
          <a:bodyPr tIns="0"/>
          <a:lstStyle>
            <a:lvl1pPr>
              <a:buSzPct val="100000"/>
              <a:buFont typeface="Arial Black"/>
              <a:buChar char="›"/>
              <a:defRPr sz="2800"/>
            </a:lvl1pPr>
            <a:lvl2pPr>
              <a:buSzPct val="100000"/>
              <a:buFont typeface="Arial Black"/>
              <a:buChar char="›"/>
              <a:defRPr/>
            </a:lvl2pPr>
            <a:lvl3pPr>
              <a:buSzPct val="100000"/>
              <a:buFont typeface="Arial Black"/>
              <a:buChar char="›"/>
              <a:defRPr/>
            </a:lvl3pPr>
            <a:lvl4pPr>
              <a:buSzPct val="100000"/>
              <a:buFont typeface="Arial Black"/>
              <a:buChar char="›"/>
              <a:defRPr/>
            </a:lvl4pPr>
            <a:lvl5pPr>
              <a:buSzPct val="100000"/>
              <a:buFont typeface="Arial Black"/>
              <a:buChar char="›"/>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3" name="Rectangle 15"/>
          <p:cNvSpPr>
            <a:spLocks noGrp="1" noChangeArrowheads="1"/>
          </p:cNvSpPr>
          <p:nvPr>
            <p:ph type="sldNum" sz="quarter" idx="10"/>
          </p:nvPr>
        </p:nvSpPr>
        <p:spPr>
          <a:ln/>
        </p:spPr>
        <p:txBody>
          <a:bodyPr/>
          <a:lstStyle>
            <a:lvl1pPr>
              <a:defRPr/>
            </a:lvl1pPr>
          </a:lstStyle>
          <a:p>
            <a:pPr>
              <a:defRPr/>
            </a:pPr>
            <a:fld id="{B1E7EB8B-0F35-4754-A12C-28F4DA90407B}" type="slidenum">
              <a:rPr lang="de-DE"/>
              <a:pPr>
                <a:defRPr/>
              </a:pPr>
              <a:t>‹Nr.›</a:t>
            </a:fld>
            <a:endParaRPr lang="de-DE" dirty="0"/>
          </a:p>
        </p:txBody>
      </p:sp>
    </p:spTree>
    <p:extLst>
      <p:ext uri="{BB962C8B-B14F-4D97-AF65-F5344CB8AC3E}">
        <p14:creationId xmlns:p14="http://schemas.microsoft.com/office/powerpoint/2010/main" val="13429541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545043" y="220134"/>
            <a:ext cx="8251825" cy="717550"/>
          </a:xfrm>
        </p:spPr>
        <p:txBody>
          <a:bodyPr lIns="0" tIns="0"/>
          <a:lstStyle/>
          <a:p>
            <a:r>
              <a:rPr lang="de-DE" smtClean="0"/>
              <a:t>Titelmasterformat durch Klicken bearbeiten</a:t>
            </a:r>
            <a:endParaRPr lang="de-DE" dirty="0"/>
          </a:p>
        </p:txBody>
      </p:sp>
      <p:sp>
        <p:nvSpPr>
          <p:cNvPr id="6" name="Inhaltsplatzhalter 2"/>
          <p:cNvSpPr>
            <a:spLocks noGrp="1"/>
          </p:cNvSpPr>
          <p:nvPr>
            <p:ph sz="half" idx="1"/>
          </p:nvPr>
        </p:nvSpPr>
        <p:spPr>
          <a:xfrm>
            <a:off x="539751" y="1484312"/>
            <a:ext cx="8156574" cy="2260037"/>
          </a:xfrm>
        </p:spPr>
        <p:txBody>
          <a:bodyPr tIns="0"/>
          <a:lstStyle>
            <a:lvl1pPr>
              <a:buSzPct val="100000"/>
              <a:buFont typeface="Arial Black"/>
              <a:buChar char="›"/>
              <a:defRPr/>
            </a:lvl1pPr>
            <a:lvl2pPr>
              <a:buSzPct val="100000"/>
              <a:buFont typeface="Arial"/>
              <a:buNone/>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8" name="Inhaltsplatzhalter 2"/>
          <p:cNvSpPr>
            <a:spLocks noGrp="1"/>
          </p:cNvSpPr>
          <p:nvPr>
            <p:ph sz="half" idx="11"/>
          </p:nvPr>
        </p:nvSpPr>
        <p:spPr>
          <a:xfrm>
            <a:off x="539751" y="3922614"/>
            <a:ext cx="3981449" cy="2247850"/>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2" name="Inhaltsplatzhalter 2"/>
          <p:cNvSpPr>
            <a:spLocks noGrp="1"/>
          </p:cNvSpPr>
          <p:nvPr>
            <p:ph sz="half" idx="14"/>
          </p:nvPr>
        </p:nvSpPr>
        <p:spPr>
          <a:xfrm>
            <a:off x="4702688" y="3922614"/>
            <a:ext cx="3993637" cy="2247850"/>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7" name="Rectangle 15"/>
          <p:cNvSpPr>
            <a:spLocks noGrp="1" noChangeArrowheads="1"/>
          </p:cNvSpPr>
          <p:nvPr>
            <p:ph type="sldNum" sz="quarter" idx="15"/>
          </p:nvPr>
        </p:nvSpPr>
        <p:spPr>
          <a:ln/>
        </p:spPr>
        <p:txBody>
          <a:bodyPr/>
          <a:lstStyle>
            <a:lvl1pPr>
              <a:defRPr/>
            </a:lvl1pPr>
          </a:lstStyle>
          <a:p>
            <a:pPr>
              <a:defRPr/>
            </a:pPr>
            <a:fld id="{6CCC39C3-440A-4D1C-B458-FB9F61C2F56B}" type="slidenum">
              <a:rPr lang="de-DE"/>
              <a:pPr>
                <a:defRPr/>
              </a:pPr>
              <a:t>‹Nr.›</a:t>
            </a:fld>
            <a:endParaRPr lang="de-DE" dirty="0"/>
          </a:p>
        </p:txBody>
      </p:sp>
    </p:spTree>
    <p:extLst>
      <p:ext uri="{BB962C8B-B14F-4D97-AF65-F5344CB8AC3E}">
        <p14:creationId xmlns:p14="http://schemas.microsoft.com/office/powerpoint/2010/main" val="22989886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536575" y="230718"/>
            <a:ext cx="8251825" cy="717550"/>
          </a:xfrm>
        </p:spPr>
        <p:txBody>
          <a:bodyPr lIns="0" tIns="0"/>
          <a:lstStyle/>
          <a:p>
            <a:r>
              <a:rPr lang="de-DE" smtClean="0"/>
              <a:t>Titelmasterformat durch Klicken bearbeiten</a:t>
            </a:r>
            <a:endParaRPr lang="de-DE" dirty="0"/>
          </a:p>
        </p:txBody>
      </p:sp>
      <p:sp>
        <p:nvSpPr>
          <p:cNvPr id="6" name="Inhaltsplatzhalter 2"/>
          <p:cNvSpPr>
            <a:spLocks noGrp="1"/>
          </p:cNvSpPr>
          <p:nvPr>
            <p:ph sz="half" idx="1"/>
          </p:nvPr>
        </p:nvSpPr>
        <p:spPr>
          <a:xfrm>
            <a:off x="539751" y="1484312"/>
            <a:ext cx="3993637" cy="2260037"/>
          </a:xfrm>
        </p:spPr>
        <p:txBody>
          <a:bodyPr tIns="0"/>
          <a:lstStyle>
            <a:lvl1pPr>
              <a:buSzPct val="100000"/>
              <a:buFont typeface="Arial Black"/>
              <a:buChar char="›"/>
              <a:defRPr/>
            </a:lvl1pPr>
            <a:lvl2pPr>
              <a:buSzPct val="100000"/>
              <a:buFont typeface="Arial"/>
              <a:buNone/>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8" name="Inhaltsplatzhalter 2"/>
          <p:cNvSpPr>
            <a:spLocks noGrp="1"/>
          </p:cNvSpPr>
          <p:nvPr>
            <p:ph sz="half" idx="11"/>
          </p:nvPr>
        </p:nvSpPr>
        <p:spPr>
          <a:xfrm>
            <a:off x="539751" y="3922614"/>
            <a:ext cx="3993637" cy="2247850"/>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2" name="Inhaltsplatzhalter 2"/>
          <p:cNvSpPr>
            <a:spLocks noGrp="1"/>
          </p:cNvSpPr>
          <p:nvPr>
            <p:ph sz="half" idx="14"/>
          </p:nvPr>
        </p:nvSpPr>
        <p:spPr>
          <a:xfrm>
            <a:off x="4702688" y="3922614"/>
            <a:ext cx="3993637" cy="2247850"/>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3" name="Inhaltsplatzhalter 2"/>
          <p:cNvSpPr>
            <a:spLocks noGrp="1"/>
          </p:cNvSpPr>
          <p:nvPr>
            <p:ph sz="half" idx="15"/>
          </p:nvPr>
        </p:nvSpPr>
        <p:spPr>
          <a:xfrm>
            <a:off x="4702688" y="1484312"/>
            <a:ext cx="3993637" cy="2260037"/>
          </a:xfrm>
        </p:spPr>
        <p:txBody>
          <a:bodyPr tIns="0"/>
          <a:lstStyle>
            <a:lvl1pPr>
              <a:buSzPct val="100000"/>
              <a:buFont typeface="Arial Black"/>
              <a:buChar char="›"/>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7" name="Rectangle 15"/>
          <p:cNvSpPr>
            <a:spLocks noGrp="1" noChangeArrowheads="1"/>
          </p:cNvSpPr>
          <p:nvPr>
            <p:ph type="sldNum" sz="quarter" idx="16"/>
          </p:nvPr>
        </p:nvSpPr>
        <p:spPr>
          <a:ln/>
        </p:spPr>
        <p:txBody>
          <a:bodyPr/>
          <a:lstStyle>
            <a:lvl1pPr>
              <a:defRPr/>
            </a:lvl1pPr>
          </a:lstStyle>
          <a:p>
            <a:pPr>
              <a:defRPr/>
            </a:pPr>
            <a:fld id="{ED3C1BD7-5E9E-44CA-BC4F-4B43E50A5791}" type="slidenum">
              <a:rPr lang="de-DE"/>
              <a:pPr>
                <a:defRPr/>
              </a:pPr>
              <a:t>‹Nr.›</a:t>
            </a:fld>
            <a:endParaRPr lang="de-DE" dirty="0"/>
          </a:p>
        </p:txBody>
      </p:sp>
    </p:spTree>
    <p:extLst>
      <p:ext uri="{BB962C8B-B14F-4D97-AF65-F5344CB8AC3E}">
        <p14:creationId xmlns:p14="http://schemas.microsoft.com/office/powerpoint/2010/main" val="31223412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545043" y="224368"/>
            <a:ext cx="8251825" cy="717550"/>
          </a:xfrm>
        </p:spPr>
        <p:txBody>
          <a:bodyPr lIns="0" tIns="0"/>
          <a:lstStyle/>
          <a:p>
            <a:r>
              <a:rPr lang="de-DE" smtClean="0"/>
              <a:t>Titelmasterformat durch Klicken bearbeiten</a:t>
            </a:r>
            <a:endParaRPr lang="de-DE"/>
          </a:p>
        </p:txBody>
      </p:sp>
      <p:sp>
        <p:nvSpPr>
          <p:cNvPr id="6" name="Inhaltsplatzhalter 2"/>
          <p:cNvSpPr>
            <a:spLocks noGrp="1"/>
          </p:cNvSpPr>
          <p:nvPr>
            <p:ph sz="half" idx="1"/>
          </p:nvPr>
        </p:nvSpPr>
        <p:spPr>
          <a:xfrm>
            <a:off x="539751" y="1469114"/>
            <a:ext cx="3993637" cy="2277386"/>
          </a:xfrm>
        </p:spPr>
        <p:txBody>
          <a:bodyPr tIns="0"/>
          <a:lstStyle>
            <a:lvl1pPr algn="l">
              <a:spcAft>
                <a:spcPts val="1488"/>
              </a:spcAft>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8" name="Inhaltsplatzhalter 2"/>
          <p:cNvSpPr>
            <a:spLocks noGrp="1"/>
          </p:cNvSpPr>
          <p:nvPr>
            <p:ph sz="half" idx="11"/>
          </p:nvPr>
        </p:nvSpPr>
        <p:spPr>
          <a:xfrm>
            <a:off x="539751" y="3924350"/>
            <a:ext cx="3993637" cy="2247850"/>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2" name="Inhaltsplatzhalter 2"/>
          <p:cNvSpPr>
            <a:spLocks noGrp="1"/>
          </p:cNvSpPr>
          <p:nvPr>
            <p:ph sz="half" idx="14"/>
          </p:nvPr>
        </p:nvSpPr>
        <p:spPr>
          <a:xfrm>
            <a:off x="4702688" y="3924350"/>
            <a:ext cx="3993637" cy="2247850"/>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13" name="Inhaltsplatzhalter 2"/>
          <p:cNvSpPr>
            <a:spLocks noGrp="1"/>
          </p:cNvSpPr>
          <p:nvPr>
            <p:ph sz="half" idx="15"/>
          </p:nvPr>
        </p:nvSpPr>
        <p:spPr>
          <a:xfrm>
            <a:off x="4702688" y="1469114"/>
            <a:ext cx="3993637" cy="2277386"/>
          </a:xfrm>
        </p:spPr>
        <p:txBody>
          <a:bodyPr tIns="0"/>
          <a:lstStyle>
            <a:lvl1pPr>
              <a:buSzPct val="100000"/>
              <a:buFontTx/>
              <a:buNone/>
              <a:defRPr/>
            </a:lvl1pPr>
            <a:lvl2pPr>
              <a:buSzPct val="100000"/>
              <a:buFontTx/>
              <a:buBlip>
                <a:blip r:embed="rId2"/>
              </a:buBlip>
              <a:defRPr/>
            </a:lvl2pPr>
            <a:lvl3pPr>
              <a:buSzPct val="100000"/>
              <a:buFontTx/>
              <a:buBlip>
                <a:blip r:embed="rId2"/>
              </a:buBlip>
              <a:defRPr/>
            </a:lvl3pPr>
            <a:lvl4pPr>
              <a:buSzPct val="100000"/>
              <a:buFontTx/>
              <a:buBlip>
                <a:blip r:embed="rId2"/>
              </a:buBlip>
              <a:defRPr/>
            </a:lvl4pPr>
            <a:lvl5pPr>
              <a:buSzPct val="100000"/>
              <a:buFontTx/>
              <a:buBlip>
                <a:blip r:embed="rId2"/>
              </a:buBlip>
              <a:defRPr/>
            </a:lvl5pPr>
          </a:lstStyle>
          <a:p>
            <a:pPr lvl="0"/>
            <a:r>
              <a:rPr lang="de-DE" smtClean="0"/>
              <a:t>Textmasterformat bearbeiten</a:t>
            </a:r>
          </a:p>
        </p:txBody>
      </p:sp>
      <p:sp>
        <p:nvSpPr>
          <p:cNvPr id="7" name="Rectangle 15"/>
          <p:cNvSpPr>
            <a:spLocks noGrp="1" noChangeArrowheads="1"/>
          </p:cNvSpPr>
          <p:nvPr>
            <p:ph type="sldNum" sz="quarter" idx="16"/>
          </p:nvPr>
        </p:nvSpPr>
        <p:spPr>
          <a:ln/>
        </p:spPr>
        <p:txBody>
          <a:bodyPr/>
          <a:lstStyle>
            <a:lvl1pPr>
              <a:defRPr/>
            </a:lvl1pPr>
          </a:lstStyle>
          <a:p>
            <a:pPr>
              <a:defRPr/>
            </a:pPr>
            <a:fld id="{DE992017-9F2D-48CE-B415-161891B9599D}" type="slidenum">
              <a:rPr lang="de-DE"/>
              <a:pPr>
                <a:defRPr/>
              </a:pPr>
              <a:t>‹Nr.›</a:t>
            </a:fld>
            <a:endParaRPr lang="de-DE" dirty="0"/>
          </a:p>
        </p:txBody>
      </p:sp>
    </p:spTree>
    <p:extLst>
      <p:ext uri="{BB962C8B-B14F-4D97-AF65-F5344CB8AC3E}">
        <p14:creationId xmlns:p14="http://schemas.microsoft.com/office/powerpoint/2010/main" val="42185976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w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4.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5"/>
          <p:cNvSpPr>
            <a:spLocks noGrp="1" noChangeArrowheads="1"/>
          </p:cNvSpPr>
          <p:nvPr>
            <p:ph type="title"/>
          </p:nvPr>
        </p:nvSpPr>
        <p:spPr bwMode="auto">
          <a:xfrm>
            <a:off x="447675" y="412750"/>
            <a:ext cx="8251825"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ctr" anchorCtr="0" compatLnSpc="1">
            <a:prstTxWarp prst="textNoShape">
              <a:avLst/>
            </a:prstTxWarp>
          </a:bodyPr>
          <a:lstStyle/>
          <a:p>
            <a:pPr lvl="0"/>
            <a:r>
              <a:rPr lang="de-CH" altLang="de-DE" smtClean="0"/>
              <a:t>Mastertitelformat </a:t>
            </a:r>
            <a:br>
              <a:rPr lang="de-CH" altLang="de-DE" smtClean="0"/>
            </a:br>
            <a:r>
              <a:rPr lang="de-CH" altLang="de-DE" smtClean="0"/>
              <a:t>bearbeiten</a:t>
            </a:r>
          </a:p>
        </p:txBody>
      </p:sp>
      <p:sp>
        <p:nvSpPr>
          <p:cNvPr id="1027" name="Rectangle 6"/>
          <p:cNvSpPr>
            <a:spLocks noGrp="1" noChangeArrowheads="1"/>
          </p:cNvSpPr>
          <p:nvPr>
            <p:ph type="body" idx="1"/>
          </p:nvPr>
        </p:nvSpPr>
        <p:spPr bwMode="auto">
          <a:xfrm>
            <a:off x="533400" y="1466850"/>
            <a:ext cx="8251825" cy="470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6038" rIns="92075" bIns="46038" numCol="1" anchor="t" anchorCtr="0" compatLnSpc="1">
            <a:prstTxWarp prst="textNoShape">
              <a:avLst/>
            </a:prstTxWarp>
          </a:bodyPr>
          <a:lstStyle/>
          <a:p>
            <a:pPr lvl="0"/>
            <a:r>
              <a:rPr lang="de-CH" altLang="de-DE" smtClean="0"/>
              <a:t>Mastertextformat bearbeiten</a:t>
            </a:r>
          </a:p>
          <a:p>
            <a:pPr lvl="1"/>
            <a:r>
              <a:rPr lang="de-CH" altLang="de-DE" smtClean="0"/>
              <a:t>Zweite Ebene</a:t>
            </a:r>
          </a:p>
          <a:p>
            <a:pPr lvl="2"/>
            <a:r>
              <a:rPr lang="de-CH" altLang="de-DE" smtClean="0"/>
              <a:t>Dritte Ebene</a:t>
            </a:r>
          </a:p>
          <a:p>
            <a:pPr lvl="3"/>
            <a:r>
              <a:rPr lang="de-CH" altLang="de-DE" smtClean="0"/>
              <a:t>Vierte Ebene</a:t>
            </a:r>
          </a:p>
          <a:p>
            <a:pPr lvl="4"/>
            <a:r>
              <a:rPr lang="de-CH" altLang="de-DE" smtClean="0"/>
              <a:t>Fünfte Ebene </a:t>
            </a:r>
          </a:p>
        </p:txBody>
      </p:sp>
      <p:pic>
        <p:nvPicPr>
          <p:cNvPr id="1028" name="Picture 4"/>
          <p:cNvPicPr>
            <a:picLocks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68275" y="6359525"/>
            <a:ext cx="609600"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Textfeld 7"/>
          <p:cNvSpPr txBox="1">
            <a:spLocks noChangeArrowheads="1"/>
          </p:cNvSpPr>
          <p:nvPr/>
        </p:nvSpPr>
        <p:spPr bwMode="auto">
          <a:xfrm>
            <a:off x="814388" y="6469063"/>
            <a:ext cx="11525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defRPr sz="2400" b="1">
                <a:solidFill>
                  <a:schemeClr val="tx1"/>
                </a:solidFill>
                <a:latin typeface="Arial" charset="0"/>
              </a:defRPr>
            </a:lvl6pPr>
            <a:lvl7pPr marL="2971800" indent="-228600" eaLnBrk="0" fontAlgn="base" hangingPunct="0">
              <a:spcBef>
                <a:spcPct val="0"/>
              </a:spcBef>
              <a:spcAft>
                <a:spcPct val="0"/>
              </a:spcAft>
              <a:defRPr sz="2400" b="1">
                <a:solidFill>
                  <a:schemeClr val="tx1"/>
                </a:solidFill>
                <a:latin typeface="Arial" charset="0"/>
              </a:defRPr>
            </a:lvl7pPr>
            <a:lvl8pPr marL="3429000" indent="-228600" eaLnBrk="0" fontAlgn="base" hangingPunct="0">
              <a:spcBef>
                <a:spcPct val="0"/>
              </a:spcBef>
              <a:spcAft>
                <a:spcPct val="0"/>
              </a:spcAft>
              <a:defRPr sz="2400" b="1">
                <a:solidFill>
                  <a:schemeClr val="tx1"/>
                </a:solidFill>
                <a:latin typeface="Arial" charset="0"/>
              </a:defRPr>
            </a:lvl8pPr>
            <a:lvl9pPr marL="3886200" indent="-228600" eaLnBrk="0" fontAlgn="base" hangingPunct="0">
              <a:spcBef>
                <a:spcPct val="0"/>
              </a:spcBef>
              <a:spcAft>
                <a:spcPct val="0"/>
              </a:spcAft>
              <a:defRPr sz="2400" b="1">
                <a:solidFill>
                  <a:schemeClr val="tx1"/>
                </a:solidFill>
                <a:latin typeface="Arial" charset="0"/>
              </a:defRPr>
            </a:lvl9pPr>
          </a:lstStyle>
          <a:p>
            <a:pPr>
              <a:spcAft>
                <a:spcPct val="50000"/>
              </a:spcAft>
              <a:defRPr/>
            </a:pPr>
            <a:r>
              <a:rPr lang="de-CH" sz="1400" b="0" smtClean="0">
                <a:solidFill>
                  <a:srgbClr val="009E7E"/>
                </a:solidFill>
              </a:rPr>
              <a:t>www.fibl.org</a:t>
            </a:r>
          </a:p>
        </p:txBody>
      </p:sp>
      <p:sp>
        <p:nvSpPr>
          <p:cNvPr id="9" name="Rectangle 15"/>
          <p:cNvSpPr>
            <a:spLocks noGrp="1" noChangeArrowheads="1"/>
          </p:cNvSpPr>
          <p:nvPr>
            <p:ph type="sldNum" sz="quarter" idx="4"/>
          </p:nvPr>
        </p:nvSpPr>
        <p:spPr bwMode="auto">
          <a:xfrm>
            <a:off x="8294688" y="6494463"/>
            <a:ext cx="508000" cy="2873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300" b="0">
                <a:cs typeface="+mn-cs"/>
              </a:defRPr>
            </a:lvl1pPr>
          </a:lstStyle>
          <a:p>
            <a:pPr>
              <a:defRPr/>
            </a:pPr>
            <a:fld id="{9A76D0D4-BDF3-47A0-86AF-BA2D7ACCD01C}" type="slidenum">
              <a:rPr lang="de-DE"/>
              <a:pPr>
                <a:defRPr/>
              </a:pPr>
              <a:t>‹Nr.›</a:t>
            </a:fld>
            <a:endParaRPr lang="de-DE" dirty="0"/>
          </a:p>
        </p:txBody>
      </p:sp>
      <p:pic>
        <p:nvPicPr>
          <p:cNvPr id="1031" name="Picture 4"/>
          <p:cNvPicPr>
            <a:picLocks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95263" y="6356350"/>
            <a:ext cx="609600"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Bild 10" descr="FiBL cmyk.jpg"/>
          <p:cNvPicPr>
            <a:picLocks noChangeAspect="1"/>
          </p:cNvPicPr>
          <p:nvPr/>
        </p:nvPicPr>
        <p:blipFill>
          <a:blip r:embed="rId30">
            <a:extLst>
              <a:ext uri="{28A0092B-C50C-407E-A947-70E740481C1C}">
                <a14:useLocalDpi xmlns:a14="http://schemas.microsoft.com/office/drawing/2010/main" val="0"/>
              </a:ext>
            </a:extLst>
          </a:blip>
          <a:srcRect/>
          <a:stretch>
            <a:fillRect/>
          </a:stretch>
        </p:blipFill>
        <p:spPr bwMode="auto">
          <a:xfrm>
            <a:off x="157163" y="6330950"/>
            <a:ext cx="64928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2"/>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2124075" y="6411913"/>
            <a:ext cx="882650"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078" r:id="rId1"/>
    <p:sldLayoutId id="2147485055" r:id="rId2"/>
    <p:sldLayoutId id="2147485056" r:id="rId3"/>
    <p:sldLayoutId id="2147485057" r:id="rId4"/>
    <p:sldLayoutId id="2147485058" r:id="rId5"/>
    <p:sldLayoutId id="2147485059" r:id="rId6"/>
    <p:sldLayoutId id="2147485060" r:id="rId7"/>
    <p:sldLayoutId id="2147485061" r:id="rId8"/>
    <p:sldLayoutId id="2147485062" r:id="rId9"/>
    <p:sldLayoutId id="2147485063" r:id="rId10"/>
    <p:sldLayoutId id="2147485064" r:id="rId11"/>
    <p:sldLayoutId id="2147485079" r:id="rId12"/>
    <p:sldLayoutId id="2147485065" r:id="rId13"/>
    <p:sldLayoutId id="2147485066" r:id="rId14"/>
    <p:sldLayoutId id="2147485067" r:id="rId15"/>
    <p:sldLayoutId id="2147485068" r:id="rId16"/>
    <p:sldLayoutId id="2147485069" r:id="rId17"/>
    <p:sldLayoutId id="2147485070" r:id="rId18"/>
    <p:sldLayoutId id="2147485071" r:id="rId19"/>
    <p:sldLayoutId id="2147485072" r:id="rId20"/>
    <p:sldLayoutId id="2147485073" r:id="rId21"/>
    <p:sldLayoutId id="2147485074" r:id="rId22"/>
    <p:sldLayoutId id="2147485075" r:id="rId23"/>
    <p:sldLayoutId id="2147485076" r:id="rId24"/>
    <p:sldLayoutId id="2147485077" r:id="rId25"/>
    <p:sldLayoutId id="2147485080" r:id="rId26"/>
    <p:sldLayoutId id="2147485081" r:id="rId27"/>
  </p:sldLayoutIdLst>
  <p:hf hdr="0" ftr="0" dt="0"/>
  <p:txStyles>
    <p:titleStyle>
      <a:lvl1pPr algn="l" rtl="0" eaLnBrk="0" fontAlgn="base" hangingPunct="0">
        <a:spcBef>
          <a:spcPct val="0"/>
        </a:spcBef>
        <a:spcAft>
          <a:spcPct val="0"/>
        </a:spcAft>
        <a:defRPr sz="2800" b="1">
          <a:solidFill>
            <a:schemeClr val="bg2"/>
          </a:solidFill>
          <a:latin typeface="+mj-lt"/>
          <a:ea typeface="ＭＳ Ｐゴシック" charset="-128"/>
          <a:cs typeface="ＭＳ Ｐゴシック" charset="-128"/>
        </a:defRPr>
      </a:lvl1pPr>
      <a:lvl2pPr algn="l" rtl="0" eaLnBrk="0" fontAlgn="base" hangingPunct="0">
        <a:spcBef>
          <a:spcPct val="0"/>
        </a:spcBef>
        <a:spcAft>
          <a:spcPct val="0"/>
        </a:spcAft>
        <a:defRPr sz="2800" b="1">
          <a:solidFill>
            <a:schemeClr val="bg2"/>
          </a:solidFill>
          <a:latin typeface="Arial" charset="0"/>
          <a:ea typeface="ＭＳ Ｐゴシック" charset="-128"/>
          <a:cs typeface="ＭＳ Ｐゴシック" charset="-128"/>
        </a:defRPr>
      </a:lvl2pPr>
      <a:lvl3pPr algn="l" rtl="0" eaLnBrk="0" fontAlgn="base" hangingPunct="0">
        <a:spcBef>
          <a:spcPct val="0"/>
        </a:spcBef>
        <a:spcAft>
          <a:spcPct val="0"/>
        </a:spcAft>
        <a:defRPr sz="2800" b="1">
          <a:solidFill>
            <a:schemeClr val="bg2"/>
          </a:solidFill>
          <a:latin typeface="Arial" charset="0"/>
          <a:ea typeface="ＭＳ Ｐゴシック" charset="-128"/>
          <a:cs typeface="ＭＳ Ｐゴシック" charset="-128"/>
        </a:defRPr>
      </a:lvl3pPr>
      <a:lvl4pPr algn="l" rtl="0" eaLnBrk="0" fontAlgn="base" hangingPunct="0">
        <a:spcBef>
          <a:spcPct val="0"/>
        </a:spcBef>
        <a:spcAft>
          <a:spcPct val="0"/>
        </a:spcAft>
        <a:defRPr sz="2800" b="1">
          <a:solidFill>
            <a:schemeClr val="bg2"/>
          </a:solidFill>
          <a:latin typeface="Arial" charset="0"/>
          <a:ea typeface="ＭＳ Ｐゴシック" charset="-128"/>
          <a:cs typeface="ＭＳ Ｐゴシック" charset="-128"/>
        </a:defRPr>
      </a:lvl4pPr>
      <a:lvl5pPr algn="l" rtl="0" eaLnBrk="0" fontAlgn="base" hangingPunct="0">
        <a:spcBef>
          <a:spcPct val="0"/>
        </a:spcBef>
        <a:spcAft>
          <a:spcPct val="0"/>
        </a:spcAft>
        <a:defRPr sz="2800" b="1">
          <a:solidFill>
            <a:schemeClr val="bg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b="1">
          <a:solidFill>
            <a:schemeClr val="bg2"/>
          </a:solidFill>
          <a:latin typeface="Arial" charset="0"/>
        </a:defRPr>
      </a:lvl6pPr>
      <a:lvl7pPr marL="914400" algn="l" rtl="0" eaLnBrk="1" fontAlgn="base" hangingPunct="1">
        <a:spcBef>
          <a:spcPct val="0"/>
        </a:spcBef>
        <a:spcAft>
          <a:spcPct val="0"/>
        </a:spcAft>
        <a:defRPr sz="3200" b="1">
          <a:solidFill>
            <a:schemeClr val="bg2"/>
          </a:solidFill>
          <a:latin typeface="Arial" charset="0"/>
        </a:defRPr>
      </a:lvl7pPr>
      <a:lvl8pPr marL="1371600" algn="l" rtl="0" eaLnBrk="1" fontAlgn="base" hangingPunct="1">
        <a:spcBef>
          <a:spcPct val="0"/>
        </a:spcBef>
        <a:spcAft>
          <a:spcPct val="0"/>
        </a:spcAft>
        <a:defRPr sz="3200" b="1">
          <a:solidFill>
            <a:schemeClr val="bg2"/>
          </a:solidFill>
          <a:latin typeface="Arial" charset="0"/>
        </a:defRPr>
      </a:lvl8pPr>
      <a:lvl9pPr marL="1828800" algn="l" rtl="0" eaLnBrk="1" fontAlgn="base" hangingPunct="1">
        <a:spcBef>
          <a:spcPct val="0"/>
        </a:spcBef>
        <a:spcAft>
          <a:spcPct val="0"/>
        </a:spcAft>
        <a:defRPr sz="3200" b="1">
          <a:solidFill>
            <a:schemeClr val="bg2"/>
          </a:solidFill>
          <a:latin typeface="Arial" charset="0"/>
        </a:defRPr>
      </a:lvl9pPr>
    </p:titleStyle>
    <p:bodyStyle>
      <a:lvl1pPr marL="361950" indent="-361950" algn="l" defTabSz="623888" rtl="0" eaLnBrk="0" fontAlgn="base" hangingPunct="0">
        <a:spcBef>
          <a:spcPct val="10000"/>
        </a:spcBef>
        <a:spcAft>
          <a:spcPct val="10000"/>
        </a:spcAft>
        <a:buClr>
          <a:schemeClr val="tx1"/>
        </a:buClr>
        <a:buSzPct val="100000"/>
        <a:buFont typeface="Arial Black" pitchFamily="34" charset="0"/>
        <a:buChar char="›"/>
        <a:defRPr sz="2400">
          <a:solidFill>
            <a:schemeClr val="tx1"/>
          </a:solidFill>
          <a:latin typeface="+mn-lt"/>
          <a:ea typeface="ＭＳ Ｐゴシック" charset="-128"/>
          <a:cs typeface="ＭＳ Ｐゴシック" charset="-128"/>
        </a:defRPr>
      </a:lvl1pPr>
      <a:lvl2pPr marL="685800" indent="-322263" algn="l" defTabSz="623888" rtl="0" eaLnBrk="0" fontAlgn="base" hangingPunct="0">
        <a:spcBef>
          <a:spcPct val="10000"/>
        </a:spcBef>
        <a:spcAft>
          <a:spcPct val="10000"/>
        </a:spcAft>
        <a:buClr>
          <a:schemeClr val="tx1"/>
        </a:buClr>
        <a:buSzPct val="100000"/>
        <a:buFont typeface="Arial Black" pitchFamily="34" charset="0"/>
        <a:buChar char="›"/>
        <a:defRPr sz="2000">
          <a:solidFill>
            <a:schemeClr val="tx1"/>
          </a:solidFill>
          <a:latin typeface="+mn-lt"/>
          <a:ea typeface="ＭＳ Ｐゴシック" charset="-128"/>
        </a:defRPr>
      </a:lvl2pPr>
      <a:lvl3pPr marL="981075" indent="-285750" algn="l" defTabSz="623888" rtl="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mn-lt"/>
          <a:ea typeface="ＭＳ Ｐゴシック" charset="-128"/>
        </a:defRPr>
      </a:lvl3pPr>
      <a:lvl4pPr marL="1238250" indent="-244475" algn="l" defTabSz="623888" rtl="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mn-lt"/>
          <a:ea typeface="ＭＳ Ｐゴシック" charset="-128"/>
        </a:defRPr>
      </a:lvl4pPr>
      <a:lvl5pPr marL="1487488" indent="-228600" algn="l" defTabSz="623888" rtl="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mn-lt"/>
          <a:ea typeface="ＭＳ Ｐゴシック" charset="-128"/>
        </a:defRPr>
      </a:lvl5pPr>
      <a:lvl6pPr marL="1944688" indent="-228600" algn="l" defTabSz="623888" rtl="0" eaLnBrk="1" fontAlgn="base" hangingPunct="1">
        <a:spcBef>
          <a:spcPct val="10000"/>
        </a:spcBef>
        <a:spcAft>
          <a:spcPct val="10000"/>
        </a:spcAft>
        <a:buClr>
          <a:schemeClr val="tx1"/>
        </a:buClr>
        <a:buFont typeface="Arial" charset="0"/>
        <a:buBlip>
          <a:blip r:embed="rId32"/>
        </a:buBlip>
        <a:defRPr b="1">
          <a:solidFill>
            <a:schemeClr val="tx1"/>
          </a:solidFill>
          <a:latin typeface="+mn-lt"/>
          <a:ea typeface="ＭＳ Ｐゴシック" charset="-128"/>
        </a:defRPr>
      </a:lvl6pPr>
      <a:lvl7pPr marL="2401888" indent="-228600" algn="l" defTabSz="623888" rtl="0" eaLnBrk="1" fontAlgn="base" hangingPunct="1">
        <a:spcBef>
          <a:spcPct val="10000"/>
        </a:spcBef>
        <a:spcAft>
          <a:spcPct val="10000"/>
        </a:spcAft>
        <a:buClr>
          <a:schemeClr val="tx1"/>
        </a:buClr>
        <a:buFont typeface="Arial" charset="0"/>
        <a:buBlip>
          <a:blip r:embed="rId32"/>
        </a:buBlip>
        <a:defRPr b="1">
          <a:solidFill>
            <a:schemeClr val="tx1"/>
          </a:solidFill>
          <a:latin typeface="+mn-lt"/>
          <a:ea typeface="ＭＳ Ｐゴシック" charset="-128"/>
        </a:defRPr>
      </a:lvl7pPr>
      <a:lvl8pPr marL="2859088" indent="-228600" algn="l" defTabSz="623888" rtl="0" eaLnBrk="1" fontAlgn="base" hangingPunct="1">
        <a:spcBef>
          <a:spcPct val="10000"/>
        </a:spcBef>
        <a:spcAft>
          <a:spcPct val="10000"/>
        </a:spcAft>
        <a:buClr>
          <a:schemeClr val="tx1"/>
        </a:buClr>
        <a:buFont typeface="Arial" charset="0"/>
        <a:buBlip>
          <a:blip r:embed="rId32"/>
        </a:buBlip>
        <a:defRPr b="1">
          <a:solidFill>
            <a:schemeClr val="tx1"/>
          </a:solidFill>
          <a:latin typeface="+mn-lt"/>
          <a:ea typeface="ＭＳ Ｐゴシック" charset="-128"/>
        </a:defRPr>
      </a:lvl8pPr>
      <a:lvl9pPr marL="3316288" indent="-228600" algn="l" defTabSz="623888" rtl="0" eaLnBrk="1" fontAlgn="base" hangingPunct="1">
        <a:spcBef>
          <a:spcPct val="10000"/>
        </a:spcBef>
        <a:spcAft>
          <a:spcPct val="10000"/>
        </a:spcAft>
        <a:buClr>
          <a:schemeClr val="tx1"/>
        </a:buClr>
        <a:buFont typeface="Arial" charset="0"/>
        <a:buBlip>
          <a:blip r:embed="rId32"/>
        </a:buBlip>
        <a:defRPr b="1">
          <a:solidFill>
            <a:schemeClr val="tx1"/>
          </a:solidFill>
          <a:latin typeface="+mn-lt"/>
          <a:ea typeface="ＭＳ Ｐゴシック" charset="-128"/>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file:///\\FILESERVER\Kommunikation\Benutzer\WillerHelga\statistiken\WORLD-OF-ORGANIC-2011\presentations-updates\fibl-ifoam-survey-data-2009-2011-03-04.ppt#-1,58,Main land use types in organic agriculture 2009"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1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7.xml"/><Relationship Id="rId6" Type="http://schemas.openxmlformats.org/officeDocument/2006/relationships/chart" Target="../charts/chart7.xml"/><Relationship Id="rId5" Type="http://schemas.openxmlformats.org/officeDocument/2006/relationships/chart" Target="../charts/chart6.xml"/><Relationship Id="rId4" Type="http://schemas.openxmlformats.org/officeDocument/2006/relationships/chart" Target="../charts/chart5.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hart" Target="../charts/chart8.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hart" Target="../charts/char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hart" Target="../charts/chart11.xml"/></Relationships>
</file>

<file path=ppt/slides/_rels/slide2.xml.rels><?xml version="1.0" encoding="UTF-8" standalone="yes"?>
<Relationships xmlns="http://schemas.openxmlformats.org/package/2006/relationships"><Relationship Id="rId3" Type="http://schemas.openxmlformats.org/officeDocument/2006/relationships/hyperlink" Target="http://www.organic-world.net/"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hyperlink" Target="mailto:helga.willer@fibl.org" TargetMode="External"/><Relationship Id="rId4" Type="http://schemas.openxmlformats.org/officeDocument/2006/relationships/hyperlink" Target="http://www.organic-world.net/yearbook/yearbook2015/slide-presentations.html"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hart" Target="../charts/char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chart" Target="../charts/chart13.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chart" Target="../charts/chart1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chart" Target="../charts/chart18.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tiff"/><Relationship Id="rId4" Type="http://schemas.openxmlformats.org/officeDocument/2006/relationships/image" Target="../media/image16.jpeg"/></Relationships>
</file>

<file path=ppt/slides/_rels/slide30.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chart" Target="../charts/chart21.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chart" Target="../charts/chart22.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7.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image" Target="../media/image14.png"/><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chart" Target="../charts/chart26.xml"/></Relationships>
</file>

<file path=ppt/slides/_rels/slide41.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image" Target="../media/image14.png"/><Relationship Id="rId1" Type="http://schemas.openxmlformats.org/officeDocument/2006/relationships/slideLayout" Target="../slideLayouts/slideLayout26.xml"/></Relationships>
</file>

<file path=ppt/slides/_rels/slide42.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4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22.png"/><Relationship Id="rId4" Type="http://schemas.openxmlformats.org/officeDocument/2006/relationships/image" Target="../media/image21.png"/></Relationships>
</file>

<file path=ppt/slides/_rels/slide5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chart" Target="../charts/chart34.xml"/></Relationships>
</file>

<file path=ppt/slides/_rels/slide5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chart" Target="../charts/chart35.xml"/></Relationships>
</file>

<file path=ppt/slides/_rels/slide53.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54.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chart" Target="../charts/chart3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57.xml.rels><?xml version="1.0" encoding="UTF-8" standalone="yes"?>
<Relationships xmlns="http://schemas.openxmlformats.org/package/2006/relationships"><Relationship Id="rId3" Type="http://schemas.openxmlformats.org/officeDocument/2006/relationships/chart" Target="../charts/chart40.xml"/><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organic-world.net/yearbook/yearbook2015/slide-presentations.html"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60.xml.rels><?xml version="1.0" encoding="UTF-8" standalone="yes"?>
<Relationships xmlns="http://schemas.openxmlformats.org/package/2006/relationships"><Relationship Id="rId3" Type="http://schemas.openxmlformats.org/officeDocument/2006/relationships/chart" Target="../charts/chart42.xml"/><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61.xml.rels><?xml version="1.0" encoding="UTF-8" standalone="yes"?>
<Relationships xmlns="http://schemas.openxmlformats.org/package/2006/relationships"><Relationship Id="rId3" Type="http://schemas.openxmlformats.org/officeDocument/2006/relationships/chart" Target="../charts/chart43.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chart" Target="../charts/chart44.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chart" Target="../charts/chart45.xml"/></Relationships>
</file>

<file path=ppt/slides/_rels/slide6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chart" Target="../charts/chart46.xml"/></Relationships>
</file>

<file path=ppt/slides/_rels/slide6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chart" Target="../charts/chart47.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chart" Target="../charts/chart48.xml"/><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6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chart" Target="../charts/chart49.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chart" Target="../charts/chart50.xml"/><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72.xml.rels><?xml version="1.0" encoding="UTF-8" standalone="yes"?>
<Relationships xmlns="http://schemas.openxmlformats.org/package/2006/relationships"><Relationship Id="rId3" Type="http://schemas.openxmlformats.org/officeDocument/2006/relationships/chart" Target="../charts/chart51.xml"/><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7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www.organic-world.net/yearbook/yearbook2015.html" TargetMode="Externa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chart" Target="../charts/chart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5" name="Rechteck 4"/>
          <p:cNvSpPr>
            <a:spLocks noChangeArrowheads="1"/>
          </p:cNvSpPr>
          <p:nvPr/>
        </p:nvSpPr>
        <p:spPr bwMode="auto">
          <a:xfrm>
            <a:off x="1981200" y="457200"/>
            <a:ext cx="2362200" cy="533400"/>
          </a:xfrm>
          <a:prstGeom prst="rect">
            <a:avLst/>
          </a:prstGeom>
          <a:solidFill>
            <a:schemeClr val="bg1"/>
          </a:solidFill>
          <a:ln w="12700">
            <a:noFill/>
            <a:round/>
            <a:headEnd type="none" w="sm" len="sm"/>
            <a:tailEnd type="none" w="sm" len="sm"/>
          </a:ln>
        </p:spPr>
        <p:txBody>
          <a:bodyPr>
            <a:prstTxWarp prst="textNoShape">
              <a:avLst/>
            </a:prstTxWarp>
          </a:bodyPr>
          <a:lstStyle/>
          <a:p>
            <a:pPr eaLnBrk="0" hangingPunct="0"/>
            <a:endParaRPr lang="de-DE">
              <a:solidFill>
                <a:srgbClr val="000000"/>
              </a:solidFill>
              <a:cs typeface="+mn-cs"/>
            </a:endParaRPr>
          </a:p>
        </p:txBody>
      </p:sp>
      <p:sp>
        <p:nvSpPr>
          <p:cNvPr id="2" name="Title 1"/>
          <p:cNvSpPr>
            <a:spLocks noGrp="1"/>
          </p:cNvSpPr>
          <p:nvPr>
            <p:ph type="ctrTitle" sz="quarter"/>
          </p:nvPr>
        </p:nvSpPr>
        <p:spPr/>
        <p:txBody>
          <a:bodyPr/>
          <a:lstStyle/>
          <a:p>
            <a:r>
              <a:rPr lang="en-US" sz="2200" dirty="0"/>
              <a:t>Organic Agriculture Worldwide: </a:t>
            </a:r>
            <a:br>
              <a:rPr lang="en-US" sz="2200" dirty="0"/>
            </a:br>
            <a:r>
              <a:rPr lang="en-US" sz="2200" dirty="0"/>
              <a:t>Key results from the FiBL-IFOAM survey on organic agriculture worldwide </a:t>
            </a:r>
            <a:r>
              <a:rPr lang="en-US" sz="2200" dirty="0" smtClean="0"/>
              <a:t>2015</a:t>
            </a:r>
            <a:r>
              <a:rPr lang="en-US" sz="2200" dirty="0"/>
              <a:t/>
            </a:r>
            <a:br>
              <a:rPr lang="en-US" sz="2200" dirty="0"/>
            </a:br>
            <a:r>
              <a:rPr lang="en-US" sz="2200" dirty="0"/>
              <a:t>Part 2: Crop data</a:t>
            </a:r>
            <a:endParaRPr lang="en-GB" sz="2200" dirty="0"/>
          </a:p>
        </p:txBody>
      </p:sp>
      <p:sp>
        <p:nvSpPr>
          <p:cNvPr id="4" name="Rectangle 3"/>
          <p:cNvSpPr/>
          <p:nvPr/>
        </p:nvSpPr>
        <p:spPr bwMode="auto">
          <a:xfrm>
            <a:off x="4343400" y="548680"/>
            <a:ext cx="4453466" cy="648072"/>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1" i="0" u="none" strike="noStrike" cap="none" normalizeH="0" baseline="0" dirty="0">
              <a:ln>
                <a:noFill/>
              </a:ln>
              <a:solidFill>
                <a:schemeClr val="tx1"/>
              </a:solidFill>
              <a:effectLst/>
              <a:latin typeface="Arial" charset="0"/>
            </a:endParaRPr>
          </a:p>
        </p:txBody>
      </p:sp>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6804248" y="116632"/>
            <a:ext cx="1984220" cy="1275570"/>
          </a:xfrm>
          <a:prstGeom prst="rect">
            <a:avLst/>
          </a:prstGeom>
        </p:spPr>
      </p:pic>
      <p:sp>
        <p:nvSpPr>
          <p:cNvPr id="7" name="Rectangle 1029"/>
          <p:cNvSpPr>
            <a:spLocks noGrp="1" noChangeArrowheads="1"/>
          </p:cNvSpPr>
          <p:nvPr>
            <p:ph type="subTitle" sz="quarter" idx="1"/>
          </p:nvPr>
        </p:nvSpPr>
        <p:spPr>
          <a:xfrm>
            <a:off x="533400" y="5892800"/>
            <a:ext cx="8251825" cy="508000"/>
          </a:xfrm>
        </p:spPr>
        <p:txBody>
          <a:bodyPr/>
          <a:lstStyle/>
          <a:p>
            <a:pPr eaLnBrk="1" hangingPunct="1">
              <a:lnSpc>
                <a:spcPct val="80000"/>
              </a:lnSpc>
            </a:pPr>
            <a:r>
              <a:rPr lang="en-GB" altLang="de-DE" sz="1400" dirty="0" smtClean="0">
                <a:ea typeface="ＭＳ Ｐゴシック" pitchFamily="34" charset="-128"/>
              </a:rPr>
              <a:t>Julia Lernoud and Helga Willer</a:t>
            </a:r>
          </a:p>
          <a:p>
            <a:pPr eaLnBrk="1" hangingPunct="1">
              <a:lnSpc>
                <a:spcPct val="80000"/>
              </a:lnSpc>
            </a:pPr>
            <a:r>
              <a:rPr lang="en-GB" altLang="de-DE" sz="1400" dirty="0" smtClean="0">
                <a:ea typeface="ＭＳ Ｐゴシック" pitchFamily="34" charset="-128"/>
              </a:rPr>
              <a:t>Research Institute of Organic Agriculture (FIBL), Frick, Switzerland</a:t>
            </a:r>
          </a:p>
          <a:p>
            <a:pPr eaLnBrk="1" hangingPunct="1">
              <a:lnSpc>
                <a:spcPct val="80000"/>
              </a:lnSpc>
            </a:pPr>
            <a:r>
              <a:rPr lang="en-GB" altLang="de-DE" sz="1400" dirty="0"/>
              <a:t>© FiBL 2015</a:t>
            </a:r>
            <a:r>
              <a:rPr lang="en-GB" altLang="de-DE" sz="1400" dirty="0" smtClean="0">
                <a:ea typeface="ＭＳ Ｐゴシック" pitchFamily="34" charset="-128"/>
              </a:rPr>
              <a:t/>
            </a:r>
            <a:br>
              <a:rPr lang="en-GB" altLang="de-DE" sz="1400" dirty="0" smtClean="0">
                <a:ea typeface="ＭＳ Ｐゴシック" pitchFamily="34" charset="-128"/>
              </a:rPr>
            </a:br>
            <a:endParaRPr lang="en-GB" altLang="de-DE" sz="1400" dirty="0" smtClean="0">
              <a:ea typeface="ＭＳ Ｐゴシック" pitchFamily="34" charset="-128"/>
            </a:endParaRPr>
          </a:p>
          <a:p>
            <a:pPr eaLnBrk="1" hangingPunct="1">
              <a:lnSpc>
                <a:spcPct val="80000"/>
              </a:lnSpc>
            </a:pPr>
            <a:endParaRPr lang="en-GB" altLang="de-DE" sz="1400" dirty="0" smtClean="0">
              <a:ea typeface="ＭＳ Ｐゴシック" pitchFamily="34" charset="-128"/>
            </a:endParaRPr>
          </a:p>
        </p:txBody>
      </p:sp>
    </p:spTree>
    <p:extLst>
      <p:ext uri="{BB962C8B-B14F-4D97-AF65-F5344CB8AC3E}">
        <p14:creationId xmlns:p14="http://schemas.microsoft.com/office/powerpoint/2010/main" val="22017019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el 2"/>
          <p:cNvSpPr>
            <a:spLocks noGrp="1"/>
          </p:cNvSpPr>
          <p:nvPr>
            <p:ph type="title"/>
          </p:nvPr>
        </p:nvSpPr>
        <p:spPr/>
        <p:txBody>
          <a:bodyPr/>
          <a:lstStyle/>
          <a:p>
            <a:r>
              <a:rPr lang="de-DE" altLang="de-DE" dirty="0" smtClean="0"/>
              <a:t>Main land use types in organic agriculture 2013</a:t>
            </a:r>
          </a:p>
        </p:txBody>
      </p:sp>
      <p:sp>
        <p:nvSpPr>
          <p:cNvPr id="80899" name="Inhaltsplatzhalter 6"/>
          <p:cNvSpPr>
            <a:spLocks noGrp="1"/>
          </p:cNvSpPr>
          <p:nvPr>
            <p:ph idx="1"/>
          </p:nvPr>
        </p:nvSpPr>
        <p:spPr/>
        <p:txBody>
          <a:bodyPr>
            <a:normAutofit fontScale="92500" lnSpcReduction="20000"/>
          </a:bodyPr>
          <a:lstStyle/>
          <a:p>
            <a:r>
              <a:rPr lang="en-GB" dirty="0" smtClean="0"/>
              <a:t>The </a:t>
            </a:r>
            <a:r>
              <a:rPr lang="en-GB" dirty="0" smtClean="0">
                <a:hlinkClick r:id="rId3" action="ppaction://hlinkpres?slideindex=58&amp;slidetitle=Main land use types in organic agriculture 2009"/>
              </a:rPr>
              <a:t>chart of the share of land use types </a:t>
            </a:r>
            <a:r>
              <a:rPr lang="en-GB" dirty="0" smtClean="0"/>
              <a:t>in the regions shows: </a:t>
            </a:r>
          </a:p>
          <a:p>
            <a:pPr lvl="1"/>
            <a:r>
              <a:rPr lang="en-GB" dirty="0" smtClean="0"/>
              <a:t>For a large part of the organic agricultural land in both Africa and Asia, land use information is not available</a:t>
            </a:r>
          </a:p>
          <a:p>
            <a:pPr lvl="1"/>
            <a:r>
              <a:rPr lang="en-GB" dirty="0" smtClean="0"/>
              <a:t>Africa has a large proportion of permanent crops; these are mainly cash crops such as coffee, tropical fruit and olives. </a:t>
            </a:r>
          </a:p>
          <a:p>
            <a:pPr lvl="1"/>
            <a:r>
              <a:rPr lang="en-GB" dirty="0" smtClean="0"/>
              <a:t>Europe and North America use about half of their organic agricultural land as grassland, and the other half is arable land. In Europe the share of permanent crops is higher than in North America, mainly due to olives and grapes grown in the Mediterranean countries. </a:t>
            </a:r>
          </a:p>
          <a:p>
            <a:pPr lvl="1"/>
            <a:r>
              <a:rPr lang="en-GB" dirty="0" smtClean="0"/>
              <a:t>Latin America has little arable land compared to the large grazing areas (Uruguay and Argentina). It has a comparatively high share of permanent crops (mainly coffee). </a:t>
            </a:r>
          </a:p>
          <a:p>
            <a:pPr lvl="1"/>
            <a:r>
              <a:rPr lang="en-GB" dirty="0" smtClean="0"/>
              <a:t>Oceania is characterized by the large grazing areas of Australia. The Pacific Islands produce a large range of tropical crops; New Zealand produces a lot of fruit. </a:t>
            </a:r>
          </a:p>
          <a:p>
            <a:endParaRPr lang="en-GB" dirty="0" smtClean="0"/>
          </a:p>
          <a:p>
            <a:endParaRPr lang="de-CH" dirty="0" smtClean="0"/>
          </a:p>
        </p:txBody>
      </p:sp>
      <p:sp>
        <p:nvSpPr>
          <p:cNvPr id="15364" name="Text Box 4"/>
          <p:cNvSpPr txBox="1">
            <a:spLocks noChangeArrowheads="1"/>
          </p:cNvSpPr>
          <p:nvPr/>
        </p:nvSpPr>
        <p:spPr bwMode="auto">
          <a:xfrm>
            <a:off x="3203575" y="6472238"/>
            <a:ext cx="41751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de-CH" altLang="de-DE" sz="1200" b="0" dirty="0"/>
              <a:t>Source: FiBL-IFOAM Survey </a:t>
            </a:r>
            <a:r>
              <a:rPr lang="de-CH" altLang="de-DE" sz="1200" b="0" dirty="0" smtClean="0"/>
              <a:t>2015</a:t>
            </a:r>
            <a:endParaRPr lang="de-CH" altLang="de-DE" sz="1200" b="0" dirty="0"/>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de-CH" altLang="de-DE" dirty="0" smtClean="0"/>
              <a:t>Agricultural land use by region in organic agriculture 2013</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Diagramm 2"/>
          <p:cNvGraphicFramePr/>
          <p:nvPr>
            <p:extLst>
              <p:ext uri="{D42A27DB-BD31-4B8C-83A1-F6EECF244321}">
                <p14:modId xmlns:p14="http://schemas.microsoft.com/office/powerpoint/2010/main" val="1516496447"/>
              </p:ext>
            </p:extLst>
          </p:nvPr>
        </p:nvGraphicFramePr>
        <p:xfrm>
          <a:off x="11038" y="1196752"/>
          <a:ext cx="9144000" cy="4968552"/>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1 Título"/>
          <p:cNvSpPr>
            <a:spLocks noGrp="1"/>
          </p:cNvSpPr>
          <p:nvPr>
            <p:ph type="title"/>
          </p:nvPr>
        </p:nvSpPr>
        <p:spPr/>
        <p:txBody>
          <a:bodyPr/>
          <a:lstStyle/>
          <a:p>
            <a:r>
              <a:rPr lang="de-CH" altLang="de-DE" dirty="0" smtClean="0"/>
              <a:t>Development of land use types in organic agriculture 2004-2013</a:t>
            </a:r>
            <a:endParaRPr lang="es-AR" altLang="de-DE" dirty="0" smtClean="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Chart 5"/>
          <p:cNvGraphicFramePr/>
          <p:nvPr>
            <p:extLst>
              <p:ext uri="{D42A27DB-BD31-4B8C-83A1-F6EECF244321}">
                <p14:modId xmlns:p14="http://schemas.microsoft.com/office/powerpoint/2010/main" val="2617611481"/>
              </p:ext>
            </p:extLst>
          </p:nvPr>
        </p:nvGraphicFramePr>
        <p:xfrm>
          <a:off x="251520" y="1124744"/>
          <a:ext cx="8208912" cy="534568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395536" y="116632"/>
            <a:ext cx="8251825" cy="1143000"/>
          </a:xfrm>
        </p:spPr>
        <p:txBody>
          <a:bodyPr/>
          <a:lstStyle/>
          <a:p>
            <a:r>
              <a:rPr lang="de-CH" altLang="de-DE" dirty="0" smtClean="0"/>
              <a:t>World: Use of organic agricultural land 2013 (total: 43.1 million hectares)</a:t>
            </a:r>
          </a:p>
        </p:txBody>
      </p:sp>
      <p:pic>
        <p:nvPicPr>
          <p:cNvPr id="11" name="Picture 10"/>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9" name="Chart 8"/>
          <p:cNvGraphicFramePr/>
          <p:nvPr>
            <p:extLst>
              <p:ext uri="{D42A27DB-BD31-4B8C-83A1-F6EECF244321}">
                <p14:modId xmlns:p14="http://schemas.microsoft.com/office/powerpoint/2010/main" val="1231977157"/>
              </p:ext>
            </p:extLst>
          </p:nvPr>
        </p:nvGraphicFramePr>
        <p:xfrm>
          <a:off x="236029" y="1351682"/>
          <a:ext cx="5503590" cy="506254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Chart 11"/>
          <p:cNvGraphicFramePr/>
          <p:nvPr>
            <p:extLst>
              <p:ext uri="{D42A27DB-BD31-4B8C-83A1-F6EECF244321}">
                <p14:modId xmlns:p14="http://schemas.microsoft.com/office/powerpoint/2010/main" val="1861316893"/>
              </p:ext>
            </p:extLst>
          </p:nvPr>
        </p:nvGraphicFramePr>
        <p:xfrm>
          <a:off x="4932040" y="1844824"/>
          <a:ext cx="4003911" cy="221814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3" name="Chart 12"/>
          <p:cNvGraphicFramePr/>
          <p:nvPr>
            <p:extLst>
              <p:ext uri="{D42A27DB-BD31-4B8C-83A1-F6EECF244321}">
                <p14:modId xmlns:p14="http://schemas.microsoft.com/office/powerpoint/2010/main" val="2995188497"/>
              </p:ext>
            </p:extLst>
          </p:nvPr>
        </p:nvGraphicFramePr>
        <p:xfrm>
          <a:off x="5004048" y="4077072"/>
          <a:ext cx="3941106" cy="2210055"/>
        </p:xfrm>
        <a:graphic>
          <a:graphicData uri="http://schemas.openxmlformats.org/drawingml/2006/chart">
            <c:chart xmlns:c="http://schemas.openxmlformats.org/drawingml/2006/chart" xmlns:r="http://schemas.openxmlformats.org/officeDocument/2006/relationships" r:id="rId6"/>
          </a:graphicData>
        </a:graphic>
      </p:graphicFrame>
      <p:sp>
        <p:nvSpPr>
          <p:cNvPr id="2" name="Rectangle 1"/>
          <p:cNvSpPr/>
          <p:nvPr/>
        </p:nvSpPr>
        <p:spPr bwMode="auto">
          <a:xfrm>
            <a:off x="7956376" y="6309320"/>
            <a:ext cx="1080120" cy="504056"/>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1" i="0" u="none" strike="noStrike" cap="none" normalizeH="0" baseline="0" dirty="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title"/>
          </p:nvPr>
        </p:nvSpPr>
        <p:spPr/>
        <p:txBody>
          <a:bodyPr/>
          <a:lstStyle/>
          <a:p>
            <a:r>
              <a:rPr lang="de-CH" altLang="de-DE" dirty="0" smtClean="0"/>
              <a:t>Key crop groups in organic agriculture: 2012 and 2013 compared</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Content Placeholder 4"/>
          <p:cNvGraphicFramePr>
            <a:graphicFrameLocks/>
          </p:cNvGraphicFramePr>
          <p:nvPr>
            <p:extLst>
              <p:ext uri="{D42A27DB-BD31-4B8C-83A1-F6EECF244321}">
                <p14:modId xmlns:p14="http://schemas.microsoft.com/office/powerpoint/2010/main" val="1720409739"/>
              </p:ext>
            </p:extLst>
          </p:nvPr>
        </p:nvGraphicFramePr>
        <p:xfrm>
          <a:off x="395536" y="980728"/>
          <a:ext cx="8280920" cy="5542874"/>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el 4"/>
          <p:cNvSpPr>
            <a:spLocks noGrp="1"/>
          </p:cNvSpPr>
          <p:nvPr>
            <p:ph type="title"/>
          </p:nvPr>
        </p:nvSpPr>
        <p:spPr/>
        <p:txBody>
          <a:bodyPr/>
          <a:lstStyle/>
          <a:p>
            <a:pPr eaLnBrk="1" hangingPunct="1"/>
            <a:r>
              <a:rPr lang="de-CH" altLang="de-DE" dirty="0" smtClean="0">
                <a:ea typeface="ＭＳ Ｐゴシック" pitchFamily="34" charset="-128"/>
              </a:rPr>
              <a:t>Organic grassland/grazing areas 2013</a:t>
            </a:r>
          </a:p>
        </p:txBody>
      </p:sp>
      <p:sp>
        <p:nvSpPr>
          <p:cNvPr id="117763" name="Inhaltsplatzhalter 2"/>
          <p:cNvSpPr>
            <a:spLocks noGrp="1"/>
          </p:cNvSpPr>
          <p:nvPr>
            <p:ph idx="1"/>
          </p:nvPr>
        </p:nvSpPr>
        <p:spPr>
          <a:xfrm>
            <a:off x="541338" y="1485900"/>
            <a:ext cx="8251825" cy="4705350"/>
          </a:xfrm>
        </p:spPr>
        <p:txBody>
          <a:bodyPr>
            <a:normAutofit lnSpcReduction="10000"/>
          </a:bodyPr>
          <a:lstStyle/>
          <a:p>
            <a:pPr eaLnBrk="1" hangingPunct="1">
              <a:defRPr/>
            </a:pPr>
            <a:r>
              <a:rPr lang="en-US" dirty="0" smtClean="0"/>
              <a:t>With a total of at least 27 million hectares, the organic grassland/grazing areas constitute almost two thirds or 62 percent of the organic agricultural land. </a:t>
            </a:r>
          </a:p>
          <a:p>
            <a:pPr eaLnBrk="1" hangingPunct="1">
              <a:defRPr/>
            </a:pPr>
            <a:r>
              <a:rPr lang="en-US" dirty="0" smtClean="0"/>
              <a:t>The organic grassland/grazing areas account  for 0.8 percent of the world’s total grassland/grazing areas.</a:t>
            </a:r>
          </a:p>
          <a:p>
            <a:pPr eaLnBrk="1" hangingPunct="1">
              <a:defRPr/>
            </a:pPr>
            <a:r>
              <a:rPr lang="en-US" dirty="0" smtClean="0"/>
              <a:t>An increase of  4.5 million hectares or almost 20 percent was reported compared with 2012. </a:t>
            </a:r>
          </a:p>
          <a:p>
            <a:pPr eaLnBrk="1" hangingPunct="1">
              <a:defRPr/>
            </a:pPr>
            <a:r>
              <a:rPr lang="en-US" dirty="0" smtClean="0"/>
              <a:t>More than half of the organic grassland/grazing areas is located in Oceania (62 percent of the organic grassland/grazing area or 16.7 million hectares), followed by </a:t>
            </a:r>
            <a:r>
              <a:rPr lang="de-CH" dirty="0"/>
              <a:t>Europe </a:t>
            </a:r>
            <a:r>
              <a:rPr lang="de-CH" dirty="0" smtClean="0"/>
              <a:t>(18 </a:t>
            </a:r>
            <a:r>
              <a:rPr lang="de-CH" dirty="0"/>
              <a:t>percent or </a:t>
            </a:r>
            <a:r>
              <a:rPr lang="de-CH" dirty="0" smtClean="0"/>
              <a:t>4.8 </a:t>
            </a:r>
            <a:r>
              <a:rPr lang="de-CH" dirty="0"/>
              <a:t>million hectares</a:t>
            </a:r>
            <a:r>
              <a:rPr lang="de-CH" dirty="0" smtClean="0"/>
              <a:t>) and </a:t>
            </a:r>
            <a:r>
              <a:rPr lang="en-US" dirty="0" smtClean="0"/>
              <a:t>Latin </a:t>
            </a:r>
            <a:r>
              <a:rPr lang="de-CH" dirty="0" smtClean="0"/>
              <a:t>America (16 percent or 4.3 million hectares). </a:t>
            </a:r>
          </a:p>
        </p:txBody>
      </p:sp>
      <p:sp>
        <p:nvSpPr>
          <p:cNvPr id="20484" name="Text Box 4"/>
          <p:cNvSpPr txBox="1">
            <a:spLocks noChangeArrowheads="1"/>
          </p:cNvSpPr>
          <p:nvPr/>
        </p:nvSpPr>
        <p:spPr bwMode="auto">
          <a:xfrm>
            <a:off x="3132138" y="6451600"/>
            <a:ext cx="41751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de-CH" altLang="de-DE" sz="1200" b="0" dirty="0"/>
              <a:t>Source: FiBL &amp; IFOAM Survey </a:t>
            </a:r>
            <a:r>
              <a:rPr lang="de-CH" altLang="de-DE" sz="1200" b="0" dirty="0" smtClean="0"/>
              <a:t>2015</a:t>
            </a:r>
            <a:endParaRPr lang="de-CH" altLang="de-DE" sz="1200" b="0"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de-CH" altLang="de-DE" dirty="0" smtClean="0"/>
              <a:t>Organic permanent grassland/grazing areas by region 2013 (total 27 million hectares)</a:t>
            </a:r>
          </a:p>
        </p:txBody>
      </p:sp>
      <p:graphicFrame>
        <p:nvGraphicFramePr>
          <p:cNvPr id="2" name="Diagramm 1"/>
          <p:cNvGraphicFramePr>
            <a:graphicFrameLocks/>
          </p:cNvGraphicFramePr>
          <p:nvPr>
            <p:extLst>
              <p:ext uri="{D42A27DB-BD31-4B8C-83A1-F6EECF244321}">
                <p14:modId xmlns:p14="http://schemas.microsoft.com/office/powerpoint/2010/main" val="2192789750"/>
              </p:ext>
            </p:extLst>
          </p:nvPr>
        </p:nvGraphicFramePr>
        <p:xfrm>
          <a:off x="414337" y="1197085"/>
          <a:ext cx="8374063" cy="5076825"/>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el 4"/>
          <p:cNvSpPr>
            <a:spLocks noGrp="1"/>
          </p:cNvSpPr>
          <p:nvPr>
            <p:ph type="title"/>
          </p:nvPr>
        </p:nvSpPr>
        <p:spPr/>
        <p:txBody>
          <a:bodyPr/>
          <a:lstStyle/>
          <a:p>
            <a:pPr eaLnBrk="1" hangingPunct="1"/>
            <a:r>
              <a:rPr lang="de-CH" altLang="de-DE" dirty="0" smtClean="0">
                <a:ea typeface="ＭＳ Ｐゴシック" pitchFamily="34" charset="-128"/>
              </a:rPr>
              <a:t>Organic arable land 2013</a:t>
            </a:r>
          </a:p>
        </p:txBody>
      </p:sp>
      <p:sp>
        <p:nvSpPr>
          <p:cNvPr id="22531" name="Inhaltsplatzhalter 2"/>
          <p:cNvSpPr>
            <a:spLocks noGrp="1"/>
          </p:cNvSpPr>
          <p:nvPr>
            <p:ph idx="1"/>
          </p:nvPr>
        </p:nvSpPr>
        <p:spPr>
          <a:xfrm>
            <a:off x="541338" y="1268413"/>
            <a:ext cx="8251825" cy="4922837"/>
          </a:xfrm>
        </p:spPr>
        <p:txBody>
          <a:bodyPr/>
          <a:lstStyle/>
          <a:p>
            <a:pPr eaLnBrk="1" hangingPunct="1">
              <a:buFont typeface="Arial Black" pitchFamily="34" charset="0"/>
              <a:buChar char="›"/>
            </a:pPr>
            <a:r>
              <a:rPr lang="en-US" altLang="de-DE" sz="1800" dirty="0" smtClean="0">
                <a:ea typeface="ＭＳ Ｐゴシック" pitchFamily="34" charset="-128"/>
              </a:rPr>
              <a:t>With a total of almost 7.7 million hectares, arable land constitutes 18 percent of the organic agricultural land. </a:t>
            </a:r>
          </a:p>
          <a:p>
            <a:pPr eaLnBrk="1" hangingPunct="1">
              <a:buFont typeface="Arial Black" pitchFamily="34" charset="0"/>
              <a:buChar char="›"/>
            </a:pPr>
            <a:r>
              <a:rPr lang="en-US" altLang="de-DE" sz="1800" dirty="0" smtClean="0">
                <a:ea typeface="ＭＳ Ｐゴシック" pitchFamily="34" charset="-128"/>
              </a:rPr>
              <a:t>An increase of almost 3 percent compared with 2012 was reported. </a:t>
            </a:r>
          </a:p>
          <a:p>
            <a:pPr eaLnBrk="1" hangingPunct="1">
              <a:buFont typeface="Arial Black" pitchFamily="34" charset="0"/>
              <a:buChar char="›"/>
            </a:pPr>
            <a:r>
              <a:rPr lang="en-US" altLang="de-DE" sz="1800" dirty="0" smtClean="0">
                <a:ea typeface="ＭＳ Ｐゴシック" pitchFamily="34" charset="-128"/>
              </a:rPr>
              <a:t>Most of the organic arable land is located in Europe (4.6 million hectares), followed by North America </a:t>
            </a:r>
            <a:r>
              <a:rPr lang="de-CH" altLang="de-DE" sz="1800" dirty="0" smtClean="0">
                <a:ea typeface="ＭＳ Ｐゴシック" pitchFamily="34" charset="-128"/>
              </a:rPr>
              <a:t>(1.3 million hectares)</a:t>
            </a:r>
            <a:r>
              <a:rPr lang="en-US" altLang="de-DE" sz="1800" dirty="0" smtClean="0">
                <a:ea typeface="ＭＳ Ｐゴシック" pitchFamily="34" charset="-128"/>
              </a:rPr>
              <a:t> and Asia (more than 1.2 million hectares)</a:t>
            </a:r>
            <a:r>
              <a:rPr lang="de-CH" altLang="de-DE" sz="1800" dirty="0" smtClean="0">
                <a:ea typeface="ＭＳ Ｐゴシック" pitchFamily="34" charset="-128"/>
              </a:rPr>
              <a:t>.</a:t>
            </a:r>
          </a:p>
          <a:p>
            <a:pPr eaLnBrk="1" hangingPunct="1">
              <a:buFont typeface="Arial Black" pitchFamily="34" charset="0"/>
              <a:buChar char="›"/>
            </a:pPr>
            <a:r>
              <a:rPr lang="en-US" altLang="de-DE" sz="1800" dirty="0" smtClean="0">
                <a:ea typeface="ＭＳ Ｐゴシック" pitchFamily="34" charset="-128"/>
              </a:rPr>
              <a:t>Most of this category of land is used for cereals including rice (3.3 million hectares), followed by green fodder from arable land (2.4 million hectares), oilseeds (0.8 million hectares) and </a:t>
            </a:r>
            <a:r>
              <a:rPr lang="de-CH" altLang="de-DE" sz="1800" dirty="0" smtClean="0">
                <a:ea typeface="ＭＳ Ｐゴシック" pitchFamily="34" charset="-128"/>
              </a:rPr>
              <a:t>vegetables (0.3 million hectares).</a:t>
            </a:r>
          </a:p>
        </p:txBody>
      </p:sp>
      <p:sp>
        <p:nvSpPr>
          <p:cNvPr id="22532" name="Text Box 4"/>
          <p:cNvSpPr txBox="1">
            <a:spLocks noChangeArrowheads="1"/>
          </p:cNvSpPr>
          <p:nvPr/>
        </p:nvSpPr>
        <p:spPr bwMode="auto">
          <a:xfrm>
            <a:off x="3203575" y="6472238"/>
            <a:ext cx="41751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de-CH" altLang="de-DE" sz="1200" b="0" dirty="0"/>
              <a:t>Source: FiBL-IFOAM Survey </a:t>
            </a:r>
            <a:r>
              <a:rPr lang="de-CH" altLang="de-DE" sz="1200" b="0" dirty="0" smtClean="0"/>
              <a:t>2015</a:t>
            </a:r>
            <a:endParaRPr lang="de-CH" altLang="de-DE" sz="1200" b="0"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de-CH" altLang="de-DE" dirty="0" smtClean="0"/>
              <a:t>Organic arable land by region 2013 (total 7.7 million hectares)</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Diagramm 2"/>
          <p:cNvGraphicFramePr/>
          <p:nvPr>
            <p:extLst>
              <p:ext uri="{D42A27DB-BD31-4B8C-83A1-F6EECF244321}">
                <p14:modId xmlns:p14="http://schemas.microsoft.com/office/powerpoint/2010/main" val="1362508813"/>
              </p:ext>
            </p:extLst>
          </p:nvPr>
        </p:nvGraphicFramePr>
        <p:xfrm>
          <a:off x="0" y="1124744"/>
          <a:ext cx="9125407" cy="5361384"/>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de-CH" altLang="de-DE" dirty="0" smtClean="0"/>
              <a:t>Organic arable land worldwide by main crop groups 2013 (total 7.7 million hectares)</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Diagramm 2"/>
          <p:cNvGraphicFramePr/>
          <p:nvPr>
            <p:extLst>
              <p:ext uri="{D42A27DB-BD31-4B8C-83A1-F6EECF244321}">
                <p14:modId xmlns:p14="http://schemas.microsoft.com/office/powerpoint/2010/main" val="504148296"/>
              </p:ext>
            </p:extLst>
          </p:nvPr>
        </p:nvGraphicFramePr>
        <p:xfrm>
          <a:off x="46077" y="1268760"/>
          <a:ext cx="8846403" cy="5013176"/>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a:xfrm>
            <a:off x="536575" y="335186"/>
            <a:ext cx="8251825" cy="717550"/>
          </a:xfrm>
        </p:spPr>
        <p:txBody>
          <a:bodyPr>
            <a:normAutofit fontScale="90000"/>
          </a:bodyPr>
          <a:lstStyle/>
          <a:p>
            <a:pPr lvl="1" eaLnBrk="1" hangingPunct="1">
              <a:defRPr/>
            </a:pPr>
            <a:r>
              <a:rPr lang="en-US" sz="2400" dirty="0" smtClean="0"/>
              <a:t>Organic Agriculture Worldwide: Key results from the FiBL-IFOAM survey on organic agriculture worldwide 2015: </a:t>
            </a:r>
            <a:r>
              <a:rPr lang="en-US" sz="2000" dirty="0" smtClean="0"/>
              <a:t/>
            </a:r>
            <a:br>
              <a:rPr lang="en-US" sz="2000" dirty="0" smtClean="0"/>
            </a:br>
            <a:r>
              <a:rPr lang="en-US" sz="2400" dirty="0" smtClean="0"/>
              <a:t>Part 2: </a:t>
            </a:r>
            <a:r>
              <a:rPr lang="de-CH" sz="2400" dirty="0"/>
              <a:t>Land use and key crops in organic agriculture </a:t>
            </a:r>
            <a:r>
              <a:rPr lang="de-CH" sz="2400" dirty="0" smtClean="0"/>
              <a:t>2013</a:t>
            </a:r>
            <a:endParaRPr lang="de-CH" sz="2400" dirty="0"/>
          </a:p>
        </p:txBody>
      </p:sp>
      <p:sp>
        <p:nvSpPr>
          <p:cNvPr id="7171" name="Rectangle 1029"/>
          <p:cNvSpPr>
            <a:spLocks noGrp="1" noChangeArrowheads="1"/>
          </p:cNvSpPr>
          <p:nvPr>
            <p:ph idx="1"/>
          </p:nvPr>
        </p:nvSpPr>
        <p:spPr/>
        <p:txBody>
          <a:bodyPr>
            <a:normAutofit fontScale="77500" lnSpcReduction="20000"/>
          </a:bodyPr>
          <a:lstStyle/>
          <a:p>
            <a:pPr eaLnBrk="1" hangingPunct="1">
              <a:defRPr/>
            </a:pPr>
            <a:r>
              <a:rPr lang="en-GB" dirty="0" smtClean="0"/>
              <a:t>Data compiled by the Research Institute of Organic Agriculture FiBL, Frick, Switzerland, in cooperation with the  International Federation of Organic Agriculture Movements IFOAM – Organics International, based on national data sources and data from certifiers. </a:t>
            </a:r>
          </a:p>
          <a:p>
            <a:pPr eaLnBrk="1" hangingPunct="1">
              <a:defRPr/>
            </a:pPr>
            <a:r>
              <a:rPr lang="en-GB" dirty="0" smtClean="0"/>
              <a:t>Data as published February 2015 in FiBL &amp; IFOAM (2015) The World of Organic Agriculture. Statistics and Emerging Trends 2015. Frick and Bonn </a:t>
            </a:r>
          </a:p>
          <a:p>
            <a:pPr eaLnBrk="1" hangingPunct="1">
              <a:defRPr/>
            </a:pPr>
            <a:r>
              <a:rPr lang="en-GB" dirty="0" smtClean="0"/>
              <a:t>For updates check </a:t>
            </a:r>
            <a:r>
              <a:rPr lang="en-GB" dirty="0" smtClean="0">
                <a:hlinkClick r:id="rId3"/>
              </a:rPr>
              <a:t>www.organic-world.net</a:t>
            </a:r>
            <a:endParaRPr lang="de-CH" dirty="0" smtClean="0"/>
          </a:p>
          <a:p>
            <a:pPr eaLnBrk="1" hangingPunct="1">
              <a:defRPr/>
            </a:pPr>
            <a:r>
              <a:rPr lang="de-CH" dirty="0" smtClean="0"/>
              <a:t>This </a:t>
            </a:r>
            <a:r>
              <a:rPr lang="de-CH" dirty="0"/>
              <a:t>p</a:t>
            </a:r>
            <a:r>
              <a:rPr lang="de-CH" dirty="0" smtClean="0"/>
              <a:t>resentation is available online at: </a:t>
            </a:r>
            <a:r>
              <a:rPr lang="de-CH" dirty="0">
                <a:hlinkClick r:id="rId4"/>
              </a:rPr>
              <a:t>http://</a:t>
            </a:r>
            <a:r>
              <a:rPr lang="de-CH" dirty="0" smtClean="0">
                <a:hlinkClick r:id="rId4"/>
              </a:rPr>
              <a:t>www.organic-world.net/yearbook/yearbook2015/slide-presentations.html</a:t>
            </a:r>
            <a:r>
              <a:rPr lang="de-CH" dirty="0" smtClean="0"/>
              <a:t>  </a:t>
            </a:r>
          </a:p>
          <a:p>
            <a:pPr eaLnBrk="1" hangingPunct="1">
              <a:defRPr/>
            </a:pPr>
            <a:r>
              <a:rPr lang="de-CH" dirty="0" smtClean="0"/>
              <a:t>Texts and graphs: Helga Willer and Julia Lernoud; Research Institute of Organic </a:t>
            </a:r>
            <a:r>
              <a:rPr lang="de-CH" dirty="0" err="1" smtClean="0"/>
              <a:t>Agriculture</a:t>
            </a:r>
            <a:r>
              <a:rPr lang="de-CH" dirty="0" smtClean="0"/>
              <a:t>, FiBL, Frick, </a:t>
            </a:r>
            <a:r>
              <a:rPr lang="de-CH" dirty="0" err="1" smtClean="0"/>
              <a:t>Switzerland</a:t>
            </a:r>
            <a:r>
              <a:rPr lang="de-CH" dirty="0" smtClean="0"/>
              <a:t> </a:t>
            </a:r>
          </a:p>
          <a:p>
            <a:pPr eaLnBrk="1" hangingPunct="1">
              <a:defRPr/>
            </a:pPr>
            <a:r>
              <a:rPr lang="en-GB" dirty="0" smtClean="0"/>
              <a:t>Contact: Helga Willer, Research Institute of Organic Agriculture, FiBL, Frick, Switzerland, </a:t>
            </a:r>
            <a:r>
              <a:rPr lang="en-GB" dirty="0" smtClean="0">
                <a:hlinkClick r:id="rId5"/>
              </a:rPr>
              <a:t>helga.willer@fibl.org</a:t>
            </a:r>
            <a:endParaRPr lang="en-GB" dirty="0" smtClean="0"/>
          </a:p>
          <a:p>
            <a:pPr eaLnBrk="1" hangingPunct="1">
              <a:defRPr/>
            </a:pPr>
            <a:r>
              <a:rPr lang="en-GB" dirty="0" smtClean="0"/>
              <a:t>© Research Institute of Organic Agriculture (FiBL), </a:t>
            </a:r>
            <a:r>
              <a:rPr lang="de-CH" dirty="0" smtClean="0"/>
              <a:t>Frick, Switzerland, February, 2015</a:t>
            </a:r>
            <a:endParaRPr lang="en-GB" dirty="0" smtClean="0"/>
          </a:p>
        </p:txBody>
      </p:sp>
      <p:sp>
        <p:nvSpPr>
          <p:cNvPr id="6151" name="Rectangle 15"/>
          <p:cNvSpPr>
            <a:spLocks noGrp="1" noChangeArrowheads="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defRPr sz="2400" b="1">
                <a:solidFill>
                  <a:schemeClr val="tx1"/>
                </a:solidFill>
                <a:latin typeface="Arial" charset="0"/>
              </a:defRPr>
            </a:lvl6pPr>
            <a:lvl7pPr marL="2971800" indent="-228600" eaLnBrk="0" fontAlgn="base" hangingPunct="0">
              <a:spcBef>
                <a:spcPct val="0"/>
              </a:spcBef>
              <a:spcAft>
                <a:spcPct val="0"/>
              </a:spcAft>
              <a:defRPr sz="2400" b="1">
                <a:solidFill>
                  <a:schemeClr val="tx1"/>
                </a:solidFill>
                <a:latin typeface="Arial" charset="0"/>
              </a:defRPr>
            </a:lvl7pPr>
            <a:lvl8pPr marL="3429000" indent="-228600" eaLnBrk="0" fontAlgn="base" hangingPunct="0">
              <a:spcBef>
                <a:spcPct val="0"/>
              </a:spcBef>
              <a:spcAft>
                <a:spcPct val="0"/>
              </a:spcAft>
              <a:defRPr sz="2400" b="1">
                <a:solidFill>
                  <a:schemeClr val="tx1"/>
                </a:solidFill>
                <a:latin typeface="Arial" charset="0"/>
              </a:defRPr>
            </a:lvl8pPr>
            <a:lvl9pPr marL="3886200" indent="-228600" eaLnBrk="0" fontAlgn="base" hangingPunct="0">
              <a:spcBef>
                <a:spcPct val="0"/>
              </a:spcBef>
              <a:spcAft>
                <a:spcPct val="0"/>
              </a:spcAft>
              <a:defRPr sz="2400" b="1">
                <a:solidFill>
                  <a:schemeClr val="tx1"/>
                </a:solidFill>
                <a:latin typeface="Arial" charset="0"/>
              </a:defRPr>
            </a:lvl9pPr>
          </a:lstStyle>
          <a:p>
            <a:pPr eaLnBrk="1" hangingPunct="1">
              <a:defRPr/>
            </a:pPr>
            <a:fld id="{7BB82C60-9813-4A6F-9E89-C61EFA8D2972}" type="slidenum">
              <a:rPr lang="de-DE" sz="1300" b="0" smtClean="0"/>
              <a:pPr eaLnBrk="1" hangingPunct="1">
                <a:defRPr/>
              </a:pPr>
              <a:t>2</a:t>
            </a:fld>
            <a:endParaRPr lang="de-DE" sz="1300" b="0" smtClean="0"/>
          </a:p>
        </p:txBody>
      </p:sp>
      <p:pic>
        <p:nvPicPr>
          <p:cNvPr id="5" name="Picture 4"/>
          <p:cNvPicPr>
            <a:picLocks noChangeAspect="1"/>
          </p:cNvPicPr>
          <p:nvPr/>
        </p:nvPicPr>
        <p:blipFill rotWithShape="1">
          <a:blip r:embed="rId6">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el 4"/>
          <p:cNvSpPr>
            <a:spLocks noGrp="1"/>
          </p:cNvSpPr>
          <p:nvPr>
            <p:ph type="title"/>
          </p:nvPr>
        </p:nvSpPr>
        <p:spPr/>
        <p:txBody>
          <a:bodyPr/>
          <a:lstStyle/>
          <a:p>
            <a:pPr eaLnBrk="1" hangingPunct="1"/>
            <a:r>
              <a:rPr lang="de-CH" altLang="de-DE" dirty="0" smtClean="0">
                <a:solidFill>
                  <a:schemeClr val="tx1"/>
                </a:solidFill>
                <a:ea typeface="ＭＳ Ｐゴシック" pitchFamily="34" charset="-128"/>
              </a:rPr>
              <a:t>Permanent cropland 2013</a:t>
            </a:r>
          </a:p>
        </p:txBody>
      </p:sp>
      <p:sp>
        <p:nvSpPr>
          <p:cNvPr id="115715" name="Inhaltsplatzhalter 2"/>
          <p:cNvSpPr>
            <a:spLocks noGrp="1"/>
          </p:cNvSpPr>
          <p:nvPr>
            <p:ph idx="1"/>
          </p:nvPr>
        </p:nvSpPr>
        <p:spPr>
          <a:xfrm>
            <a:off x="536574" y="1180119"/>
            <a:ext cx="8251825" cy="4705350"/>
          </a:xfrm>
        </p:spPr>
        <p:txBody>
          <a:bodyPr>
            <a:normAutofit fontScale="85000" lnSpcReduction="20000"/>
          </a:bodyPr>
          <a:lstStyle/>
          <a:p>
            <a:pPr eaLnBrk="1" hangingPunct="1">
              <a:defRPr/>
            </a:pPr>
            <a:r>
              <a:rPr lang="en-US" dirty="0" smtClean="0"/>
              <a:t>Permanent crops account for seven percent of the organic agricultural land, amounting to 3.2 million hectares, which is 2 percent of the world’s permanent cropland.</a:t>
            </a:r>
          </a:p>
          <a:p>
            <a:pPr eaLnBrk="1" hangingPunct="1">
              <a:defRPr/>
            </a:pPr>
            <a:r>
              <a:rPr lang="en-US" dirty="0" smtClean="0"/>
              <a:t>Compared with the previous survey (data 2012), 8’500 hectares more were reported. </a:t>
            </a:r>
          </a:p>
          <a:p>
            <a:pPr eaLnBrk="1" hangingPunct="1">
              <a:defRPr/>
            </a:pPr>
            <a:r>
              <a:rPr lang="en-US" dirty="0" smtClean="0"/>
              <a:t>With almost 7 percent, permanent cropland has a higher share in organic agriculture than in total agriculture, where it accounts for approximately three percent of the agricultural land. </a:t>
            </a:r>
          </a:p>
          <a:p>
            <a:pPr eaLnBrk="1" hangingPunct="1">
              <a:defRPr/>
            </a:pPr>
            <a:r>
              <a:rPr lang="en-US" dirty="0" smtClean="0"/>
              <a:t>Most of the permanent cropland is in Europe (1.3 million hectares), followed by Latin America (0.8 million hectares) and Asia (0.6 million hectares). </a:t>
            </a:r>
          </a:p>
          <a:p>
            <a:pPr eaLnBrk="1" hangingPunct="1">
              <a:defRPr/>
            </a:pPr>
            <a:r>
              <a:rPr lang="en-US" dirty="0" smtClean="0"/>
              <a:t>The most important crops are coffee (with 0.7 million hectares reported, constituting more than 20 percent of the organic permanent cropland), followed by olives (0.6 </a:t>
            </a:r>
            <a:r>
              <a:rPr lang="de-CH" dirty="0" smtClean="0"/>
              <a:t>million hectares), nuts (0.3 million hectares</a:t>
            </a:r>
            <a:r>
              <a:rPr lang="de-CH" dirty="0"/>
              <a:t>), grapes </a:t>
            </a:r>
            <a:r>
              <a:rPr lang="de-CH" dirty="0" smtClean="0"/>
              <a:t>(0.3 million hectares), </a:t>
            </a:r>
            <a:r>
              <a:rPr lang="en-US" dirty="0" smtClean="0"/>
              <a:t>and </a:t>
            </a:r>
            <a:r>
              <a:rPr lang="de-CH" dirty="0" smtClean="0"/>
              <a:t>cocoa (0.2 million hectares).</a:t>
            </a:r>
            <a:endParaRPr lang="en-US" dirty="0" smtClean="0"/>
          </a:p>
        </p:txBody>
      </p:sp>
      <p:sp>
        <p:nvSpPr>
          <p:cNvPr id="25604" name="Text Box 4"/>
          <p:cNvSpPr txBox="1">
            <a:spLocks noChangeArrowheads="1"/>
          </p:cNvSpPr>
          <p:nvPr/>
        </p:nvSpPr>
        <p:spPr bwMode="auto">
          <a:xfrm>
            <a:off x="3132138" y="6445250"/>
            <a:ext cx="27352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de-CH" altLang="de-DE" sz="1200" b="0" dirty="0"/>
              <a:t>Source: FiBL &amp; IFOAM Survey </a:t>
            </a:r>
            <a:r>
              <a:rPr lang="de-CH" altLang="de-DE" sz="1200" b="0" dirty="0" smtClean="0"/>
              <a:t>2015</a:t>
            </a:r>
            <a:endParaRPr lang="de-CH" altLang="de-DE" sz="1200" b="0"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79512" y="188640"/>
            <a:ext cx="8251825" cy="717550"/>
          </a:xfrm>
        </p:spPr>
        <p:txBody>
          <a:bodyPr/>
          <a:lstStyle/>
          <a:p>
            <a:r>
              <a:rPr lang="de-CH" altLang="de-DE" dirty="0" smtClean="0"/>
              <a:t>Organic permanent cropland by region 2013</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7" name="Diagramm 2"/>
          <p:cNvGraphicFramePr/>
          <p:nvPr>
            <p:extLst>
              <p:ext uri="{D42A27DB-BD31-4B8C-83A1-F6EECF244321}">
                <p14:modId xmlns:p14="http://schemas.microsoft.com/office/powerpoint/2010/main" val="2126593374"/>
              </p:ext>
            </p:extLst>
          </p:nvPr>
        </p:nvGraphicFramePr>
        <p:xfrm>
          <a:off x="0" y="1196752"/>
          <a:ext cx="8892479" cy="4896544"/>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79513" y="228600"/>
            <a:ext cx="8964488" cy="717550"/>
          </a:xfrm>
        </p:spPr>
        <p:txBody>
          <a:bodyPr/>
          <a:lstStyle/>
          <a:p>
            <a:r>
              <a:rPr lang="de-CH" altLang="de-DE" sz="2400" dirty="0" smtClean="0"/>
              <a:t>Organic permanent cropland worldwide by crop groups 2013</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Diagramm 2"/>
          <p:cNvGraphicFramePr/>
          <p:nvPr>
            <p:extLst>
              <p:ext uri="{D42A27DB-BD31-4B8C-83A1-F6EECF244321}">
                <p14:modId xmlns:p14="http://schemas.microsoft.com/office/powerpoint/2010/main" val="3816008810"/>
              </p:ext>
            </p:extLst>
          </p:nvPr>
        </p:nvGraphicFramePr>
        <p:xfrm>
          <a:off x="179513" y="1124744"/>
          <a:ext cx="8352927" cy="5313388"/>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1 Título"/>
          <p:cNvSpPr>
            <a:spLocks noGrp="1"/>
          </p:cNvSpPr>
          <p:nvPr>
            <p:ph type="title"/>
          </p:nvPr>
        </p:nvSpPr>
        <p:spPr/>
        <p:txBody>
          <a:bodyPr/>
          <a:lstStyle/>
          <a:p>
            <a:pPr eaLnBrk="1" hangingPunct="1"/>
            <a:r>
              <a:rPr lang="es-MX" altLang="de-DE" dirty="0" smtClean="0">
                <a:ea typeface="ＭＳ Ｐゴシック" pitchFamily="34" charset="-128"/>
              </a:rPr>
              <a:t>Organic wild </a:t>
            </a:r>
            <a:r>
              <a:rPr lang="en-GB" altLang="de-DE" dirty="0" smtClean="0">
                <a:ea typeface="ＭＳ Ｐゴシック" pitchFamily="34" charset="-128"/>
              </a:rPr>
              <a:t>collection</a:t>
            </a:r>
            <a:r>
              <a:rPr lang="es-MX" altLang="de-DE" dirty="0" smtClean="0">
                <a:ea typeface="ＭＳ Ｐゴシック" pitchFamily="34" charset="-128"/>
              </a:rPr>
              <a:t> and beekeeping 2013</a:t>
            </a:r>
            <a:endParaRPr lang="es-AR" altLang="de-DE" dirty="0" smtClean="0">
              <a:ea typeface="ＭＳ Ｐゴシック" pitchFamily="34" charset="-128"/>
            </a:endParaRPr>
          </a:p>
        </p:txBody>
      </p:sp>
      <p:sp>
        <p:nvSpPr>
          <p:cNvPr id="28675" name="2 Marcador de contenido"/>
          <p:cNvSpPr>
            <a:spLocks noGrp="1"/>
          </p:cNvSpPr>
          <p:nvPr>
            <p:ph idx="1"/>
          </p:nvPr>
        </p:nvSpPr>
        <p:spPr>
          <a:xfrm>
            <a:off x="541338" y="1485900"/>
            <a:ext cx="8251825" cy="3815308"/>
          </a:xfrm>
        </p:spPr>
        <p:txBody>
          <a:bodyPr/>
          <a:lstStyle/>
          <a:p>
            <a:pPr eaLnBrk="1" hangingPunct="1">
              <a:buFont typeface="Arial Black" pitchFamily="34" charset="0"/>
              <a:buChar char="›"/>
            </a:pPr>
            <a:r>
              <a:rPr lang="es-MX" altLang="de-DE" dirty="0" smtClean="0">
                <a:ea typeface="ＭＳ Ｐゴシック" pitchFamily="34" charset="-128"/>
              </a:rPr>
              <a:t>A </a:t>
            </a:r>
            <a:r>
              <a:rPr lang="en-GB" altLang="de-DE" dirty="0" smtClean="0">
                <a:ea typeface="ＭＳ Ｐゴシック" pitchFamily="34" charset="-128"/>
              </a:rPr>
              <a:t>collection</a:t>
            </a:r>
            <a:r>
              <a:rPr lang="es-MX" altLang="de-DE" dirty="0" smtClean="0">
                <a:ea typeface="ＭＳ Ｐゴシック" pitchFamily="34" charset="-128"/>
              </a:rPr>
              <a:t> </a:t>
            </a:r>
            <a:r>
              <a:rPr lang="en-GB" altLang="de-DE" dirty="0" smtClean="0">
                <a:ea typeface="ＭＳ Ｐゴシック" pitchFamily="34" charset="-128"/>
              </a:rPr>
              <a:t>area</a:t>
            </a:r>
            <a:r>
              <a:rPr lang="es-MX" altLang="de-DE" dirty="0" smtClean="0">
                <a:ea typeface="ＭＳ Ｐゴシック" pitchFamily="34" charset="-128"/>
              </a:rPr>
              <a:t> (</a:t>
            </a:r>
            <a:r>
              <a:rPr lang="es-MX" altLang="de-DE" dirty="0" err="1" smtClean="0">
                <a:ea typeface="ＭＳ Ｐゴシック" pitchFamily="34" charset="-128"/>
              </a:rPr>
              <a:t>including</a:t>
            </a:r>
            <a:r>
              <a:rPr lang="es-MX" altLang="de-DE" dirty="0" smtClean="0">
                <a:ea typeface="ＭＳ Ｐゴシック" pitchFamily="34" charset="-128"/>
              </a:rPr>
              <a:t> </a:t>
            </a:r>
            <a:r>
              <a:rPr lang="es-MX" altLang="de-DE" dirty="0" err="1" smtClean="0">
                <a:ea typeface="ＭＳ Ｐゴシック" pitchFamily="34" charset="-128"/>
              </a:rPr>
              <a:t>beekeeping</a:t>
            </a:r>
            <a:r>
              <a:rPr lang="es-MX" altLang="de-DE" dirty="0" smtClean="0">
                <a:ea typeface="ＭＳ Ｐゴシック" pitchFamily="34" charset="-128"/>
              </a:rPr>
              <a:t>) of </a:t>
            </a:r>
            <a:r>
              <a:rPr lang="es-MX" altLang="de-DE" dirty="0" err="1" smtClean="0">
                <a:ea typeface="ＭＳ Ｐゴシック" pitchFamily="34" charset="-128"/>
              </a:rPr>
              <a:t>almost</a:t>
            </a:r>
            <a:r>
              <a:rPr lang="es-MX" altLang="de-DE" dirty="0" smtClean="0">
                <a:ea typeface="ＭＳ Ｐゴシック" pitchFamily="34" charset="-128"/>
              </a:rPr>
              <a:t> 34 </a:t>
            </a:r>
            <a:r>
              <a:rPr lang="es-MX" altLang="de-DE" dirty="0" err="1" smtClean="0">
                <a:ea typeface="ＭＳ Ｐゴシック" pitchFamily="34" charset="-128"/>
              </a:rPr>
              <a:t>million</a:t>
            </a:r>
            <a:r>
              <a:rPr lang="es-MX" altLang="de-DE" dirty="0" smtClean="0">
                <a:ea typeface="ＭＳ Ｐゴシック" pitchFamily="34" charset="-128"/>
              </a:rPr>
              <a:t> </a:t>
            </a:r>
            <a:r>
              <a:rPr lang="es-MX" altLang="de-DE" dirty="0" err="1" smtClean="0">
                <a:ea typeface="ＭＳ Ｐゴシック" pitchFamily="34" charset="-128"/>
              </a:rPr>
              <a:t>hectares</a:t>
            </a:r>
            <a:r>
              <a:rPr lang="es-MX" altLang="de-DE" dirty="0" smtClean="0">
                <a:ea typeface="ＭＳ Ｐゴシック" pitchFamily="34" charset="-128"/>
              </a:rPr>
              <a:t> </a:t>
            </a:r>
            <a:r>
              <a:rPr lang="es-MX" altLang="de-DE" dirty="0" err="1" smtClean="0">
                <a:ea typeface="ＭＳ Ｐゴシック" pitchFamily="34" charset="-128"/>
              </a:rPr>
              <a:t>was</a:t>
            </a:r>
            <a:r>
              <a:rPr lang="es-MX" altLang="de-DE" dirty="0" smtClean="0">
                <a:ea typeface="ＭＳ Ｐゴシック" pitchFamily="34" charset="-128"/>
              </a:rPr>
              <a:t> </a:t>
            </a:r>
            <a:r>
              <a:rPr lang="es-MX" altLang="de-DE" dirty="0" err="1" smtClean="0">
                <a:ea typeface="ＭＳ Ｐゴシック" pitchFamily="34" charset="-128"/>
              </a:rPr>
              <a:t>reported</a:t>
            </a:r>
            <a:r>
              <a:rPr lang="es-MX" altLang="de-DE" dirty="0" smtClean="0">
                <a:ea typeface="ＭＳ Ｐゴシック" pitchFamily="34" charset="-128"/>
              </a:rPr>
              <a:t> </a:t>
            </a:r>
            <a:r>
              <a:rPr lang="es-MX" altLang="de-DE" dirty="0" err="1" smtClean="0">
                <a:ea typeface="ＭＳ Ｐゴシック" pitchFamily="34" charset="-128"/>
              </a:rPr>
              <a:t>for</a:t>
            </a:r>
            <a:r>
              <a:rPr lang="es-MX" altLang="de-DE" dirty="0" smtClean="0">
                <a:ea typeface="ＭＳ Ｐゴシック" pitchFamily="34" charset="-128"/>
              </a:rPr>
              <a:t> 2013.</a:t>
            </a:r>
          </a:p>
          <a:p>
            <a:pPr eaLnBrk="1" hangingPunct="1">
              <a:buFont typeface="Arial Black" pitchFamily="34" charset="0"/>
              <a:buChar char="›"/>
            </a:pPr>
            <a:r>
              <a:rPr lang="es-MX" altLang="de-DE" dirty="0" err="1" smtClean="0">
                <a:ea typeface="ＭＳ Ｐゴシック" pitchFamily="34" charset="-128"/>
              </a:rPr>
              <a:t>The</a:t>
            </a:r>
            <a:r>
              <a:rPr lang="es-MX" altLang="de-DE" dirty="0" smtClean="0">
                <a:ea typeface="ＭＳ Ｐゴシック" pitchFamily="34" charset="-128"/>
              </a:rPr>
              <a:t> </a:t>
            </a:r>
            <a:r>
              <a:rPr lang="es-MX" altLang="de-DE" dirty="0" err="1" smtClean="0">
                <a:ea typeface="ＭＳ Ｐゴシック" pitchFamily="34" charset="-128"/>
              </a:rPr>
              <a:t>organic</a:t>
            </a:r>
            <a:r>
              <a:rPr lang="es-MX" altLang="de-DE" dirty="0" smtClean="0">
                <a:ea typeface="ＭＳ Ｐゴシック" pitchFamily="34" charset="-128"/>
              </a:rPr>
              <a:t> wild </a:t>
            </a:r>
            <a:r>
              <a:rPr lang="es-MX" altLang="de-DE" dirty="0" err="1" smtClean="0">
                <a:ea typeface="ＭＳ Ｐゴシック" pitchFamily="34" charset="-128"/>
              </a:rPr>
              <a:t>collection</a:t>
            </a:r>
            <a:r>
              <a:rPr lang="es-MX" altLang="de-DE" dirty="0" smtClean="0">
                <a:ea typeface="ＭＳ Ｐゴシック" pitchFamily="34" charset="-128"/>
              </a:rPr>
              <a:t> </a:t>
            </a:r>
            <a:r>
              <a:rPr lang="es-MX" altLang="de-DE" dirty="0" err="1" smtClean="0">
                <a:ea typeface="ＭＳ Ｐゴシック" pitchFamily="34" charset="-128"/>
              </a:rPr>
              <a:t>areas</a:t>
            </a:r>
            <a:r>
              <a:rPr lang="es-MX" altLang="de-DE" dirty="0" smtClean="0">
                <a:ea typeface="ＭＳ Ｐゴシック" pitchFamily="34" charset="-128"/>
              </a:rPr>
              <a:t> are </a:t>
            </a:r>
            <a:r>
              <a:rPr lang="es-MX" altLang="de-DE" dirty="0" err="1" smtClean="0">
                <a:ea typeface="ＭＳ Ｐゴシック" pitchFamily="34" charset="-128"/>
              </a:rPr>
              <a:t>concentrated</a:t>
            </a:r>
            <a:r>
              <a:rPr lang="es-MX" altLang="de-DE" dirty="0" smtClean="0">
                <a:ea typeface="ＭＳ Ｐゴシック" pitchFamily="34" charset="-128"/>
              </a:rPr>
              <a:t> in </a:t>
            </a:r>
            <a:r>
              <a:rPr lang="es-MX" altLang="de-DE" dirty="0" err="1" smtClean="0">
                <a:ea typeface="ＭＳ Ｐゴシック" pitchFamily="34" charset="-128"/>
              </a:rPr>
              <a:t>Europe</a:t>
            </a:r>
            <a:r>
              <a:rPr lang="es-MX" altLang="de-DE" dirty="0" smtClean="0">
                <a:ea typeface="ＭＳ Ｐゴシック" pitchFamily="34" charset="-128"/>
              </a:rPr>
              <a:t>, </a:t>
            </a:r>
            <a:r>
              <a:rPr lang="es-MX" altLang="de-DE" dirty="0" err="1" smtClean="0">
                <a:ea typeface="ＭＳ Ｐゴシック" pitchFamily="34" charset="-128"/>
              </a:rPr>
              <a:t>Africa</a:t>
            </a:r>
            <a:r>
              <a:rPr lang="es-MX" altLang="de-DE" dirty="0" smtClean="0">
                <a:ea typeface="ＭＳ Ｐゴシック" pitchFamily="34" charset="-128"/>
              </a:rPr>
              <a:t>, Asia and </a:t>
            </a:r>
            <a:r>
              <a:rPr lang="es-MX" altLang="de-DE" dirty="0" err="1" smtClean="0">
                <a:ea typeface="ＭＳ Ｐゴシック" pitchFamily="34" charset="-128"/>
              </a:rPr>
              <a:t>Latin</a:t>
            </a:r>
            <a:r>
              <a:rPr lang="es-MX" altLang="de-DE" dirty="0" smtClean="0">
                <a:ea typeface="ＭＳ Ｐゴシック" pitchFamily="34" charset="-128"/>
              </a:rPr>
              <a:t> </a:t>
            </a:r>
            <a:r>
              <a:rPr lang="es-MX" altLang="de-DE" dirty="0" err="1" smtClean="0">
                <a:ea typeface="ＭＳ Ｐゴシック" pitchFamily="34" charset="-128"/>
              </a:rPr>
              <a:t>America</a:t>
            </a:r>
            <a:r>
              <a:rPr lang="es-MX" altLang="de-DE" dirty="0" smtClean="0">
                <a:ea typeface="ＭＳ Ｐゴシック" pitchFamily="34" charset="-128"/>
              </a:rPr>
              <a:t>.</a:t>
            </a:r>
          </a:p>
          <a:p>
            <a:pPr eaLnBrk="1" hangingPunct="1">
              <a:buFont typeface="Arial Black" pitchFamily="34" charset="0"/>
              <a:buChar char="›"/>
            </a:pPr>
            <a:r>
              <a:rPr lang="es-MX" altLang="de-DE" dirty="0" err="1" smtClean="0">
                <a:ea typeface="ＭＳ Ｐゴシック" pitchFamily="34" charset="-128"/>
              </a:rPr>
              <a:t>The</a:t>
            </a:r>
            <a:r>
              <a:rPr lang="es-MX" altLang="de-DE" dirty="0" smtClean="0">
                <a:ea typeface="ＭＳ Ｐゴシック" pitchFamily="34" charset="-128"/>
              </a:rPr>
              <a:t> </a:t>
            </a:r>
            <a:r>
              <a:rPr lang="es-MX" altLang="de-DE" dirty="0" err="1" smtClean="0">
                <a:ea typeface="ＭＳ Ｐゴシック" pitchFamily="34" charset="-128"/>
              </a:rPr>
              <a:t>countries</a:t>
            </a:r>
            <a:r>
              <a:rPr lang="es-MX" altLang="de-DE" dirty="0" smtClean="0">
                <a:ea typeface="ＭＳ Ｐゴシック" pitchFamily="34" charset="-128"/>
              </a:rPr>
              <a:t> </a:t>
            </a:r>
            <a:r>
              <a:rPr lang="es-MX" altLang="de-DE" dirty="0" err="1" smtClean="0">
                <a:ea typeface="ＭＳ Ｐゴシック" pitchFamily="34" charset="-128"/>
              </a:rPr>
              <a:t>with</a:t>
            </a:r>
            <a:r>
              <a:rPr lang="es-MX" altLang="de-DE" dirty="0" smtClean="0">
                <a:ea typeface="ＭＳ Ｐゴシック" pitchFamily="34" charset="-128"/>
              </a:rPr>
              <a:t> </a:t>
            </a:r>
            <a:r>
              <a:rPr lang="es-MX" altLang="de-DE" dirty="0" err="1" smtClean="0">
                <a:ea typeface="ＭＳ Ｐゴシック" pitchFamily="34" charset="-128"/>
              </a:rPr>
              <a:t>the</a:t>
            </a:r>
            <a:r>
              <a:rPr lang="es-MX" altLang="de-DE" dirty="0" smtClean="0">
                <a:ea typeface="ＭＳ Ｐゴシック" pitchFamily="34" charset="-128"/>
              </a:rPr>
              <a:t> </a:t>
            </a:r>
            <a:r>
              <a:rPr lang="es-MX" altLang="de-DE" dirty="0" err="1" smtClean="0">
                <a:ea typeface="ＭＳ Ｐゴシック" pitchFamily="34" charset="-128"/>
              </a:rPr>
              <a:t>largest</a:t>
            </a:r>
            <a:r>
              <a:rPr lang="es-MX" altLang="de-DE" dirty="0" smtClean="0">
                <a:ea typeface="ＭＳ Ｐゴシック" pitchFamily="34" charset="-128"/>
              </a:rPr>
              <a:t> </a:t>
            </a:r>
            <a:r>
              <a:rPr lang="es-MX" altLang="de-DE" dirty="0" err="1" smtClean="0">
                <a:ea typeface="ＭＳ Ｐゴシック" pitchFamily="34" charset="-128"/>
              </a:rPr>
              <a:t>areas</a:t>
            </a:r>
            <a:r>
              <a:rPr lang="es-MX" altLang="de-DE" dirty="0" smtClean="0">
                <a:ea typeface="ＭＳ Ｐゴシック" pitchFamily="34" charset="-128"/>
              </a:rPr>
              <a:t> are </a:t>
            </a:r>
            <a:r>
              <a:rPr lang="es-MX" altLang="de-DE" dirty="0" err="1" smtClean="0">
                <a:ea typeface="ＭＳ Ｐゴシック" pitchFamily="34" charset="-128"/>
              </a:rPr>
              <a:t>Finland</a:t>
            </a:r>
            <a:r>
              <a:rPr lang="es-MX" altLang="de-DE" dirty="0" smtClean="0">
                <a:ea typeface="ＭＳ Ｐゴシック" pitchFamily="34" charset="-128"/>
              </a:rPr>
              <a:t> (</a:t>
            </a:r>
            <a:r>
              <a:rPr lang="es-MX" altLang="de-DE" dirty="0" err="1" smtClean="0">
                <a:ea typeface="ＭＳ Ｐゴシック" pitchFamily="34" charset="-128"/>
              </a:rPr>
              <a:t>mainly</a:t>
            </a:r>
            <a:r>
              <a:rPr lang="es-MX" altLang="de-DE" dirty="0" smtClean="0">
                <a:ea typeface="ＭＳ Ｐゴシック" pitchFamily="34" charset="-128"/>
              </a:rPr>
              <a:t> </a:t>
            </a:r>
            <a:r>
              <a:rPr lang="es-MX" altLang="de-DE" dirty="0" err="1" smtClean="0">
                <a:ea typeface="ＭＳ Ｐゴシック" pitchFamily="34" charset="-128"/>
              </a:rPr>
              <a:t>berries</a:t>
            </a:r>
            <a:r>
              <a:rPr lang="es-MX" altLang="de-DE" dirty="0" smtClean="0">
                <a:ea typeface="ＭＳ Ｐゴシック" pitchFamily="34" charset="-128"/>
              </a:rPr>
              <a:t>), </a:t>
            </a:r>
            <a:r>
              <a:rPr lang="es-MX" altLang="de-DE" dirty="0" err="1" smtClean="0">
                <a:ea typeface="ＭＳ Ｐゴシック" pitchFamily="34" charset="-128"/>
              </a:rPr>
              <a:t>followed</a:t>
            </a:r>
            <a:r>
              <a:rPr lang="es-MX" altLang="de-DE" dirty="0" smtClean="0">
                <a:ea typeface="ＭＳ Ｐゴシック" pitchFamily="34" charset="-128"/>
              </a:rPr>
              <a:t> </a:t>
            </a:r>
            <a:r>
              <a:rPr lang="es-MX" altLang="de-DE" dirty="0" err="1" smtClean="0">
                <a:ea typeface="ＭＳ Ｐゴシック" pitchFamily="34" charset="-128"/>
              </a:rPr>
              <a:t>by</a:t>
            </a:r>
            <a:r>
              <a:rPr lang="es-MX" altLang="de-DE" dirty="0" smtClean="0">
                <a:ea typeface="ＭＳ Ｐゴシック" pitchFamily="34" charset="-128"/>
              </a:rPr>
              <a:t> Zambia (</a:t>
            </a:r>
            <a:r>
              <a:rPr lang="es-MX" altLang="de-DE" dirty="0" err="1" smtClean="0">
                <a:ea typeface="ＭＳ Ｐゴシック" pitchFamily="34" charset="-128"/>
              </a:rPr>
              <a:t>beekeeping</a:t>
            </a:r>
            <a:r>
              <a:rPr lang="es-MX" altLang="de-DE" dirty="0" smtClean="0">
                <a:ea typeface="ＭＳ Ｐゴシック" pitchFamily="34" charset="-128"/>
              </a:rPr>
              <a:t>) and India.</a:t>
            </a:r>
          </a:p>
          <a:p>
            <a:pPr eaLnBrk="1" hangingPunct="1">
              <a:buFont typeface="Arial Black" pitchFamily="34" charset="0"/>
              <a:buChar char="›"/>
            </a:pPr>
            <a:r>
              <a:rPr lang="es-MX" altLang="de-DE" dirty="0" smtClean="0">
                <a:ea typeface="ＭＳ Ｐゴシック" pitchFamily="34" charset="-128"/>
              </a:rPr>
              <a:t>Wild </a:t>
            </a:r>
            <a:r>
              <a:rPr lang="es-MX" altLang="de-DE" dirty="0" err="1" smtClean="0">
                <a:ea typeface="ＭＳ Ｐゴシック" pitchFamily="34" charset="-128"/>
              </a:rPr>
              <a:t>berries</a:t>
            </a:r>
            <a:r>
              <a:rPr lang="es-MX" altLang="de-DE" dirty="0" smtClean="0">
                <a:ea typeface="ＭＳ Ｐゴシック" pitchFamily="34" charset="-128"/>
              </a:rPr>
              <a:t>, medicinal and </a:t>
            </a:r>
            <a:r>
              <a:rPr lang="es-MX" altLang="de-DE" dirty="0" err="1" smtClean="0">
                <a:ea typeface="ＭＳ Ｐゴシック" pitchFamily="34" charset="-128"/>
              </a:rPr>
              <a:t>aromaric</a:t>
            </a:r>
            <a:r>
              <a:rPr lang="es-MX" altLang="de-DE" dirty="0" smtClean="0">
                <a:ea typeface="ＭＳ Ｐゴシック" pitchFamily="34" charset="-128"/>
              </a:rPr>
              <a:t> </a:t>
            </a:r>
            <a:r>
              <a:rPr lang="es-MX" altLang="de-DE" dirty="0" err="1" smtClean="0">
                <a:ea typeface="ＭＳ Ｐゴシック" pitchFamily="34" charset="-128"/>
              </a:rPr>
              <a:t>plants</a:t>
            </a:r>
            <a:r>
              <a:rPr lang="es-MX" altLang="de-DE" dirty="0" smtClean="0">
                <a:ea typeface="ＭＳ Ｐゴシック" pitchFamily="34" charset="-128"/>
              </a:rPr>
              <a:t> are </a:t>
            </a:r>
            <a:r>
              <a:rPr lang="es-MX" altLang="de-DE" dirty="0" err="1" smtClean="0">
                <a:ea typeface="ＭＳ Ｐゴシック" pitchFamily="34" charset="-128"/>
              </a:rPr>
              <a:t>the</a:t>
            </a:r>
            <a:r>
              <a:rPr lang="es-MX" altLang="de-DE" dirty="0" smtClean="0">
                <a:ea typeface="ＭＳ Ｐゴシック" pitchFamily="34" charset="-128"/>
              </a:rPr>
              <a:t> </a:t>
            </a:r>
            <a:r>
              <a:rPr lang="es-MX" altLang="de-DE" dirty="0" err="1" smtClean="0">
                <a:ea typeface="ＭＳ Ｐゴシック" pitchFamily="34" charset="-128"/>
              </a:rPr>
              <a:t>main</a:t>
            </a:r>
            <a:r>
              <a:rPr lang="es-MX" altLang="de-DE" dirty="0" smtClean="0">
                <a:ea typeface="ＭＳ Ｐゴシック" pitchFamily="34" charset="-128"/>
              </a:rPr>
              <a:t> </a:t>
            </a:r>
            <a:r>
              <a:rPr lang="es-MX" altLang="de-DE" dirty="0" err="1" smtClean="0">
                <a:ea typeface="ＭＳ Ｐゴシック" pitchFamily="34" charset="-128"/>
              </a:rPr>
              <a:t>crops</a:t>
            </a:r>
            <a:r>
              <a:rPr lang="es-MX" altLang="de-DE" dirty="0" smtClean="0">
                <a:ea typeface="ＭＳ Ｐゴシック" pitchFamily="34" charset="-128"/>
              </a:rPr>
              <a:t> in </a:t>
            </a:r>
            <a:r>
              <a:rPr lang="es-MX" altLang="de-DE" dirty="0" err="1" smtClean="0">
                <a:ea typeface="ＭＳ Ｐゴシック" pitchFamily="34" charset="-128"/>
              </a:rPr>
              <a:t>this</a:t>
            </a:r>
            <a:r>
              <a:rPr lang="es-MX" altLang="de-DE" dirty="0" smtClean="0">
                <a:ea typeface="ＭＳ Ｐゴシック" pitchFamily="34" charset="-128"/>
              </a:rPr>
              <a:t> </a:t>
            </a:r>
            <a:r>
              <a:rPr lang="es-MX" altLang="de-DE" dirty="0" err="1" smtClean="0">
                <a:ea typeface="ＭＳ Ｐゴシック" pitchFamily="34" charset="-128"/>
              </a:rPr>
              <a:t>areas</a:t>
            </a:r>
            <a:r>
              <a:rPr lang="es-MX" altLang="de-DE" dirty="0" smtClean="0">
                <a:ea typeface="ＭＳ Ｐゴシック" pitchFamily="34" charset="-128"/>
              </a:rPr>
              <a:t>.</a:t>
            </a:r>
          </a:p>
        </p:txBody>
      </p:sp>
      <p:sp>
        <p:nvSpPr>
          <p:cNvPr id="28676" name="Text Box 4"/>
          <p:cNvSpPr txBox="1">
            <a:spLocks noChangeArrowheads="1"/>
          </p:cNvSpPr>
          <p:nvPr/>
        </p:nvSpPr>
        <p:spPr bwMode="auto">
          <a:xfrm>
            <a:off x="3203575" y="6472238"/>
            <a:ext cx="41751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de-CH" altLang="de-DE" sz="1200" b="0" dirty="0"/>
              <a:t>Source: FiBL-IFOAM Survey </a:t>
            </a:r>
            <a:r>
              <a:rPr lang="de-CH" altLang="de-DE" sz="1200" b="0" dirty="0" smtClean="0"/>
              <a:t>2015</a:t>
            </a:r>
            <a:endParaRPr lang="de-CH" altLang="de-DE" sz="1200" b="0"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1 Título"/>
          <p:cNvSpPr>
            <a:spLocks noGrp="1"/>
          </p:cNvSpPr>
          <p:nvPr>
            <p:ph type="title"/>
          </p:nvPr>
        </p:nvSpPr>
        <p:spPr/>
        <p:txBody>
          <a:bodyPr/>
          <a:lstStyle/>
          <a:p>
            <a:r>
              <a:rPr lang="es-MX" altLang="de-DE" dirty="0" err="1" smtClean="0"/>
              <a:t>Geographical</a:t>
            </a:r>
            <a:r>
              <a:rPr lang="es-MX" altLang="de-DE" dirty="0" smtClean="0"/>
              <a:t> </a:t>
            </a:r>
            <a:r>
              <a:rPr lang="es-MX" altLang="de-DE" dirty="0" err="1" smtClean="0"/>
              <a:t>distribution</a:t>
            </a:r>
            <a:r>
              <a:rPr lang="es-MX" altLang="de-DE" dirty="0" smtClean="0"/>
              <a:t> of </a:t>
            </a:r>
            <a:r>
              <a:rPr lang="es-MX" altLang="de-DE" dirty="0" err="1" smtClean="0"/>
              <a:t>organic</a:t>
            </a:r>
            <a:r>
              <a:rPr lang="es-MX" altLang="de-DE" dirty="0" smtClean="0"/>
              <a:t> wild </a:t>
            </a:r>
            <a:r>
              <a:rPr lang="es-MX" altLang="de-DE" dirty="0" err="1" smtClean="0"/>
              <a:t>collection</a:t>
            </a:r>
            <a:r>
              <a:rPr lang="es-MX" altLang="de-DE" dirty="0" smtClean="0"/>
              <a:t> and </a:t>
            </a:r>
            <a:r>
              <a:rPr lang="es-MX" altLang="de-DE" dirty="0" err="1" smtClean="0"/>
              <a:t>beekeeping</a:t>
            </a:r>
            <a:r>
              <a:rPr lang="es-MX" altLang="de-DE" dirty="0" smtClean="0"/>
              <a:t> </a:t>
            </a:r>
            <a:r>
              <a:rPr lang="es-MX" altLang="de-DE" dirty="0" err="1" smtClean="0"/>
              <a:t>areas</a:t>
            </a:r>
            <a:r>
              <a:rPr lang="es-MX" altLang="de-DE" dirty="0" smtClean="0"/>
              <a:t> in 2013</a:t>
            </a:r>
            <a:endParaRPr lang="es-AR" altLang="de-DE" dirty="0" smtClean="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7" name="Diagramm 2"/>
          <p:cNvGraphicFramePr/>
          <p:nvPr>
            <p:extLst>
              <p:ext uri="{D42A27DB-BD31-4B8C-83A1-F6EECF244321}">
                <p14:modId xmlns:p14="http://schemas.microsoft.com/office/powerpoint/2010/main" val="3941656896"/>
              </p:ext>
            </p:extLst>
          </p:nvPr>
        </p:nvGraphicFramePr>
        <p:xfrm>
          <a:off x="107504" y="1196752"/>
          <a:ext cx="8568951" cy="525658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1 Título"/>
          <p:cNvSpPr>
            <a:spLocks noGrp="1"/>
          </p:cNvSpPr>
          <p:nvPr>
            <p:ph type="title"/>
          </p:nvPr>
        </p:nvSpPr>
        <p:spPr>
          <a:xfrm>
            <a:off x="179513" y="228600"/>
            <a:ext cx="8608888" cy="717550"/>
          </a:xfrm>
        </p:spPr>
        <p:txBody>
          <a:bodyPr/>
          <a:lstStyle/>
          <a:p>
            <a:r>
              <a:rPr lang="de-CH" altLang="de-DE" sz="2500" dirty="0" smtClean="0"/>
              <a:t>Organic wild collection &amp; beekeeping: The ten countries with the largest areas 2013</a:t>
            </a:r>
            <a:endParaRPr lang="es-AR" altLang="de-DE" sz="2500" dirty="0" smtClean="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Diagramm 2"/>
          <p:cNvGraphicFramePr/>
          <p:nvPr>
            <p:extLst>
              <p:ext uri="{D42A27DB-BD31-4B8C-83A1-F6EECF244321}">
                <p14:modId xmlns:p14="http://schemas.microsoft.com/office/powerpoint/2010/main" val="348487449"/>
              </p:ext>
            </p:extLst>
          </p:nvPr>
        </p:nvGraphicFramePr>
        <p:xfrm>
          <a:off x="-19869" y="1124744"/>
          <a:ext cx="9144000" cy="5624281"/>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Título"/>
          <p:cNvSpPr>
            <a:spLocks noGrp="1"/>
          </p:cNvSpPr>
          <p:nvPr>
            <p:ph type="title"/>
          </p:nvPr>
        </p:nvSpPr>
        <p:spPr/>
        <p:txBody>
          <a:bodyPr/>
          <a:lstStyle/>
          <a:p>
            <a:r>
              <a:rPr lang="de-CH" altLang="de-DE" sz="2700" dirty="0" smtClean="0"/>
              <a:t>Organic wild collection and beekeeping land 2013</a:t>
            </a:r>
            <a:endParaRPr lang="es-AR" altLang="de-DE" sz="2700" dirty="0" smtClean="0"/>
          </a:p>
        </p:txBody>
      </p:sp>
      <p:graphicFrame>
        <p:nvGraphicFramePr>
          <p:cNvPr id="2" name="Inhaltsplatzhalter 3"/>
          <p:cNvGraphicFramePr>
            <a:graphicFrameLocks noGrp="1"/>
          </p:cNvGraphicFramePr>
          <p:nvPr>
            <p:ph idx="1"/>
            <p:extLst>
              <p:ext uri="{D42A27DB-BD31-4B8C-83A1-F6EECF244321}">
                <p14:modId xmlns:p14="http://schemas.microsoft.com/office/powerpoint/2010/main" val="4229073754"/>
              </p:ext>
            </p:extLst>
          </p:nvPr>
        </p:nvGraphicFramePr>
        <p:xfrm>
          <a:off x="395536" y="1196752"/>
          <a:ext cx="8154987" cy="4705350"/>
        </p:xfrm>
        <a:graphic>
          <a:graphicData uri="http://schemas.openxmlformats.org/drawingml/2006/chart">
            <c:chart xmlns:c="http://schemas.openxmlformats.org/drawingml/2006/chart" xmlns:r="http://schemas.openxmlformats.org/officeDocument/2006/relationships" r:id="rId2"/>
          </a:graphicData>
        </a:graphic>
      </p:graphicFrame>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el 1"/>
          <p:cNvSpPr>
            <a:spLocks noGrp="1"/>
          </p:cNvSpPr>
          <p:nvPr>
            <p:ph type="title"/>
          </p:nvPr>
        </p:nvSpPr>
        <p:spPr/>
        <p:txBody>
          <a:bodyPr/>
          <a:lstStyle/>
          <a:p>
            <a:pPr eaLnBrk="1" hangingPunct="1"/>
            <a:r>
              <a:rPr lang="de-DE" altLang="de-DE" dirty="0" smtClean="0">
                <a:ea typeface="ＭＳ Ｐゴシック" pitchFamily="34" charset="-128"/>
              </a:rPr>
              <a:t>Organic cereals 2013</a:t>
            </a:r>
          </a:p>
        </p:txBody>
      </p:sp>
      <p:sp>
        <p:nvSpPr>
          <p:cNvPr id="119811" name="Inhaltsplatzhalter 2"/>
          <p:cNvSpPr>
            <a:spLocks noGrp="1"/>
          </p:cNvSpPr>
          <p:nvPr>
            <p:ph idx="1"/>
          </p:nvPr>
        </p:nvSpPr>
        <p:spPr>
          <a:xfrm>
            <a:off x="536574" y="1251489"/>
            <a:ext cx="8251825" cy="4705350"/>
          </a:xfrm>
        </p:spPr>
        <p:txBody>
          <a:bodyPr>
            <a:normAutofit fontScale="55000" lnSpcReduction="20000"/>
          </a:bodyPr>
          <a:lstStyle/>
          <a:p>
            <a:pPr eaLnBrk="1" hangingPunct="1">
              <a:defRPr/>
            </a:pPr>
            <a:r>
              <a:rPr lang="en-US" dirty="0" smtClean="0"/>
              <a:t>At least 3.3 million </a:t>
            </a:r>
            <a:r>
              <a:rPr lang="en-US" dirty="0"/>
              <a:t>hectares of cereals are under organic management. Comparing the organic figure with FAO’s figure for the world’s harvested cereal area of almost </a:t>
            </a:r>
            <a:r>
              <a:rPr lang="en-US" dirty="0" smtClean="0"/>
              <a:t>700 million </a:t>
            </a:r>
            <a:r>
              <a:rPr lang="en-US" dirty="0"/>
              <a:t>hectares in </a:t>
            </a:r>
            <a:r>
              <a:rPr lang="en-US" dirty="0" smtClean="0"/>
              <a:t>2012 </a:t>
            </a:r>
            <a:r>
              <a:rPr lang="en-US" dirty="0"/>
              <a:t>(FAOSTAT), </a:t>
            </a:r>
            <a:r>
              <a:rPr lang="en-US" dirty="0" smtClean="0"/>
              <a:t>0.5 </a:t>
            </a:r>
            <a:r>
              <a:rPr lang="en-US" dirty="0"/>
              <a:t>percent of the total cereal area is under organic management.</a:t>
            </a:r>
            <a:endParaRPr lang="de-CH" dirty="0"/>
          </a:p>
          <a:p>
            <a:pPr eaLnBrk="1" hangingPunct="1">
              <a:defRPr/>
            </a:pPr>
            <a:r>
              <a:rPr lang="en-US" dirty="0"/>
              <a:t>Cereals include wheat, spelt, barley, oats, grain maize, rye, and </a:t>
            </a:r>
            <a:r>
              <a:rPr lang="en-US" dirty="0" smtClean="0"/>
              <a:t>triticale.</a:t>
            </a:r>
            <a:endParaRPr lang="de-CH" dirty="0"/>
          </a:p>
          <a:p>
            <a:pPr eaLnBrk="1" hangingPunct="1">
              <a:defRPr/>
            </a:pPr>
            <a:r>
              <a:rPr lang="en-GB" dirty="0"/>
              <a:t>The key cereal producers worldwide, according to FAO, are India (97.1 million hectares</a:t>
            </a:r>
            <a:r>
              <a:rPr lang="en-GB" dirty="0" smtClean="0"/>
              <a:t>),China </a:t>
            </a:r>
            <a:r>
              <a:rPr lang="en-GB" dirty="0"/>
              <a:t>(93 million hectares), the United States (60.2 million hectares), and the </a:t>
            </a:r>
            <a:r>
              <a:rPr lang="en-GB" dirty="0" smtClean="0"/>
              <a:t>Russian Federation </a:t>
            </a:r>
            <a:r>
              <a:rPr lang="en-GB" dirty="0"/>
              <a:t>(36.9 million hectares</a:t>
            </a:r>
            <a:r>
              <a:rPr lang="en-GB" dirty="0" smtClean="0"/>
              <a:t>).</a:t>
            </a:r>
          </a:p>
          <a:p>
            <a:r>
              <a:rPr lang="en-GB" dirty="0"/>
              <a:t>Of these four countries, information on the organic cereal area was available for </a:t>
            </a:r>
            <a:r>
              <a:rPr lang="en-GB" dirty="0" smtClean="0"/>
              <a:t>all except </a:t>
            </a:r>
            <a:r>
              <a:rPr lang="en-GB" dirty="0"/>
              <a:t>India. China (almost 600’000 hectares) and the United States (almost </a:t>
            </a:r>
            <a:r>
              <a:rPr lang="en-GB" dirty="0" smtClean="0"/>
              <a:t>330’000 hectares</a:t>
            </a:r>
            <a:r>
              <a:rPr lang="en-GB" dirty="0"/>
              <a:t>) are the largest organic cereal producers. In China, 0.3 percent of the </a:t>
            </a:r>
            <a:r>
              <a:rPr lang="en-GB" dirty="0" smtClean="0"/>
              <a:t>total cereal </a:t>
            </a:r>
            <a:r>
              <a:rPr lang="en-GB" dirty="0"/>
              <a:t>area was organic, and in the United States, the organic cereal area </a:t>
            </a:r>
            <a:r>
              <a:rPr lang="en-GB" dirty="0" smtClean="0"/>
              <a:t>represented 0.5 </a:t>
            </a:r>
            <a:r>
              <a:rPr lang="en-GB" dirty="0"/>
              <a:t>percent of the total cereal area. The United States was followed by Canada (</a:t>
            </a:r>
            <a:r>
              <a:rPr lang="en-GB" dirty="0" smtClean="0"/>
              <a:t>296’175 hectares</a:t>
            </a:r>
            <a:r>
              <a:rPr lang="en-GB" dirty="0"/>
              <a:t>) and Germany (more than 200’000 hectares). In Italy, one of the biggest </a:t>
            </a:r>
            <a:r>
              <a:rPr lang="en-GB" dirty="0" smtClean="0"/>
              <a:t>organic cereal </a:t>
            </a:r>
            <a:r>
              <a:rPr lang="en-GB" dirty="0"/>
              <a:t>producers (191’400 hectares), 5.4 percent of the total cereal area is organic.</a:t>
            </a:r>
            <a:endParaRPr lang="de-CH" dirty="0" smtClean="0"/>
          </a:p>
          <a:p>
            <a:r>
              <a:rPr lang="en-GB" dirty="0"/>
              <a:t>Some countries reach proportions that are far higher than the global organic cereal </a:t>
            </a:r>
            <a:r>
              <a:rPr lang="en-GB" dirty="0" smtClean="0"/>
              <a:t>share of </a:t>
            </a:r>
            <a:r>
              <a:rPr lang="en-GB" dirty="0"/>
              <a:t>0.4 percent. For example, Austria (12 percent), Sweden (9.2 percent), Estonia (</a:t>
            </a:r>
            <a:r>
              <a:rPr lang="en-GB" dirty="0" smtClean="0"/>
              <a:t>almost 8 </a:t>
            </a:r>
            <a:r>
              <a:rPr lang="en-GB" dirty="0"/>
              <a:t>percent), and Lithuania (6.5 percent) greatly exceed the global 0.5 percent</a:t>
            </a:r>
            <a:r>
              <a:rPr lang="en-GB" dirty="0" smtClean="0"/>
              <a:t>.</a:t>
            </a:r>
          </a:p>
          <a:p>
            <a:r>
              <a:rPr lang="en-US" dirty="0" smtClean="0"/>
              <a:t>As </a:t>
            </a:r>
            <a:r>
              <a:rPr lang="en-US" dirty="0"/>
              <a:t>some of the world’s large cereal producers (such as </a:t>
            </a:r>
            <a:r>
              <a:rPr lang="en-US" dirty="0" smtClean="0"/>
              <a:t>India and the Russian Federation) </a:t>
            </a:r>
            <a:r>
              <a:rPr lang="en-US" dirty="0"/>
              <a:t>did not provide land use and crop details, it can be assumed that the cereal area is larger than that shown here.</a:t>
            </a:r>
            <a:endParaRPr lang="de-CH" dirty="0"/>
          </a:p>
          <a:p>
            <a:r>
              <a:rPr lang="en-GB" dirty="0"/>
              <a:t>The organic cereal area has more than doubled since 2004 (1.2 million hectares), and </a:t>
            </a:r>
            <a:r>
              <a:rPr lang="en-GB" dirty="0" smtClean="0"/>
              <a:t>in 2013</a:t>
            </a:r>
            <a:r>
              <a:rPr lang="en-GB" dirty="0"/>
              <a:t>, it increased by 654’000 hectares or 24 percent, mainly due to better land use </a:t>
            </a:r>
            <a:r>
              <a:rPr lang="en-GB" dirty="0" smtClean="0"/>
              <a:t>data received </a:t>
            </a:r>
            <a:r>
              <a:rPr lang="en-GB" dirty="0"/>
              <a:t>from China</a:t>
            </a:r>
            <a:r>
              <a:rPr lang="en-GB" dirty="0" smtClean="0"/>
              <a:t>.</a:t>
            </a:r>
          </a:p>
          <a:p>
            <a:r>
              <a:rPr lang="en-GB" dirty="0"/>
              <a:t>The available data on the conversion status indicate that at least 17.5 percent of </a:t>
            </a:r>
            <a:r>
              <a:rPr lang="en-GB" dirty="0" smtClean="0"/>
              <a:t>the organic </a:t>
            </a:r>
            <a:r>
              <a:rPr lang="en-GB" dirty="0"/>
              <a:t>cereal area was in-conversion in 2013 (more than half a million hectares). </a:t>
            </a:r>
            <a:r>
              <a:rPr lang="en-GB" dirty="0" smtClean="0"/>
              <a:t>Thus, there </a:t>
            </a:r>
            <a:r>
              <a:rPr lang="en-GB" dirty="0"/>
              <a:t>could be a considerable increase in supply of organic cereals in the near future.</a:t>
            </a:r>
            <a:endParaRPr lang="de-CH" dirty="0"/>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1 Título"/>
          <p:cNvSpPr>
            <a:spLocks noGrp="1"/>
          </p:cNvSpPr>
          <p:nvPr>
            <p:ph type="title"/>
          </p:nvPr>
        </p:nvSpPr>
        <p:spPr>
          <a:xfrm>
            <a:off x="395536" y="188640"/>
            <a:ext cx="8251825" cy="717550"/>
          </a:xfrm>
        </p:spPr>
        <p:txBody>
          <a:bodyPr/>
          <a:lstStyle/>
          <a:p>
            <a:r>
              <a:rPr lang="de-CH" altLang="de-DE" dirty="0" smtClean="0"/>
              <a:t>Organic cereals: Growth of the organic area</a:t>
            </a:r>
            <a:endParaRPr lang="es-AR" altLang="de-DE" dirty="0" smtClean="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Chart 5"/>
          <p:cNvGraphicFramePr/>
          <p:nvPr>
            <p:extLst>
              <p:ext uri="{D42A27DB-BD31-4B8C-83A1-F6EECF244321}">
                <p14:modId xmlns:p14="http://schemas.microsoft.com/office/powerpoint/2010/main" val="953045594"/>
              </p:ext>
            </p:extLst>
          </p:nvPr>
        </p:nvGraphicFramePr>
        <p:xfrm>
          <a:off x="107504" y="964406"/>
          <a:ext cx="8892480" cy="525658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22363" y="260648"/>
            <a:ext cx="8964487" cy="504056"/>
          </a:xfrm>
        </p:spPr>
        <p:txBody>
          <a:bodyPr/>
          <a:lstStyle/>
          <a:p>
            <a:pPr>
              <a:defRPr sz="1847" b="1" i="0" u="none" strike="noStrike" kern="1200" baseline="0">
                <a:solidFill>
                  <a:srgbClr val="000000"/>
                </a:solidFill>
                <a:latin typeface="+mn-lt"/>
                <a:ea typeface="+mn-ea"/>
                <a:cs typeface="+mn-cs"/>
              </a:defRPr>
            </a:pPr>
            <a:r>
              <a:rPr lang="de-CH" altLang="de-DE" sz="2300" dirty="0" smtClean="0"/>
              <a:t>Organic cereals: The ten countries with the largest areas 2013</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8" name="Content Placeholder 7"/>
          <p:cNvGraphicFramePr>
            <a:graphicFrameLocks noGrp="1"/>
          </p:cNvGraphicFramePr>
          <p:nvPr>
            <p:ph idx="1"/>
            <p:extLst>
              <p:ext uri="{D42A27DB-BD31-4B8C-83A1-F6EECF244321}">
                <p14:modId xmlns:p14="http://schemas.microsoft.com/office/powerpoint/2010/main" val="3171064700"/>
              </p:ext>
            </p:extLst>
          </p:nvPr>
        </p:nvGraphicFramePr>
        <p:xfrm>
          <a:off x="323528" y="1268760"/>
          <a:ext cx="8251825" cy="470535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51520" y="131123"/>
            <a:ext cx="8251825" cy="717550"/>
          </a:xfrm>
        </p:spPr>
        <p:txBody>
          <a:bodyPr/>
          <a:lstStyle/>
          <a:p>
            <a:pPr eaLnBrk="1" hangingPunct="1"/>
            <a:r>
              <a:rPr lang="de-CH" altLang="de-DE" dirty="0" err="1" smtClean="0"/>
              <a:t>Acknowledgements</a:t>
            </a:r>
            <a:r>
              <a:rPr lang="de-CH" altLang="de-DE" dirty="0" smtClean="0"/>
              <a:t>*</a:t>
            </a:r>
          </a:p>
        </p:txBody>
      </p:sp>
      <p:sp>
        <p:nvSpPr>
          <p:cNvPr id="7171" name="Rectangle 3"/>
          <p:cNvSpPr>
            <a:spLocks noGrp="1" noChangeArrowheads="1"/>
          </p:cNvSpPr>
          <p:nvPr>
            <p:ph idx="1"/>
          </p:nvPr>
        </p:nvSpPr>
        <p:spPr>
          <a:xfrm>
            <a:off x="536575" y="946150"/>
            <a:ext cx="8256589" cy="5651202"/>
          </a:xfrm>
        </p:spPr>
        <p:txBody>
          <a:bodyPr>
            <a:normAutofit fontScale="85000" lnSpcReduction="20000"/>
          </a:bodyPr>
          <a:lstStyle/>
          <a:p>
            <a:pPr eaLnBrk="1" hangingPunct="1">
              <a:buFont typeface="Arial Black" pitchFamily="34" charset="0"/>
              <a:buChar char="›"/>
            </a:pPr>
            <a:r>
              <a:rPr lang="de-DE" altLang="de-DE" sz="1900" dirty="0" smtClean="0"/>
              <a:t>The Swiss State Secretariat of </a:t>
            </a:r>
            <a:br>
              <a:rPr lang="de-DE" altLang="de-DE" sz="1900" dirty="0" smtClean="0"/>
            </a:br>
            <a:r>
              <a:rPr lang="de-DE" altLang="de-DE" sz="1900" dirty="0" smtClean="0"/>
              <a:t>Economic Affairs SECO, Berne</a:t>
            </a:r>
            <a:br>
              <a:rPr lang="de-DE" altLang="de-DE" sz="1900" dirty="0" smtClean="0"/>
            </a:br>
            <a:endParaRPr lang="de-DE" altLang="de-DE" sz="1900" dirty="0" smtClean="0"/>
          </a:p>
          <a:p>
            <a:pPr eaLnBrk="1" hangingPunct="1">
              <a:buFont typeface="Arial Black" pitchFamily="34" charset="0"/>
              <a:buChar char="›"/>
            </a:pPr>
            <a:endParaRPr lang="de-DE" altLang="de-DE" sz="1900" dirty="0" smtClean="0"/>
          </a:p>
          <a:p>
            <a:pPr eaLnBrk="1" hangingPunct="1">
              <a:buFont typeface="Arial Black" pitchFamily="34" charset="0"/>
              <a:buChar char="›"/>
            </a:pPr>
            <a:endParaRPr lang="de-DE" altLang="de-DE" sz="1900" dirty="0" smtClean="0"/>
          </a:p>
          <a:p>
            <a:pPr eaLnBrk="1" hangingPunct="1">
              <a:buFont typeface="Arial Black" pitchFamily="34" charset="0"/>
              <a:buChar char="›"/>
            </a:pPr>
            <a:r>
              <a:rPr lang="de-DE" altLang="de-DE" sz="1900" dirty="0" smtClean="0"/>
              <a:t>International Trade Centre ITC</a:t>
            </a:r>
          </a:p>
          <a:p>
            <a:pPr eaLnBrk="1" hangingPunct="1">
              <a:buFont typeface="Arial Black" pitchFamily="34" charset="0"/>
              <a:buChar char="›"/>
            </a:pPr>
            <a:endParaRPr lang="de-DE" altLang="de-DE" sz="1900" dirty="0" smtClean="0"/>
          </a:p>
          <a:p>
            <a:pPr eaLnBrk="1" hangingPunct="1">
              <a:buFont typeface="Arial Black" pitchFamily="34" charset="0"/>
              <a:buChar char="›"/>
            </a:pPr>
            <a:endParaRPr lang="de-DE" altLang="de-DE" sz="1900" dirty="0" smtClean="0"/>
          </a:p>
          <a:p>
            <a:pPr eaLnBrk="1" hangingPunct="1">
              <a:buFont typeface="Arial Black" pitchFamily="34" charset="0"/>
              <a:buChar char="›"/>
            </a:pPr>
            <a:r>
              <a:rPr lang="de-DE" altLang="de-DE" sz="1900" dirty="0" smtClean="0"/>
              <a:t>Nürnberg Messe, the organizers of the </a:t>
            </a:r>
            <a:br>
              <a:rPr lang="de-DE" altLang="de-DE" sz="1900" dirty="0" smtClean="0"/>
            </a:br>
            <a:r>
              <a:rPr lang="de-DE" altLang="de-DE" sz="1900" dirty="0" smtClean="0"/>
              <a:t>BioFach World  Organic Trade Fair</a:t>
            </a:r>
            <a:br>
              <a:rPr lang="de-DE" altLang="de-DE" sz="1900" dirty="0" smtClean="0"/>
            </a:br>
            <a:endParaRPr lang="de-DE" altLang="de-DE" sz="1900" dirty="0"/>
          </a:p>
          <a:p>
            <a:pPr eaLnBrk="1" hangingPunct="1">
              <a:buFont typeface="Arial Black" pitchFamily="34" charset="0"/>
              <a:buChar char="›"/>
            </a:pPr>
            <a:endParaRPr lang="de-DE" altLang="de-DE" sz="1900" dirty="0" smtClean="0"/>
          </a:p>
          <a:p>
            <a:pPr eaLnBrk="1" hangingPunct="1">
              <a:buFont typeface="Arial Black" pitchFamily="34" charset="0"/>
              <a:buChar char="›"/>
            </a:pPr>
            <a:r>
              <a:rPr lang="de-DE" altLang="de-DE" sz="1900" dirty="0" smtClean="0"/>
              <a:t>European market data:</a:t>
            </a:r>
            <a:br>
              <a:rPr lang="de-DE" altLang="de-DE" sz="1900" dirty="0" smtClean="0"/>
            </a:br>
            <a:r>
              <a:rPr lang="de-DE" altLang="de-DE" sz="1900" dirty="0" smtClean="0"/>
              <a:t>Co-funding from the European Union</a:t>
            </a:r>
            <a:br>
              <a:rPr lang="de-DE" altLang="de-DE" sz="1900" dirty="0" smtClean="0"/>
            </a:br>
            <a:r>
              <a:rPr lang="de-DE" altLang="de-DE" sz="1900" dirty="0" smtClean="0"/>
              <a:t>for the European data survey </a:t>
            </a:r>
            <a:br>
              <a:rPr lang="de-DE" altLang="de-DE" sz="1900" dirty="0" smtClean="0"/>
            </a:br>
            <a:r>
              <a:rPr lang="de-DE" altLang="de-DE" sz="1900" dirty="0" smtClean="0"/>
              <a:t>in the framework  of the </a:t>
            </a:r>
            <a:br>
              <a:rPr lang="de-DE" altLang="de-DE" sz="1900" dirty="0" smtClean="0"/>
            </a:br>
            <a:r>
              <a:rPr lang="de-DE" altLang="de-DE" sz="1900" dirty="0" smtClean="0"/>
              <a:t>OrganicDatanetwork project</a:t>
            </a:r>
          </a:p>
          <a:p>
            <a:pPr eaLnBrk="1" hangingPunct="1">
              <a:buFont typeface="Arial Black" pitchFamily="34" charset="0"/>
              <a:buChar char="›"/>
            </a:pPr>
            <a:r>
              <a:rPr lang="de-DE" altLang="de-DE" sz="1900" dirty="0" smtClean="0"/>
              <a:t>200 experts from all parts of the world contributed to the FiBL-IFOAM survey 2015.</a:t>
            </a:r>
          </a:p>
          <a:p>
            <a:pPr marL="0" indent="0" eaLnBrk="1" hangingPunct="1">
              <a:buNone/>
            </a:pPr>
            <a:r>
              <a:rPr lang="de-DE" altLang="de-DE" sz="1300" dirty="0" smtClean="0"/>
              <a:t/>
            </a:r>
            <a:br>
              <a:rPr lang="de-DE" altLang="de-DE" sz="1300" dirty="0" smtClean="0"/>
            </a:br>
            <a:r>
              <a:rPr lang="de-DE" altLang="de-DE" sz="1300" dirty="0" smtClean="0"/>
              <a:t>* See also </a:t>
            </a:r>
            <a:r>
              <a:rPr lang="de-DE" altLang="de-DE" sz="1300" dirty="0" err="1" smtClean="0"/>
              <a:t>disclaimer</a:t>
            </a:r>
            <a:r>
              <a:rPr lang="de-DE" altLang="de-DE" sz="1300" dirty="0" smtClean="0"/>
              <a:t> on last </a:t>
            </a:r>
            <a:r>
              <a:rPr lang="de-DE" altLang="de-DE" sz="1300" dirty="0" err="1" smtClean="0"/>
              <a:t>page</a:t>
            </a:r>
            <a:r>
              <a:rPr lang="de-DE" altLang="de-DE" sz="1300" dirty="0" smtClean="0"/>
              <a:t> </a:t>
            </a:r>
            <a:r>
              <a:rPr lang="de-DE" altLang="de-DE" sz="1300" dirty="0" err="1" smtClean="0"/>
              <a:t>of</a:t>
            </a:r>
            <a:r>
              <a:rPr lang="de-DE" altLang="de-DE" sz="1300" dirty="0" smtClean="0"/>
              <a:t> </a:t>
            </a:r>
            <a:r>
              <a:rPr lang="de-DE" altLang="de-DE" sz="1300" dirty="0" err="1" smtClean="0"/>
              <a:t>this</a:t>
            </a:r>
            <a:r>
              <a:rPr lang="de-DE" altLang="de-DE" sz="1300" dirty="0" smtClean="0"/>
              <a:t> </a:t>
            </a:r>
            <a:r>
              <a:rPr lang="de-DE" altLang="de-DE" sz="1300" dirty="0" err="1" smtClean="0"/>
              <a:t>slide</a:t>
            </a:r>
            <a:r>
              <a:rPr lang="de-DE" altLang="de-DE" sz="1300" dirty="0" smtClean="0"/>
              <a:t> </a:t>
            </a:r>
            <a:r>
              <a:rPr lang="de-DE" altLang="de-DE" sz="1300" dirty="0" err="1" smtClean="0"/>
              <a:t>show</a:t>
            </a:r>
            <a:endParaRPr lang="de-DE" altLang="de-DE" sz="1300" dirty="0" smtClean="0"/>
          </a:p>
        </p:txBody>
      </p:sp>
      <p:sp>
        <p:nvSpPr>
          <p:cNvPr id="7174" name="Rectangle 15"/>
          <p:cNvSpPr>
            <a:spLocks noGrp="1" noChangeArrowheads="1"/>
          </p:cNvSpPr>
          <p:nvPr>
            <p:ph type="sldNum" sz="quarter" idx="10"/>
          </p:nvPr>
        </p:nvSpPr>
        <p:spPr>
          <a:xfrm>
            <a:off x="8188325" y="6418263"/>
            <a:ext cx="508000" cy="287337"/>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pPr eaLnBrk="1" hangingPunct="1">
              <a:defRPr/>
            </a:pPr>
            <a:fld id="{78C8167F-37F7-4033-883C-DD6393F6E0D1}" type="slidenum">
              <a:rPr lang="de-DE" sz="1300" b="0" smtClean="0"/>
              <a:pPr eaLnBrk="1" hangingPunct="1">
                <a:defRPr/>
              </a:pPr>
              <a:t>3</a:t>
            </a:fld>
            <a:endParaRPr lang="de-DE" sz="1300" b="0" smtClean="0"/>
          </a:p>
        </p:txBody>
      </p:sp>
      <p:pic>
        <p:nvPicPr>
          <p:cNvPr id="7173" name="Grafik 6"/>
          <p:cNvPicPr>
            <a:picLocks noChangeAspect="1"/>
          </p:cNvPicPr>
          <p:nvPr/>
        </p:nvPicPr>
        <p:blipFill>
          <a:blip r:embed="rId3">
            <a:extLst>
              <a:ext uri="{28A0092B-C50C-407E-A947-70E740481C1C}">
                <a14:useLocalDpi xmlns:a14="http://schemas.microsoft.com/office/drawing/2010/main" val="0"/>
              </a:ext>
            </a:extLst>
          </a:blip>
          <a:srcRect l="27657" t="39049" r="42056" b="30476"/>
          <a:stretch>
            <a:fillRect/>
          </a:stretch>
        </p:blipFill>
        <p:spPr bwMode="auto">
          <a:xfrm>
            <a:off x="6156174" y="3217510"/>
            <a:ext cx="1348755" cy="666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Grafik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42172" y="818025"/>
            <a:ext cx="2176761" cy="115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17145" y="4149080"/>
            <a:ext cx="1107202" cy="941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92997" y="5061584"/>
            <a:ext cx="1340283" cy="45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98302" y="2222566"/>
            <a:ext cx="1762759" cy="727328"/>
          </a:xfrm>
          <a:prstGeom prst="rect">
            <a:avLst/>
          </a:prstGeom>
        </p:spPr>
      </p:pic>
      <p:pic>
        <p:nvPicPr>
          <p:cNvPr id="10" name="Picture 9"/>
          <p:cNvPicPr>
            <a:picLocks noChangeAspect="1"/>
          </p:cNvPicPr>
          <p:nvPr/>
        </p:nvPicPr>
        <p:blipFill rotWithShape="1">
          <a:blip r:embed="rId8">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417578532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1 Título"/>
          <p:cNvSpPr>
            <a:spLocks noGrp="1"/>
          </p:cNvSpPr>
          <p:nvPr>
            <p:ph type="title"/>
          </p:nvPr>
        </p:nvSpPr>
        <p:spPr>
          <a:xfrm>
            <a:off x="251520" y="260648"/>
            <a:ext cx="8251825" cy="717550"/>
          </a:xfrm>
        </p:spPr>
        <p:txBody>
          <a:bodyPr/>
          <a:lstStyle/>
          <a:p>
            <a:r>
              <a:rPr lang="de-CH" altLang="de-DE" dirty="0" smtClean="0"/>
              <a:t>Organic </a:t>
            </a:r>
            <a:r>
              <a:rPr lang="de-CH" altLang="de-DE" dirty="0" err="1" smtClean="0"/>
              <a:t>cereal</a:t>
            </a:r>
            <a:r>
              <a:rPr lang="de-CH" altLang="de-DE" dirty="0" smtClean="0"/>
              <a:t> </a:t>
            </a:r>
            <a:r>
              <a:rPr lang="de-CH" altLang="de-DE" dirty="0" err="1" smtClean="0"/>
              <a:t>land</a:t>
            </a:r>
            <a:r>
              <a:rPr lang="de-CH" altLang="de-DE" dirty="0" smtClean="0"/>
              <a:t> </a:t>
            </a:r>
            <a:r>
              <a:rPr lang="de-CH" altLang="de-DE" dirty="0" err="1" smtClean="0"/>
              <a:t>worldwide</a:t>
            </a:r>
            <a:r>
              <a:rPr lang="de-CH" altLang="de-DE" dirty="0" smtClean="0"/>
              <a:t> </a:t>
            </a:r>
            <a:r>
              <a:rPr lang="de-CH" altLang="de-DE" dirty="0" err="1" smtClean="0"/>
              <a:t>by</a:t>
            </a:r>
            <a:r>
              <a:rPr lang="de-CH" altLang="de-DE" dirty="0" smtClean="0"/>
              <a:t> </a:t>
            </a:r>
            <a:r>
              <a:rPr lang="de-CH" altLang="de-DE" dirty="0" err="1" smtClean="0"/>
              <a:t>cereal</a:t>
            </a:r>
            <a:r>
              <a:rPr lang="de-CH" altLang="de-DE" dirty="0" smtClean="0"/>
              <a:t> </a:t>
            </a:r>
            <a:r>
              <a:rPr lang="de-CH" altLang="de-DE" dirty="0" err="1" smtClean="0"/>
              <a:t>types</a:t>
            </a:r>
            <a:endParaRPr lang="es-AR" altLang="de-DE" dirty="0" smtClean="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Diagramm 2"/>
          <p:cNvGraphicFramePr/>
          <p:nvPr>
            <p:extLst>
              <p:ext uri="{D42A27DB-BD31-4B8C-83A1-F6EECF244321}">
                <p14:modId xmlns:p14="http://schemas.microsoft.com/office/powerpoint/2010/main" val="1362821015"/>
              </p:ext>
            </p:extLst>
          </p:nvPr>
        </p:nvGraphicFramePr>
        <p:xfrm>
          <a:off x="43695" y="954881"/>
          <a:ext cx="9125407" cy="518457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el 1"/>
          <p:cNvSpPr>
            <a:spLocks noGrp="1"/>
          </p:cNvSpPr>
          <p:nvPr>
            <p:ph type="title"/>
          </p:nvPr>
        </p:nvSpPr>
        <p:spPr/>
        <p:txBody>
          <a:bodyPr/>
          <a:lstStyle/>
          <a:p>
            <a:pPr eaLnBrk="1" hangingPunct="1"/>
            <a:r>
              <a:rPr lang="de-DE" altLang="de-DE" dirty="0" smtClean="0">
                <a:ea typeface="ＭＳ Ｐゴシック" pitchFamily="34" charset="-128"/>
              </a:rPr>
              <a:t>Organic citrus fruit 2013</a:t>
            </a:r>
          </a:p>
        </p:txBody>
      </p:sp>
      <p:sp>
        <p:nvSpPr>
          <p:cNvPr id="117763" name="Inhaltsplatzhalter 2"/>
          <p:cNvSpPr>
            <a:spLocks noGrp="1"/>
          </p:cNvSpPr>
          <p:nvPr>
            <p:ph idx="1"/>
          </p:nvPr>
        </p:nvSpPr>
        <p:spPr>
          <a:xfrm>
            <a:off x="541338" y="1485900"/>
            <a:ext cx="8251825" cy="4705350"/>
          </a:xfrm>
        </p:spPr>
        <p:txBody>
          <a:bodyPr>
            <a:normAutofit fontScale="92500" lnSpcReduction="20000"/>
          </a:bodyPr>
          <a:lstStyle/>
          <a:p>
            <a:pPr eaLnBrk="1" hangingPunct="1">
              <a:defRPr/>
            </a:pPr>
            <a:r>
              <a:rPr lang="en-GB" dirty="0" smtClean="0"/>
              <a:t>The area of organic citrus fruits includes oranges, lemons and limes, grapefruit and pomelos, tangerines and ‘other citrus fruits’. </a:t>
            </a:r>
          </a:p>
          <a:p>
            <a:pPr eaLnBrk="1" hangingPunct="1">
              <a:defRPr/>
            </a:pPr>
            <a:r>
              <a:rPr lang="en-GB" dirty="0"/>
              <a:t>A</a:t>
            </a:r>
            <a:r>
              <a:rPr lang="en-GB" dirty="0" smtClean="0"/>
              <a:t>lmost 82’000 hectares of citrus fruit are grown organically worldwide. </a:t>
            </a:r>
          </a:p>
          <a:p>
            <a:pPr eaLnBrk="1" hangingPunct="1">
              <a:defRPr/>
            </a:pPr>
            <a:r>
              <a:rPr lang="en-GB" dirty="0" smtClean="0"/>
              <a:t>This constitutes 0.9 percent of the world’s citrus area of 8.7 million hectares in 2012 (FAOSTAT).</a:t>
            </a:r>
          </a:p>
          <a:p>
            <a:pPr eaLnBrk="1" hangingPunct="1">
              <a:defRPr/>
            </a:pPr>
            <a:r>
              <a:rPr lang="en-GB" dirty="0" smtClean="0"/>
              <a:t>The countries with the largest organic citrus areas are: Italy, Mexico and China.  </a:t>
            </a:r>
          </a:p>
          <a:p>
            <a:pPr eaLnBrk="1" hangingPunct="1">
              <a:defRPr/>
            </a:pPr>
            <a:r>
              <a:rPr lang="en-US" dirty="0"/>
              <a:t>As no crop details for the organic area were available for some of the world’s leading </a:t>
            </a:r>
            <a:r>
              <a:rPr lang="en-US" dirty="0" smtClean="0"/>
              <a:t>citrus </a:t>
            </a:r>
            <a:r>
              <a:rPr lang="de-CH" dirty="0" smtClean="0"/>
              <a:t>producers - </a:t>
            </a:r>
            <a:r>
              <a:rPr lang="en-US" dirty="0"/>
              <a:t>Brazil ( 0.9 million hectares</a:t>
            </a:r>
            <a:r>
              <a:rPr lang="en-US" dirty="0" smtClean="0"/>
              <a:t>), </a:t>
            </a:r>
            <a:r>
              <a:rPr lang="de-CH" dirty="0"/>
              <a:t>Nigeria (0.8 million hectares</a:t>
            </a:r>
            <a:r>
              <a:rPr lang="de-CH" dirty="0" smtClean="0"/>
              <a:t>) and India (0.75 </a:t>
            </a:r>
            <a:r>
              <a:rPr lang="de-CH" dirty="0"/>
              <a:t>million hectares</a:t>
            </a:r>
            <a:r>
              <a:rPr lang="de-CH" dirty="0" smtClean="0"/>
              <a:t>)</a:t>
            </a:r>
            <a:r>
              <a:rPr lang="en-US" dirty="0"/>
              <a:t> </a:t>
            </a:r>
            <a:r>
              <a:rPr lang="en-US" dirty="0" smtClean="0"/>
              <a:t>- it </a:t>
            </a:r>
            <a:r>
              <a:rPr lang="en-US" dirty="0"/>
              <a:t>can be assumed that the world figures </a:t>
            </a:r>
            <a:r>
              <a:rPr lang="en-US" dirty="0" smtClean="0"/>
              <a:t>for the </a:t>
            </a:r>
            <a:r>
              <a:rPr lang="en-US" dirty="0"/>
              <a:t>area under organic citrus is higher</a:t>
            </a:r>
            <a:r>
              <a:rPr lang="en-US" dirty="0" smtClean="0"/>
              <a:t>.</a:t>
            </a:r>
          </a:p>
          <a:p>
            <a:pPr eaLnBrk="1" hangingPunct="1">
              <a:defRPr/>
            </a:pPr>
            <a:endParaRPr lang="en-US" dirty="0" smtClean="0"/>
          </a:p>
          <a:p>
            <a:pPr eaLnBrk="1" hangingPunct="1">
              <a:defRPr/>
            </a:pPr>
            <a:endParaRPr lang="de-CH" dirty="0" smtClean="0"/>
          </a:p>
        </p:txBody>
      </p:sp>
      <p:sp>
        <p:nvSpPr>
          <p:cNvPr id="36868" name="Text Box 4"/>
          <p:cNvSpPr txBox="1">
            <a:spLocks noChangeArrowheads="1"/>
          </p:cNvSpPr>
          <p:nvPr/>
        </p:nvSpPr>
        <p:spPr bwMode="auto">
          <a:xfrm>
            <a:off x="3203575" y="6472238"/>
            <a:ext cx="41751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de-CH" altLang="de-DE" sz="1200" b="0" dirty="0"/>
              <a:t>Source: FiBL-IFOAM Survey </a:t>
            </a:r>
            <a:r>
              <a:rPr lang="de-CH" altLang="de-DE" sz="1200" b="0" dirty="0" smtClean="0"/>
              <a:t>2015</a:t>
            </a:r>
            <a:endParaRPr lang="de-CH" altLang="de-DE" sz="1200" b="0"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de-CH" altLang="de-DE" dirty="0" smtClean="0"/>
              <a:t>Organic citrus area: The ten countries with the largest areas 2013</a:t>
            </a:r>
          </a:p>
        </p:txBody>
      </p:sp>
      <p:graphicFrame>
        <p:nvGraphicFramePr>
          <p:cNvPr id="2" name="Object 50"/>
          <p:cNvGraphicFramePr>
            <a:graphicFrameLocks noGrp="1" noChangeAspect="1"/>
          </p:cNvGraphicFramePr>
          <p:nvPr>
            <p:ph idx="1"/>
            <p:extLst>
              <p:ext uri="{D42A27DB-BD31-4B8C-83A1-F6EECF244321}">
                <p14:modId xmlns:p14="http://schemas.microsoft.com/office/powerpoint/2010/main" val="3744297796"/>
              </p:ext>
            </p:extLst>
          </p:nvPr>
        </p:nvGraphicFramePr>
        <p:xfrm>
          <a:off x="446336" y="1444625"/>
          <a:ext cx="7507188" cy="4603750"/>
        </p:xfrm>
        <a:graphic>
          <a:graphicData uri="http://schemas.openxmlformats.org/drawingml/2006/chart">
            <c:chart xmlns:c="http://schemas.openxmlformats.org/drawingml/2006/chart" xmlns:r="http://schemas.openxmlformats.org/officeDocument/2006/relationships" r:id="rId3"/>
          </a:graphicData>
        </a:graphic>
      </p:graphicFrame>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de-CH" altLang="de-DE" dirty="0" smtClean="0"/>
              <a:t>Organic citrus fruit: Growth of the organically managed land 2004-2013</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Chart 5"/>
          <p:cNvGraphicFramePr/>
          <p:nvPr>
            <p:extLst>
              <p:ext uri="{D42A27DB-BD31-4B8C-83A1-F6EECF244321}">
                <p14:modId xmlns:p14="http://schemas.microsoft.com/office/powerpoint/2010/main" val="1443565737"/>
              </p:ext>
            </p:extLst>
          </p:nvPr>
        </p:nvGraphicFramePr>
        <p:xfrm>
          <a:off x="107504" y="1268760"/>
          <a:ext cx="8892480" cy="5256584"/>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de-CH" altLang="de-DE" dirty="0" smtClean="0"/>
              <a:t>Organic citrus fruit: Use of organic citrus fruit area 2013</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Diagramm 2"/>
          <p:cNvGraphicFramePr/>
          <p:nvPr>
            <p:extLst>
              <p:ext uri="{D42A27DB-BD31-4B8C-83A1-F6EECF244321}">
                <p14:modId xmlns:p14="http://schemas.microsoft.com/office/powerpoint/2010/main" val="4280961859"/>
              </p:ext>
            </p:extLst>
          </p:nvPr>
        </p:nvGraphicFramePr>
        <p:xfrm>
          <a:off x="38387" y="1117934"/>
          <a:ext cx="9125407" cy="5184576"/>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el 1"/>
          <p:cNvSpPr>
            <a:spLocks noGrp="1"/>
          </p:cNvSpPr>
          <p:nvPr>
            <p:ph type="title"/>
          </p:nvPr>
        </p:nvSpPr>
        <p:spPr/>
        <p:txBody>
          <a:bodyPr/>
          <a:lstStyle/>
          <a:p>
            <a:pPr eaLnBrk="1" hangingPunct="1"/>
            <a:r>
              <a:rPr lang="de-DE" altLang="de-DE" dirty="0" smtClean="0">
                <a:ea typeface="ＭＳ Ｐゴシック" pitchFamily="34" charset="-128"/>
              </a:rPr>
              <a:t>Organic cocoa 2013</a:t>
            </a:r>
          </a:p>
        </p:txBody>
      </p:sp>
      <p:sp>
        <p:nvSpPr>
          <p:cNvPr id="40963" name="Inhaltsplatzhalter 2"/>
          <p:cNvSpPr>
            <a:spLocks noGrp="1"/>
          </p:cNvSpPr>
          <p:nvPr>
            <p:ph idx="1"/>
          </p:nvPr>
        </p:nvSpPr>
        <p:spPr>
          <a:xfrm>
            <a:off x="541338" y="1214438"/>
            <a:ext cx="8251825" cy="4705350"/>
          </a:xfrm>
        </p:spPr>
        <p:txBody>
          <a:bodyPr/>
          <a:lstStyle/>
          <a:p>
            <a:pPr eaLnBrk="1" hangingPunct="1">
              <a:buFont typeface="Arial Black" pitchFamily="34" charset="0"/>
              <a:buChar char="›"/>
            </a:pPr>
            <a:r>
              <a:rPr lang="en-GB" altLang="de-DE" dirty="0" smtClean="0">
                <a:ea typeface="ＭＳ Ｐゴシック" pitchFamily="34" charset="-128"/>
              </a:rPr>
              <a:t>More than 220'000 hectares of organic cocoa were grown organically in 2013.</a:t>
            </a:r>
          </a:p>
          <a:p>
            <a:pPr eaLnBrk="1" hangingPunct="1">
              <a:buFont typeface="Arial Black" pitchFamily="34" charset="0"/>
              <a:buChar char="›"/>
            </a:pPr>
            <a:r>
              <a:rPr lang="en-GB" altLang="de-DE" dirty="0" smtClean="0">
                <a:ea typeface="ＭＳ Ｐゴシック" pitchFamily="34" charset="-128"/>
              </a:rPr>
              <a:t>The countries with the largest organic cocoa area are Dominican Republic, Peru and Mexico. </a:t>
            </a:r>
          </a:p>
          <a:p>
            <a:pPr eaLnBrk="1" hangingPunct="1">
              <a:buFont typeface="Arial Black" pitchFamily="34" charset="0"/>
              <a:buChar char="›"/>
            </a:pPr>
            <a:r>
              <a:rPr lang="en-GB" altLang="de-DE" dirty="0" smtClean="0">
                <a:ea typeface="ＭＳ Ｐゴシック" pitchFamily="34" charset="-128"/>
              </a:rPr>
              <a:t>2.3 percent of the world’s harvested cocoa bean area of 9.9 million hectares are organic.  (FAOSTAT, 2012 data).</a:t>
            </a:r>
          </a:p>
          <a:p>
            <a:pPr eaLnBrk="1" hangingPunct="1">
              <a:buFont typeface="Arial Black" pitchFamily="34" charset="0"/>
              <a:buChar char="›"/>
            </a:pPr>
            <a:r>
              <a:rPr lang="en-GB" altLang="de-DE" dirty="0" smtClean="0">
                <a:ea typeface="ＭＳ Ｐゴシック" pitchFamily="34" charset="-128"/>
              </a:rPr>
              <a:t>The world’s leading coca producers are Ivory Coast, Indonesia, Ghana and Nigeria. With the exception of Nigeria, data on organic cocoa area were available for all these countries.</a:t>
            </a:r>
          </a:p>
        </p:txBody>
      </p:sp>
      <p:sp>
        <p:nvSpPr>
          <p:cNvPr id="40964" name="Text Box 4"/>
          <p:cNvSpPr txBox="1">
            <a:spLocks noChangeArrowheads="1"/>
          </p:cNvSpPr>
          <p:nvPr/>
        </p:nvSpPr>
        <p:spPr bwMode="auto">
          <a:xfrm>
            <a:off x="3132138" y="6392863"/>
            <a:ext cx="53276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en-US" altLang="de-DE" sz="1200" b="0" dirty="0"/>
              <a:t>FiBL-IFOAM Survey </a:t>
            </a:r>
            <a:r>
              <a:rPr lang="en-US" altLang="de-DE" sz="1200" b="0" dirty="0" smtClean="0"/>
              <a:t>2015, </a:t>
            </a:r>
            <a:r>
              <a:rPr lang="en-US" altLang="de-DE" sz="1200" b="0" dirty="0"/>
              <a:t>based on national sources </a:t>
            </a:r>
            <a:endParaRPr lang="de-CH" altLang="de-DE" sz="1200" b="0"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190858" y="332656"/>
            <a:ext cx="8928993" cy="717550"/>
          </a:xfrm>
        </p:spPr>
        <p:txBody>
          <a:bodyPr/>
          <a:lstStyle/>
          <a:p>
            <a:r>
              <a:rPr lang="de-CH" altLang="de-DE" dirty="0" smtClean="0"/>
              <a:t>Organic cocoa area: The ten leading countries 2013</a:t>
            </a:r>
          </a:p>
        </p:txBody>
      </p:sp>
      <p:graphicFrame>
        <p:nvGraphicFramePr>
          <p:cNvPr id="3" name="Content Placeholder 3"/>
          <p:cNvGraphicFramePr>
            <a:graphicFrameLocks noGrp="1"/>
          </p:cNvGraphicFramePr>
          <p:nvPr>
            <p:ph idx="1"/>
            <p:extLst>
              <p:ext uri="{D42A27DB-BD31-4B8C-83A1-F6EECF244321}">
                <p14:modId xmlns:p14="http://schemas.microsoft.com/office/powerpoint/2010/main" val="3192830272"/>
              </p:ext>
            </p:extLst>
          </p:nvPr>
        </p:nvGraphicFramePr>
        <p:xfrm>
          <a:off x="446336" y="1391568"/>
          <a:ext cx="7798072" cy="4701728"/>
        </p:xfrm>
        <a:graphic>
          <a:graphicData uri="http://schemas.openxmlformats.org/drawingml/2006/chart">
            <c:chart xmlns:c="http://schemas.openxmlformats.org/drawingml/2006/chart" xmlns:r="http://schemas.openxmlformats.org/officeDocument/2006/relationships" r:id="rId3"/>
          </a:graphicData>
        </a:graphic>
      </p:graphicFrame>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el 1"/>
          <p:cNvSpPr>
            <a:spLocks noGrp="1"/>
          </p:cNvSpPr>
          <p:nvPr>
            <p:ph type="title"/>
          </p:nvPr>
        </p:nvSpPr>
        <p:spPr>
          <a:xfrm>
            <a:off x="251520" y="330201"/>
            <a:ext cx="8784976" cy="498475"/>
          </a:xfrm>
        </p:spPr>
        <p:txBody>
          <a:bodyPr/>
          <a:lstStyle/>
          <a:p>
            <a:r>
              <a:rPr lang="en-US" altLang="de-DE" dirty="0" smtClean="0"/>
              <a:t>Organic cocoa beans: Distribution by region 2013</a:t>
            </a:r>
            <a:endParaRPr lang="de-CH" altLang="de-DE" dirty="0" smtClean="0"/>
          </a:p>
        </p:txBody>
      </p:sp>
      <p:sp>
        <p:nvSpPr>
          <p:cNvPr id="4" name="Foliennummernplatzhalter 3"/>
          <p:cNvSpPr>
            <a:spLocks noGrp="1"/>
          </p:cNvSpPr>
          <p:nvPr>
            <p:ph type="sldNum" sz="quarter" idx="10"/>
          </p:nvPr>
        </p:nvSpPr>
        <p:spPr/>
        <p:txBody>
          <a:bodyPr/>
          <a:lstStyle/>
          <a:p>
            <a:fld id="{9E7E0044-AA64-446A-B1AC-93E12E938157}" type="slidenum">
              <a:rPr lang="de-DE" smtClean="0"/>
              <a:pPr/>
              <a:t>37</a:t>
            </a:fld>
            <a:endParaRPr lang="de-DE"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7" name="Chart 6"/>
          <p:cNvGraphicFramePr/>
          <p:nvPr>
            <p:extLst>
              <p:ext uri="{D42A27DB-BD31-4B8C-83A1-F6EECF244321}">
                <p14:modId xmlns:p14="http://schemas.microsoft.com/office/powerpoint/2010/main" val="2244994262"/>
              </p:ext>
            </p:extLst>
          </p:nvPr>
        </p:nvGraphicFramePr>
        <p:xfrm>
          <a:off x="683568" y="1052736"/>
          <a:ext cx="8073330" cy="504056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Título"/>
          <p:cNvSpPr>
            <a:spLocks noGrp="1"/>
          </p:cNvSpPr>
          <p:nvPr>
            <p:ph type="title"/>
          </p:nvPr>
        </p:nvSpPr>
        <p:spPr>
          <a:xfrm>
            <a:off x="251521" y="228600"/>
            <a:ext cx="8536880" cy="717550"/>
          </a:xfrm>
        </p:spPr>
        <p:txBody>
          <a:bodyPr/>
          <a:lstStyle/>
          <a:p>
            <a:r>
              <a:rPr lang="de-CH" altLang="de-DE" dirty="0" smtClean="0"/>
              <a:t>Organic cocoa: Growth of the organically managed land 2004-2013</a:t>
            </a:r>
            <a:endParaRPr lang="es-AR" altLang="de-DE" dirty="0" smtClean="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Chart 5"/>
          <p:cNvGraphicFramePr/>
          <p:nvPr>
            <p:extLst>
              <p:ext uri="{D42A27DB-BD31-4B8C-83A1-F6EECF244321}">
                <p14:modId xmlns:p14="http://schemas.microsoft.com/office/powerpoint/2010/main" val="1504041057"/>
              </p:ext>
            </p:extLst>
          </p:nvPr>
        </p:nvGraphicFramePr>
        <p:xfrm>
          <a:off x="-24433" y="1196752"/>
          <a:ext cx="8892480" cy="525658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el 1"/>
          <p:cNvSpPr>
            <a:spLocks noGrp="1"/>
          </p:cNvSpPr>
          <p:nvPr>
            <p:ph type="title"/>
          </p:nvPr>
        </p:nvSpPr>
        <p:spPr/>
        <p:txBody>
          <a:bodyPr/>
          <a:lstStyle/>
          <a:p>
            <a:pPr eaLnBrk="1" hangingPunct="1"/>
            <a:r>
              <a:rPr lang="de-DE" altLang="de-DE" dirty="0" smtClean="0">
                <a:ea typeface="ＭＳ Ｐゴシック" pitchFamily="34" charset="-128"/>
              </a:rPr>
              <a:t>Organic coffee 2013</a:t>
            </a:r>
          </a:p>
        </p:txBody>
      </p:sp>
      <p:sp>
        <p:nvSpPr>
          <p:cNvPr id="45059" name="Inhaltsplatzhalter 2"/>
          <p:cNvSpPr>
            <a:spLocks noGrp="1"/>
          </p:cNvSpPr>
          <p:nvPr>
            <p:ph idx="1"/>
          </p:nvPr>
        </p:nvSpPr>
        <p:spPr>
          <a:xfrm>
            <a:off x="541338" y="1485900"/>
            <a:ext cx="8251825" cy="4705350"/>
          </a:xfrm>
        </p:spPr>
        <p:txBody>
          <a:bodyPr/>
          <a:lstStyle/>
          <a:p>
            <a:pPr eaLnBrk="1" hangingPunct="1">
              <a:buFont typeface="Arial Black" pitchFamily="34" charset="0"/>
              <a:buChar char="›"/>
            </a:pPr>
            <a:r>
              <a:rPr lang="en-US" altLang="de-DE" sz="1800" dirty="0" smtClean="0">
                <a:ea typeface="ＭＳ Ｐゴシック" pitchFamily="34" charset="-128"/>
              </a:rPr>
              <a:t>More than 730’000 hectares of coffee were grown organically in 2013. This constitutes 7.2 percent of the world’s harvested coffee area of 10 million hectares in 2012 according to FAOSTAT.</a:t>
            </a:r>
            <a:endParaRPr lang="de-CH" altLang="de-DE" sz="1800" dirty="0" smtClean="0">
              <a:ea typeface="ＭＳ Ｐゴシック" pitchFamily="34" charset="-128"/>
            </a:endParaRPr>
          </a:p>
          <a:p>
            <a:pPr eaLnBrk="1" hangingPunct="1">
              <a:buFont typeface="Arial Black" pitchFamily="34" charset="0"/>
              <a:buChar char="›"/>
            </a:pPr>
            <a:r>
              <a:rPr lang="en-US" altLang="de-DE" sz="1800" dirty="0" smtClean="0">
                <a:ea typeface="ＭＳ Ｐゴシック" pitchFamily="34" charset="-128"/>
              </a:rPr>
              <a:t>The world’s leading producers are Brazil (2.1 million hectares), Indonesia (1.2 million hectares), Colombia (0.8 million hectares), Mexico (0.7 million hectares), and Vietnam (0.6 million hectares). Data on the organic production were available for all of these countries with the exception of Brazil.</a:t>
            </a:r>
            <a:endParaRPr lang="de-CH" altLang="de-DE" sz="1800" dirty="0" smtClean="0">
              <a:ea typeface="ＭＳ Ｐゴシック" pitchFamily="34" charset="-128"/>
            </a:endParaRPr>
          </a:p>
          <a:p>
            <a:pPr eaLnBrk="1" hangingPunct="1">
              <a:buFont typeface="Arial Black" pitchFamily="34" charset="0"/>
              <a:buChar char="›"/>
            </a:pPr>
            <a:r>
              <a:rPr lang="en-US" altLang="de-DE" sz="1800" dirty="0" smtClean="0">
                <a:ea typeface="ＭＳ Ｐゴシック" pitchFamily="34" charset="-128"/>
              </a:rPr>
              <a:t>In organic farming, the largest areas are in Mexico (243’000 hectares), Ethiopia (154’000 hectares) and Peru (110’000 hectares). Bolivia has the highest share with 46 percent of organic coffee, followed by Nepal (45 percent), Timor-Leste (45 percent), and Peru (35 percent). Some of these high percentages must be attributed to the fact the coffee is grown more extensively in organic agriculture and often in association with other crops. </a:t>
            </a:r>
            <a:endParaRPr lang="de-CH" altLang="de-DE" sz="1800" dirty="0" smtClean="0">
              <a:ea typeface="ＭＳ Ｐゴシック" pitchFamily="34" charset="-128"/>
            </a:endParaRPr>
          </a:p>
          <a:p>
            <a:pPr eaLnBrk="1" hangingPunct="1">
              <a:buFont typeface="Arial Black" pitchFamily="34" charset="0"/>
              <a:buChar char="›"/>
            </a:pPr>
            <a:r>
              <a:rPr lang="en-US" altLang="de-DE" sz="1800" dirty="0" smtClean="0">
                <a:ea typeface="ＭＳ Ｐゴシック" pitchFamily="34" charset="-128"/>
              </a:rPr>
              <a:t>The organic coffee area has more than quadrupled since 2004. </a:t>
            </a:r>
            <a:endParaRPr lang="de-CH" altLang="de-DE" sz="1800" dirty="0" smtClean="0">
              <a:ea typeface="ＭＳ Ｐゴシック" pitchFamily="34" charset="-128"/>
            </a:endParaRPr>
          </a:p>
        </p:txBody>
      </p:sp>
      <p:sp>
        <p:nvSpPr>
          <p:cNvPr id="45060" name="Text Box 4"/>
          <p:cNvSpPr txBox="1">
            <a:spLocks noChangeArrowheads="1"/>
          </p:cNvSpPr>
          <p:nvPr/>
        </p:nvSpPr>
        <p:spPr bwMode="auto">
          <a:xfrm>
            <a:off x="3132138" y="6392863"/>
            <a:ext cx="53276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en-US" altLang="de-DE" sz="1200" b="0" dirty="0"/>
              <a:t>FiBL-IFOAM Survey </a:t>
            </a:r>
            <a:r>
              <a:rPr lang="en-US" altLang="de-DE" sz="1200" b="0" dirty="0" smtClean="0"/>
              <a:t>2015, </a:t>
            </a:r>
            <a:r>
              <a:rPr lang="en-US" altLang="de-DE" sz="1200" b="0" dirty="0"/>
              <a:t>based on national sources </a:t>
            </a:r>
            <a:endParaRPr lang="de-CH" altLang="de-DE" sz="1200" b="0"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de-CH" altLang="de-DE" dirty="0" smtClean="0">
                <a:ea typeface="ＭＳ Ｐゴシック" pitchFamily="34" charset="-128"/>
              </a:rPr>
              <a:t>The World of Organic Agriculture 2015</a:t>
            </a:r>
          </a:p>
        </p:txBody>
      </p:sp>
      <p:sp>
        <p:nvSpPr>
          <p:cNvPr id="8197" name="Rectangle 15"/>
          <p:cNvSpPr>
            <a:spLocks noGrp="1" noChangeArrowheads="1"/>
          </p:cNvSpPr>
          <p:nvPr>
            <p:ph type="sldNum" sz="quarter" idx="12"/>
          </p:nvPr>
        </p:nvSpPr>
        <p:spPr>
          <a:xfrm>
            <a:off x="8188325" y="6418263"/>
            <a:ext cx="508000" cy="287337"/>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defRPr sz="2400" b="1">
                <a:solidFill>
                  <a:schemeClr val="tx1"/>
                </a:solidFill>
                <a:latin typeface="Arial" charset="0"/>
              </a:defRPr>
            </a:lvl6pPr>
            <a:lvl7pPr marL="2971800" indent="-228600" eaLnBrk="0" fontAlgn="base" hangingPunct="0">
              <a:spcBef>
                <a:spcPct val="0"/>
              </a:spcBef>
              <a:spcAft>
                <a:spcPct val="0"/>
              </a:spcAft>
              <a:defRPr sz="2400" b="1">
                <a:solidFill>
                  <a:schemeClr val="tx1"/>
                </a:solidFill>
                <a:latin typeface="Arial" charset="0"/>
              </a:defRPr>
            </a:lvl7pPr>
            <a:lvl8pPr marL="3429000" indent="-228600" eaLnBrk="0" fontAlgn="base" hangingPunct="0">
              <a:spcBef>
                <a:spcPct val="0"/>
              </a:spcBef>
              <a:spcAft>
                <a:spcPct val="0"/>
              </a:spcAft>
              <a:defRPr sz="2400" b="1">
                <a:solidFill>
                  <a:schemeClr val="tx1"/>
                </a:solidFill>
                <a:latin typeface="Arial" charset="0"/>
              </a:defRPr>
            </a:lvl8pPr>
            <a:lvl9pPr marL="3886200" indent="-228600" eaLnBrk="0" fontAlgn="base" hangingPunct="0">
              <a:spcBef>
                <a:spcPct val="0"/>
              </a:spcBef>
              <a:spcAft>
                <a:spcPct val="0"/>
              </a:spcAft>
              <a:defRPr sz="2400" b="1">
                <a:solidFill>
                  <a:schemeClr val="tx1"/>
                </a:solidFill>
                <a:latin typeface="Arial" charset="0"/>
              </a:defRPr>
            </a:lvl9pPr>
          </a:lstStyle>
          <a:p>
            <a:pPr eaLnBrk="1" hangingPunct="1">
              <a:defRPr/>
            </a:pPr>
            <a:fld id="{57B71B7B-3037-44D6-82C7-46067290AAAC}" type="slidenum">
              <a:rPr lang="de-DE" sz="1300" b="0" smtClean="0"/>
              <a:pPr eaLnBrk="1" hangingPunct="1">
                <a:defRPr/>
              </a:pPr>
              <a:t>4</a:t>
            </a:fld>
            <a:endParaRPr lang="de-DE" sz="1300" b="0" smtClean="0"/>
          </a:p>
        </p:txBody>
      </p:sp>
      <p:sp>
        <p:nvSpPr>
          <p:cNvPr id="7" name="Rectangle 3"/>
          <p:cNvSpPr>
            <a:spLocks noGrp="1" noChangeArrowheads="1"/>
          </p:cNvSpPr>
          <p:nvPr>
            <p:ph sz="half" idx="1"/>
          </p:nvPr>
        </p:nvSpPr>
        <p:spPr>
          <a:xfrm>
            <a:off x="671512" y="1356012"/>
            <a:ext cx="3987800" cy="4681537"/>
          </a:xfrm>
        </p:spPr>
        <p:txBody>
          <a:bodyPr>
            <a:normAutofit fontScale="55000" lnSpcReduction="20000"/>
          </a:bodyPr>
          <a:lstStyle/>
          <a:p>
            <a:pPr>
              <a:defRPr/>
            </a:pPr>
            <a:r>
              <a:rPr lang="de-CH" dirty="0"/>
              <a:t>The </a:t>
            </a:r>
            <a:r>
              <a:rPr lang="de-CH" dirty="0" smtClean="0"/>
              <a:t>16th </a:t>
            </a:r>
            <a:r>
              <a:rPr lang="de-CH" dirty="0"/>
              <a:t>edition of ‚The World of Organic Agriculture‘, was published by FiBL and IFOAM in February </a:t>
            </a:r>
            <a:r>
              <a:rPr lang="de-CH" dirty="0" smtClean="0"/>
              <a:t>2015.* </a:t>
            </a:r>
            <a:endParaRPr lang="de-CH" dirty="0"/>
          </a:p>
          <a:p>
            <a:pPr>
              <a:defRPr/>
            </a:pPr>
            <a:r>
              <a:rPr lang="de-CH" dirty="0"/>
              <a:t>Contents:</a:t>
            </a:r>
          </a:p>
          <a:p>
            <a:pPr lvl="1">
              <a:defRPr/>
            </a:pPr>
            <a:r>
              <a:rPr lang="de-CH" dirty="0" err="1"/>
              <a:t>Results</a:t>
            </a:r>
            <a:r>
              <a:rPr lang="de-CH" dirty="0"/>
              <a:t> </a:t>
            </a:r>
            <a:r>
              <a:rPr lang="de-CH" dirty="0" err="1"/>
              <a:t>of</a:t>
            </a:r>
            <a:r>
              <a:rPr lang="de-CH" dirty="0"/>
              <a:t> </a:t>
            </a:r>
            <a:r>
              <a:rPr lang="de-CH" dirty="0" err="1"/>
              <a:t>the</a:t>
            </a:r>
            <a:r>
              <a:rPr lang="de-CH" dirty="0"/>
              <a:t> </a:t>
            </a:r>
            <a:r>
              <a:rPr lang="de-CH" dirty="0" err="1"/>
              <a:t>survey</a:t>
            </a:r>
            <a:r>
              <a:rPr lang="de-CH" dirty="0"/>
              <a:t> on </a:t>
            </a:r>
            <a:r>
              <a:rPr lang="de-CH" dirty="0" err="1"/>
              <a:t>organic</a:t>
            </a:r>
            <a:r>
              <a:rPr lang="de-CH" dirty="0"/>
              <a:t> </a:t>
            </a:r>
            <a:r>
              <a:rPr lang="de-CH" dirty="0" err="1"/>
              <a:t>agriculture</a:t>
            </a:r>
            <a:r>
              <a:rPr lang="de-CH" dirty="0"/>
              <a:t> </a:t>
            </a:r>
            <a:r>
              <a:rPr lang="de-CH" dirty="0" err="1"/>
              <a:t>worldwide</a:t>
            </a:r>
            <a:r>
              <a:rPr lang="de-CH" dirty="0"/>
              <a:t>;</a:t>
            </a:r>
          </a:p>
          <a:p>
            <a:pPr lvl="1">
              <a:defRPr/>
            </a:pPr>
            <a:r>
              <a:rPr lang="de-CH" dirty="0" err="1"/>
              <a:t>Organic</a:t>
            </a:r>
            <a:r>
              <a:rPr lang="de-CH" dirty="0"/>
              <a:t> </a:t>
            </a:r>
            <a:r>
              <a:rPr lang="de-CH" dirty="0" err="1"/>
              <a:t>agriculture</a:t>
            </a:r>
            <a:r>
              <a:rPr lang="de-CH" dirty="0"/>
              <a:t> in </a:t>
            </a:r>
            <a:r>
              <a:rPr lang="de-CH" dirty="0" err="1"/>
              <a:t>the</a:t>
            </a:r>
            <a:r>
              <a:rPr lang="de-CH" dirty="0"/>
              <a:t> </a:t>
            </a:r>
            <a:r>
              <a:rPr lang="de-CH" dirty="0" err="1"/>
              <a:t>regions</a:t>
            </a:r>
            <a:r>
              <a:rPr lang="de-CH" dirty="0"/>
              <a:t> </a:t>
            </a:r>
            <a:r>
              <a:rPr lang="de-CH" dirty="0" err="1"/>
              <a:t>and</a:t>
            </a:r>
            <a:r>
              <a:rPr lang="de-CH" dirty="0"/>
              <a:t> </a:t>
            </a:r>
            <a:r>
              <a:rPr lang="de-CH" dirty="0" err="1"/>
              <a:t>country</a:t>
            </a:r>
            <a:r>
              <a:rPr lang="de-CH" dirty="0"/>
              <a:t> </a:t>
            </a:r>
            <a:r>
              <a:rPr lang="de-CH" dirty="0" err="1"/>
              <a:t>reports</a:t>
            </a:r>
            <a:r>
              <a:rPr lang="de-CH" dirty="0"/>
              <a:t>;</a:t>
            </a:r>
          </a:p>
          <a:p>
            <a:pPr lvl="1">
              <a:defRPr/>
            </a:pPr>
            <a:r>
              <a:rPr lang="de-CH" dirty="0"/>
              <a:t>Australia, Canada</a:t>
            </a:r>
            <a:r>
              <a:rPr lang="de-CH" dirty="0" smtClean="0"/>
              <a:t>, </a:t>
            </a:r>
            <a:r>
              <a:rPr lang="de-CH" dirty="0"/>
              <a:t>the Pacific </a:t>
            </a:r>
            <a:r>
              <a:rPr lang="de-CH" dirty="0" smtClean="0"/>
              <a:t>Islands, Mediterranean region, </a:t>
            </a:r>
            <a:r>
              <a:rPr lang="de-CH" dirty="0"/>
              <a:t>and The United States of America.</a:t>
            </a:r>
          </a:p>
          <a:p>
            <a:pPr lvl="1">
              <a:defRPr/>
            </a:pPr>
            <a:r>
              <a:rPr lang="de-CH" dirty="0"/>
              <a:t>Chapters on the global market, standards &amp; legislations, voluntary standards , PGS, European market and </a:t>
            </a:r>
            <a:r>
              <a:rPr lang="de-CH" dirty="0" smtClean="0"/>
              <a:t>vegetables </a:t>
            </a:r>
            <a:r>
              <a:rPr lang="de-CH" dirty="0"/>
              <a:t>production in China</a:t>
            </a:r>
          </a:p>
          <a:p>
            <a:pPr lvl="1">
              <a:defRPr/>
            </a:pPr>
            <a:r>
              <a:rPr lang="de-CH" dirty="0" err="1"/>
              <a:t>Numerous</a:t>
            </a:r>
            <a:r>
              <a:rPr lang="de-CH" dirty="0"/>
              <a:t> </a:t>
            </a:r>
            <a:r>
              <a:rPr lang="de-CH" dirty="0" err="1"/>
              <a:t>tables</a:t>
            </a:r>
            <a:r>
              <a:rPr lang="de-CH" dirty="0"/>
              <a:t> </a:t>
            </a:r>
            <a:r>
              <a:rPr lang="de-CH" dirty="0" err="1"/>
              <a:t>and</a:t>
            </a:r>
            <a:r>
              <a:rPr lang="de-CH" dirty="0"/>
              <a:t> </a:t>
            </a:r>
            <a:r>
              <a:rPr lang="de-CH" dirty="0" err="1"/>
              <a:t>graphs</a:t>
            </a:r>
            <a:r>
              <a:rPr lang="de-CH" dirty="0"/>
              <a:t>. </a:t>
            </a:r>
          </a:p>
          <a:p>
            <a:pPr lvl="1">
              <a:defRPr/>
            </a:pPr>
            <a:r>
              <a:rPr lang="de-CH" dirty="0"/>
              <a:t>The book can be ordered via </a:t>
            </a:r>
            <a:r>
              <a:rPr lang="de-CH" dirty="0" smtClean="0"/>
              <a:t>IFOAM.bio </a:t>
            </a:r>
            <a:r>
              <a:rPr lang="de-CH" dirty="0"/>
              <a:t>and shop.FiBL.org. </a:t>
            </a:r>
          </a:p>
          <a:p>
            <a:pPr marL="363537" lvl="1" indent="0">
              <a:buNone/>
              <a:defRPr/>
            </a:pPr>
            <a:r>
              <a:rPr lang="de-CH" dirty="0" smtClean="0"/>
              <a:t>*</a:t>
            </a:r>
            <a:r>
              <a:rPr lang="de-CH" dirty="0"/>
              <a:t>Willer, H, Lernoud, J, (</a:t>
            </a:r>
            <a:r>
              <a:rPr lang="de-CH" dirty="0" smtClean="0"/>
              <a:t>2015) </a:t>
            </a:r>
            <a:r>
              <a:rPr lang="de-CH" dirty="0"/>
              <a:t>The World of Organic Agriculture. Statistics and Emerging Trends </a:t>
            </a:r>
            <a:r>
              <a:rPr lang="de-CH" dirty="0" smtClean="0"/>
              <a:t>2015. </a:t>
            </a:r>
            <a:r>
              <a:rPr lang="de-CH" dirty="0"/>
              <a:t>FiBL, Frick, and, </a:t>
            </a:r>
            <a:r>
              <a:rPr lang="de-CH" dirty="0" smtClean="0"/>
              <a:t>IFOAM – Organics International, Bonn</a:t>
            </a:r>
            <a:endParaRPr lang="de-CH" dirty="0"/>
          </a:p>
        </p:txBody>
      </p:sp>
      <p:pic>
        <p:nvPicPr>
          <p:cNvPr id="9" name="Picture 8"/>
          <p:cNvPicPr>
            <a:picLocks noChangeAspect="1"/>
          </p:cNvPicPr>
          <p:nvPr/>
        </p:nvPicPr>
        <p:blipFill rotWithShape="1">
          <a:blip r:embed="rId3"/>
          <a:srcRect l="51968" t="12901" r="17320" b="5900"/>
          <a:stretch/>
        </p:blipFill>
        <p:spPr>
          <a:xfrm>
            <a:off x="5148064" y="1346462"/>
            <a:ext cx="3145854" cy="4678449"/>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251521" y="228600"/>
            <a:ext cx="8536880" cy="717550"/>
          </a:xfrm>
        </p:spPr>
        <p:txBody>
          <a:bodyPr/>
          <a:lstStyle/>
          <a:p>
            <a:r>
              <a:rPr lang="de-CH" altLang="de-DE" dirty="0" smtClean="0"/>
              <a:t>Organic coffee area 2013: The ten countries with the largest areas</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Chart 5"/>
          <p:cNvGraphicFramePr/>
          <p:nvPr>
            <p:extLst>
              <p:ext uri="{D42A27DB-BD31-4B8C-83A1-F6EECF244321}">
                <p14:modId xmlns:p14="http://schemas.microsoft.com/office/powerpoint/2010/main" val="992170108"/>
              </p:ext>
            </p:extLst>
          </p:nvPr>
        </p:nvGraphicFramePr>
        <p:xfrm>
          <a:off x="179512" y="1124744"/>
          <a:ext cx="8937723" cy="5177766"/>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el 1"/>
          <p:cNvSpPr>
            <a:spLocks noGrp="1"/>
          </p:cNvSpPr>
          <p:nvPr>
            <p:ph type="title"/>
          </p:nvPr>
        </p:nvSpPr>
        <p:spPr>
          <a:xfrm>
            <a:off x="251520" y="330201"/>
            <a:ext cx="8784976" cy="498475"/>
          </a:xfrm>
        </p:spPr>
        <p:txBody>
          <a:bodyPr/>
          <a:lstStyle/>
          <a:p>
            <a:r>
              <a:rPr lang="en-US" altLang="de-DE" dirty="0" smtClean="0"/>
              <a:t>Organic coffee: Distribution by region 2013</a:t>
            </a:r>
            <a:endParaRPr lang="de-CH" altLang="de-DE" dirty="0" smtClean="0"/>
          </a:p>
        </p:txBody>
      </p:sp>
      <p:sp>
        <p:nvSpPr>
          <p:cNvPr id="4" name="Foliennummernplatzhalter 3"/>
          <p:cNvSpPr>
            <a:spLocks noGrp="1"/>
          </p:cNvSpPr>
          <p:nvPr>
            <p:ph type="sldNum" sz="quarter" idx="10"/>
          </p:nvPr>
        </p:nvSpPr>
        <p:spPr/>
        <p:txBody>
          <a:bodyPr/>
          <a:lstStyle/>
          <a:p>
            <a:fld id="{9E7E0044-AA64-446A-B1AC-93E12E938157}" type="slidenum">
              <a:rPr lang="de-DE" smtClean="0"/>
              <a:pPr/>
              <a:t>41</a:t>
            </a:fld>
            <a:endParaRPr lang="de-DE"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8" name="Chart 7"/>
          <p:cNvGraphicFramePr/>
          <p:nvPr>
            <p:extLst>
              <p:ext uri="{D42A27DB-BD31-4B8C-83A1-F6EECF244321}">
                <p14:modId xmlns:p14="http://schemas.microsoft.com/office/powerpoint/2010/main" val="2800603165"/>
              </p:ext>
            </p:extLst>
          </p:nvPr>
        </p:nvGraphicFramePr>
        <p:xfrm>
          <a:off x="-9550" y="1124744"/>
          <a:ext cx="9046046" cy="536971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8132126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1 Título"/>
          <p:cNvSpPr>
            <a:spLocks noGrp="1"/>
          </p:cNvSpPr>
          <p:nvPr>
            <p:ph type="title"/>
          </p:nvPr>
        </p:nvSpPr>
        <p:spPr/>
        <p:txBody>
          <a:bodyPr/>
          <a:lstStyle/>
          <a:p>
            <a:r>
              <a:rPr lang="de-CH" altLang="de-DE" dirty="0" smtClean="0"/>
              <a:t>Organic coffee: Growth of the organically managed land 2004-2013</a:t>
            </a:r>
            <a:endParaRPr lang="es-AR" altLang="de-DE" dirty="0" smtClean="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Chart 5"/>
          <p:cNvGraphicFramePr/>
          <p:nvPr>
            <p:extLst>
              <p:ext uri="{D42A27DB-BD31-4B8C-83A1-F6EECF244321}">
                <p14:modId xmlns:p14="http://schemas.microsoft.com/office/powerpoint/2010/main" val="1423277794"/>
              </p:ext>
            </p:extLst>
          </p:nvPr>
        </p:nvGraphicFramePr>
        <p:xfrm>
          <a:off x="25574" y="1340768"/>
          <a:ext cx="8892480" cy="525658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1 Título"/>
          <p:cNvSpPr>
            <a:spLocks noGrp="1"/>
          </p:cNvSpPr>
          <p:nvPr>
            <p:ph type="title"/>
          </p:nvPr>
        </p:nvSpPr>
        <p:spPr/>
        <p:txBody>
          <a:bodyPr/>
          <a:lstStyle/>
          <a:p>
            <a:pPr eaLnBrk="1" hangingPunct="1"/>
            <a:r>
              <a:rPr lang="es-MX" altLang="de-DE" dirty="0" err="1" smtClean="0">
                <a:ea typeface="ＭＳ Ｐゴシック" pitchFamily="34" charset="-128"/>
              </a:rPr>
              <a:t>Organic</a:t>
            </a:r>
            <a:r>
              <a:rPr lang="es-MX" altLang="de-DE" dirty="0" smtClean="0">
                <a:ea typeface="ＭＳ Ｐゴシック" pitchFamily="34" charset="-128"/>
              </a:rPr>
              <a:t> </a:t>
            </a:r>
            <a:r>
              <a:rPr lang="es-MX" altLang="de-DE" dirty="0" err="1" smtClean="0">
                <a:ea typeface="ＭＳ Ｐゴシック" pitchFamily="34" charset="-128"/>
              </a:rPr>
              <a:t>temperate</a:t>
            </a:r>
            <a:r>
              <a:rPr lang="es-MX" altLang="de-DE" dirty="0" smtClean="0">
                <a:ea typeface="ＭＳ Ｐゴシック" pitchFamily="34" charset="-128"/>
              </a:rPr>
              <a:t> </a:t>
            </a:r>
            <a:r>
              <a:rPr lang="es-MX" altLang="de-DE" dirty="0" err="1" smtClean="0">
                <a:ea typeface="ＭＳ Ｐゴシック" pitchFamily="34" charset="-128"/>
              </a:rPr>
              <a:t>fruit</a:t>
            </a:r>
            <a:r>
              <a:rPr lang="es-MX" altLang="de-DE" dirty="0" smtClean="0">
                <a:ea typeface="ＭＳ Ｐゴシック" pitchFamily="34" charset="-128"/>
              </a:rPr>
              <a:t> 2013</a:t>
            </a:r>
            <a:endParaRPr lang="es-AR" altLang="de-DE" dirty="0" smtClean="0">
              <a:ea typeface="ＭＳ Ｐゴシック" pitchFamily="34" charset="-128"/>
            </a:endParaRPr>
          </a:p>
        </p:txBody>
      </p:sp>
      <p:sp>
        <p:nvSpPr>
          <p:cNvPr id="47107" name="2 Marcador de contenido"/>
          <p:cNvSpPr>
            <a:spLocks noGrp="1"/>
          </p:cNvSpPr>
          <p:nvPr>
            <p:ph idx="1"/>
          </p:nvPr>
        </p:nvSpPr>
        <p:spPr>
          <a:xfrm>
            <a:off x="541338" y="1143000"/>
            <a:ext cx="8251825" cy="4705350"/>
          </a:xfrm>
        </p:spPr>
        <p:txBody>
          <a:bodyPr>
            <a:normAutofit fontScale="62500" lnSpcReduction="20000"/>
          </a:bodyPr>
          <a:lstStyle/>
          <a:p>
            <a:pPr eaLnBrk="1" hangingPunct="1">
              <a:defRPr/>
            </a:pPr>
            <a:r>
              <a:rPr lang="en-US" dirty="0"/>
              <a:t>The total area under organic temperate fruit production recorded here </a:t>
            </a:r>
            <a:r>
              <a:rPr lang="en-US" dirty="0" smtClean="0"/>
              <a:t>(over 200’000 hectares</a:t>
            </a:r>
            <a:r>
              <a:rPr lang="en-US" dirty="0"/>
              <a:t>), is </a:t>
            </a:r>
            <a:r>
              <a:rPr lang="en-US" dirty="0" smtClean="0"/>
              <a:t>1.8 </a:t>
            </a:r>
            <a:r>
              <a:rPr lang="en-US" dirty="0"/>
              <a:t>percent of the total area of temperate fruit grown in the world (</a:t>
            </a:r>
            <a:r>
              <a:rPr lang="en-US" dirty="0" smtClean="0"/>
              <a:t>11.6 </a:t>
            </a:r>
            <a:r>
              <a:rPr lang="en-US" dirty="0"/>
              <a:t>million hectares in </a:t>
            </a:r>
            <a:r>
              <a:rPr lang="en-US" dirty="0" smtClean="0"/>
              <a:t>2012 </a:t>
            </a:r>
            <a:r>
              <a:rPr lang="en-US" dirty="0"/>
              <a:t>according to FAOSTAT). </a:t>
            </a:r>
            <a:endParaRPr lang="de-CH" dirty="0"/>
          </a:p>
          <a:p>
            <a:pPr eaLnBrk="1" hangingPunct="1">
              <a:defRPr/>
            </a:pPr>
            <a:r>
              <a:rPr lang="en-US" dirty="0"/>
              <a:t>Of the six most important temperate fruit growing countries in the world (China, </a:t>
            </a:r>
            <a:r>
              <a:rPr lang="en-US" dirty="0" smtClean="0"/>
              <a:t>India</a:t>
            </a:r>
            <a:r>
              <a:rPr lang="en-US" dirty="0"/>
              <a:t>, </a:t>
            </a:r>
            <a:r>
              <a:rPr lang="en-US" dirty="0" smtClean="0"/>
              <a:t>Iran, Turkey, the </a:t>
            </a:r>
            <a:r>
              <a:rPr lang="en-US" dirty="0"/>
              <a:t>United </a:t>
            </a:r>
            <a:r>
              <a:rPr lang="en-US" dirty="0" smtClean="0"/>
              <a:t>States, and Russia) </a:t>
            </a:r>
            <a:r>
              <a:rPr lang="en-US" dirty="0"/>
              <a:t>only three </a:t>
            </a:r>
            <a:r>
              <a:rPr lang="en-US" dirty="0" smtClean="0"/>
              <a:t>(China, Turkey and the United States), </a:t>
            </a:r>
            <a:r>
              <a:rPr lang="en-US" dirty="0"/>
              <a:t>provided data on area of organic temperate grown in </a:t>
            </a:r>
            <a:r>
              <a:rPr lang="en-US" dirty="0" smtClean="0"/>
              <a:t>2013. </a:t>
            </a:r>
            <a:r>
              <a:rPr lang="en-US" dirty="0"/>
              <a:t>It can therefore be assumed that the organic temperate fruit area is higher. </a:t>
            </a:r>
            <a:endParaRPr lang="de-CH" dirty="0"/>
          </a:p>
          <a:p>
            <a:pPr eaLnBrk="1" hangingPunct="1">
              <a:defRPr/>
            </a:pPr>
            <a:r>
              <a:rPr lang="en-US" dirty="0"/>
              <a:t>The countries with the largest organic temperate fruit areas are Poland </a:t>
            </a:r>
            <a:r>
              <a:rPr lang="en-US" dirty="0" smtClean="0"/>
              <a:t>(42’000 </a:t>
            </a:r>
            <a:r>
              <a:rPr lang="en-US" dirty="0"/>
              <a:t>hectares), </a:t>
            </a:r>
            <a:r>
              <a:rPr lang="en-US" dirty="0" smtClean="0"/>
              <a:t>China (almost 35’000 hectares), Italy (28’000 hectares) the United States (18’000 </a:t>
            </a:r>
            <a:r>
              <a:rPr lang="en-US" dirty="0"/>
              <a:t>hectares), Turkey (</a:t>
            </a:r>
            <a:r>
              <a:rPr lang="en-US" dirty="0" smtClean="0"/>
              <a:t>12’000 </a:t>
            </a:r>
            <a:r>
              <a:rPr lang="en-US" dirty="0"/>
              <a:t>hectares), and France </a:t>
            </a:r>
            <a:r>
              <a:rPr lang="en-US" dirty="0" smtClean="0"/>
              <a:t>(10’000 </a:t>
            </a:r>
            <a:r>
              <a:rPr lang="en-US" dirty="0"/>
              <a:t>hectares). </a:t>
            </a:r>
            <a:endParaRPr lang="de-CH" dirty="0"/>
          </a:p>
          <a:p>
            <a:pPr eaLnBrk="1" hangingPunct="1">
              <a:defRPr/>
            </a:pPr>
            <a:r>
              <a:rPr lang="en-US" dirty="0"/>
              <a:t>Since 2004, when data on land use and crops were collected for the first time (almost 60’000 hectares), the temperate fruit area has more than </a:t>
            </a:r>
            <a:r>
              <a:rPr lang="en-US" dirty="0" smtClean="0"/>
              <a:t>tripled. </a:t>
            </a:r>
            <a:r>
              <a:rPr lang="en-US" dirty="0"/>
              <a:t>However, some of the increase must be attributed to continually improving availability of crop data. </a:t>
            </a:r>
            <a:endParaRPr lang="de-CH" dirty="0"/>
          </a:p>
          <a:p>
            <a:pPr eaLnBrk="1" hangingPunct="1">
              <a:defRPr/>
            </a:pPr>
            <a:r>
              <a:rPr lang="en-US" dirty="0"/>
              <a:t>The key temperate fruits are apples, </a:t>
            </a:r>
            <a:r>
              <a:rPr lang="en-US" dirty="0" smtClean="0"/>
              <a:t>with almost half </a:t>
            </a:r>
            <a:r>
              <a:rPr lang="en-US" dirty="0"/>
              <a:t>of the temperate fruit area, followed by pears, apricots, and </a:t>
            </a:r>
            <a:r>
              <a:rPr lang="en-US" dirty="0" smtClean="0"/>
              <a:t>plums. Poland has one-quarter of </a:t>
            </a:r>
            <a:r>
              <a:rPr lang="en-US" dirty="0"/>
              <a:t>the </a:t>
            </a:r>
            <a:r>
              <a:rPr lang="en-US" dirty="0" smtClean="0"/>
              <a:t>organic apple area</a:t>
            </a:r>
            <a:r>
              <a:rPr lang="en-US" dirty="0"/>
              <a:t>.</a:t>
            </a:r>
            <a:endParaRPr lang="de-CH" dirty="0"/>
          </a:p>
          <a:p>
            <a:pPr eaLnBrk="1" hangingPunct="1">
              <a:defRPr/>
            </a:pPr>
            <a:r>
              <a:rPr lang="en-US" dirty="0"/>
              <a:t>The available data on the conversion status indicate that a relatively large part of the total temperate fruit area (</a:t>
            </a:r>
            <a:r>
              <a:rPr lang="en-US" dirty="0" smtClean="0"/>
              <a:t>30 </a:t>
            </a:r>
            <a:r>
              <a:rPr lang="en-US" dirty="0"/>
              <a:t>percent) is in-conversion. If this is indicative, there could be a considerable increase in supply of organic temperate fruit in the near future. </a:t>
            </a:r>
            <a:endParaRPr lang="es-AR" dirty="0" smtClean="0">
              <a:solidFill>
                <a:schemeClr val="bg2"/>
              </a:solidFill>
            </a:endParaRPr>
          </a:p>
        </p:txBody>
      </p:sp>
      <p:sp>
        <p:nvSpPr>
          <p:cNvPr id="48132" name="Text Box 4"/>
          <p:cNvSpPr txBox="1">
            <a:spLocks noChangeArrowheads="1"/>
          </p:cNvSpPr>
          <p:nvPr/>
        </p:nvSpPr>
        <p:spPr bwMode="auto">
          <a:xfrm>
            <a:off x="3132138" y="6392863"/>
            <a:ext cx="53276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en-US" altLang="de-DE" sz="1200" b="0" dirty="0"/>
              <a:t>FiBL-IFOAM Survey </a:t>
            </a:r>
            <a:r>
              <a:rPr lang="en-US" altLang="de-DE" sz="1200" b="0" dirty="0" smtClean="0"/>
              <a:t>2015, </a:t>
            </a:r>
            <a:r>
              <a:rPr lang="en-US" altLang="de-DE" sz="1200" b="0" dirty="0"/>
              <a:t>based on national sources </a:t>
            </a:r>
            <a:endParaRPr lang="de-CH" altLang="de-DE" sz="1200" b="0"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1 Título"/>
          <p:cNvSpPr>
            <a:spLocks noGrp="1"/>
          </p:cNvSpPr>
          <p:nvPr>
            <p:ph type="title"/>
          </p:nvPr>
        </p:nvSpPr>
        <p:spPr/>
        <p:txBody>
          <a:bodyPr/>
          <a:lstStyle/>
          <a:p>
            <a:r>
              <a:rPr lang="de-CH" altLang="de-DE" dirty="0" smtClean="0"/>
              <a:t>Organic temerpate fruit: Growth of the organically managed land 2004-2013</a:t>
            </a:r>
            <a:endParaRPr lang="es-AR" altLang="de-DE" dirty="0" smtClean="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Chart 5"/>
          <p:cNvGraphicFramePr/>
          <p:nvPr>
            <p:extLst>
              <p:ext uri="{D42A27DB-BD31-4B8C-83A1-F6EECF244321}">
                <p14:modId xmlns:p14="http://schemas.microsoft.com/office/powerpoint/2010/main" val="995544103"/>
              </p:ext>
            </p:extLst>
          </p:nvPr>
        </p:nvGraphicFramePr>
        <p:xfrm>
          <a:off x="71389" y="1268760"/>
          <a:ext cx="9073008" cy="525658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1 Título"/>
          <p:cNvSpPr>
            <a:spLocks noGrp="1"/>
          </p:cNvSpPr>
          <p:nvPr>
            <p:ph type="title"/>
          </p:nvPr>
        </p:nvSpPr>
        <p:spPr/>
        <p:txBody>
          <a:bodyPr/>
          <a:lstStyle/>
          <a:p>
            <a:r>
              <a:rPr lang="de-CH" altLang="de-DE" dirty="0" smtClean="0"/>
              <a:t>Organic temperate fruit land worldwide by key fruit types 2013</a:t>
            </a:r>
            <a:endParaRPr lang="es-AR" altLang="de-DE" dirty="0" smtClean="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7" name="Diagramm 2"/>
          <p:cNvGraphicFramePr/>
          <p:nvPr>
            <p:extLst>
              <p:ext uri="{D42A27DB-BD31-4B8C-83A1-F6EECF244321}">
                <p14:modId xmlns:p14="http://schemas.microsoft.com/office/powerpoint/2010/main" val="1839046033"/>
              </p:ext>
            </p:extLst>
          </p:nvPr>
        </p:nvGraphicFramePr>
        <p:xfrm>
          <a:off x="251520" y="1124744"/>
          <a:ext cx="9233927" cy="54006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de-CH" altLang="de-DE" dirty="0" smtClean="0"/>
              <a:t>Organic temperate fruit: The ten countries with the largest areas 2013</a:t>
            </a:r>
          </a:p>
        </p:txBody>
      </p:sp>
      <p:graphicFrame>
        <p:nvGraphicFramePr>
          <p:cNvPr id="2" name="Object 9"/>
          <p:cNvGraphicFramePr>
            <a:graphicFrameLocks noGrp="1" noChangeAspect="1"/>
          </p:cNvGraphicFramePr>
          <p:nvPr>
            <p:ph idx="1"/>
            <p:extLst>
              <p:ext uri="{D42A27DB-BD31-4B8C-83A1-F6EECF244321}">
                <p14:modId xmlns:p14="http://schemas.microsoft.com/office/powerpoint/2010/main" val="2314954700"/>
              </p:ext>
            </p:extLst>
          </p:nvPr>
        </p:nvGraphicFramePr>
        <p:xfrm>
          <a:off x="446336" y="1319560"/>
          <a:ext cx="8158112" cy="4790074"/>
        </p:xfrm>
        <a:graphic>
          <a:graphicData uri="http://schemas.openxmlformats.org/drawingml/2006/chart">
            <c:chart xmlns:c="http://schemas.openxmlformats.org/drawingml/2006/chart" xmlns:r="http://schemas.openxmlformats.org/officeDocument/2006/relationships" r:id="rId3"/>
          </a:graphicData>
        </a:graphic>
      </p:graphicFrame>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1 Título"/>
          <p:cNvSpPr>
            <a:spLocks noGrp="1"/>
          </p:cNvSpPr>
          <p:nvPr>
            <p:ph type="title"/>
          </p:nvPr>
        </p:nvSpPr>
        <p:spPr/>
        <p:txBody>
          <a:bodyPr/>
          <a:lstStyle/>
          <a:p>
            <a:r>
              <a:rPr lang="es-MX" altLang="de-DE" dirty="0" smtClean="0"/>
              <a:t>Tropical and subtropical </a:t>
            </a:r>
            <a:r>
              <a:rPr lang="es-MX" altLang="de-DE" dirty="0" err="1" smtClean="0"/>
              <a:t>fruit</a:t>
            </a:r>
            <a:r>
              <a:rPr lang="es-MX" altLang="de-DE" dirty="0" smtClean="0"/>
              <a:t> 2013</a:t>
            </a:r>
            <a:endParaRPr lang="es-AR" altLang="de-DE" dirty="0" smtClean="0"/>
          </a:p>
        </p:txBody>
      </p:sp>
      <p:sp>
        <p:nvSpPr>
          <p:cNvPr id="51203" name="2 Marcador de contenido"/>
          <p:cNvSpPr>
            <a:spLocks noGrp="1"/>
          </p:cNvSpPr>
          <p:nvPr>
            <p:ph idx="1"/>
          </p:nvPr>
        </p:nvSpPr>
        <p:spPr/>
        <p:txBody>
          <a:bodyPr>
            <a:normAutofit fontScale="55000" lnSpcReduction="20000"/>
          </a:bodyPr>
          <a:lstStyle/>
          <a:p>
            <a:r>
              <a:rPr lang="en-US" dirty="0" smtClean="0"/>
              <a:t>The total area under organic tropical and subtropical fruit recorded here (209’000 hectares) is 0.9 percent of the total area of tropical and subtropical fruit grown in the world (23.2 million hectares in 2011 according to FAOSTAT data). </a:t>
            </a:r>
            <a:endParaRPr lang="de-CH" dirty="0" smtClean="0"/>
          </a:p>
          <a:p>
            <a:r>
              <a:rPr lang="en-US" dirty="0" smtClean="0"/>
              <a:t>Of the five most important tropical and subtropical fruit growing countries in the world (India, China, Uganda, Brazil, and the Philippines, all with more than one million hectares), only the Philippines provided data on the area under organic tropical and subtropical fruit grown in 2013. </a:t>
            </a:r>
            <a:endParaRPr lang="de-CH" dirty="0" smtClean="0"/>
          </a:p>
          <a:p>
            <a:r>
              <a:rPr lang="en-US" dirty="0" smtClean="0"/>
              <a:t>The largest growers for which data on the organic area were available (Mexico, Dominican Republic, Philippines and Turkey) all have more than 20’000 hectares. Mexico, the Dominican Republic, and Turkey have also very high shares of tropical and subtropical fruits, with more than ten percent of their country’s total. In the case of the Dominican Republic, this is mainly due to a high share of bananas; and in the case of Mexico for mangoes and avocados. </a:t>
            </a:r>
          </a:p>
          <a:p>
            <a:r>
              <a:rPr lang="en-US" dirty="0" smtClean="0"/>
              <a:t>The largest proportions of organic tropical and subtropical fruit area are in the Dominican Republic (21.1 percent), France (19.8 percent, mainly kiwis) and French Polynesia (17.9 percent). By area, the key tropical and subtropical fruits are bananas, avocados, and mangos.</a:t>
            </a:r>
            <a:endParaRPr lang="de-CH" dirty="0" smtClean="0"/>
          </a:p>
          <a:p>
            <a:r>
              <a:rPr lang="en-US" dirty="0" smtClean="0"/>
              <a:t>Since 2004, when data on land use and crops were collected for the first time, the tropical fruit area has fivefold. However, some of the increase must be attributed to the continually improving data availability.</a:t>
            </a:r>
            <a:endParaRPr lang="de-CH" dirty="0" smtClean="0"/>
          </a:p>
          <a:p>
            <a:r>
              <a:rPr lang="en-US" dirty="0" smtClean="0"/>
              <a:t>The available data on the conversion status indicate that at least ten percent of the total tropical and subtropical fruit area is in-conversion. This suggests that an increase in supply in the near future may be expected. </a:t>
            </a:r>
            <a:endParaRPr lang="es-MX" dirty="0" smtClean="0"/>
          </a:p>
        </p:txBody>
      </p:sp>
      <p:sp>
        <p:nvSpPr>
          <p:cNvPr id="52228" name="Text Box 4"/>
          <p:cNvSpPr txBox="1">
            <a:spLocks noChangeArrowheads="1"/>
          </p:cNvSpPr>
          <p:nvPr/>
        </p:nvSpPr>
        <p:spPr bwMode="auto">
          <a:xfrm>
            <a:off x="3132138" y="6392863"/>
            <a:ext cx="53276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en-US" altLang="de-DE" sz="1200" b="0" dirty="0"/>
              <a:t>FiBL-IFOAM Survey </a:t>
            </a:r>
            <a:r>
              <a:rPr lang="en-US" altLang="de-DE" sz="1200" b="0" dirty="0" smtClean="0"/>
              <a:t>2015, </a:t>
            </a:r>
            <a:r>
              <a:rPr lang="en-US" altLang="de-DE" sz="1200" b="0" dirty="0"/>
              <a:t>based on national sources </a:t>
            </a:r>
            <a:endParaRPr lang="de-CH" altLang="de-DE" sz="1200" b="0"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Título"/>
          <p:cNvSpPr>
            <a:spLocks noGrp="1"/>
          </p:cNvSpPr>
          <p:nvPr>
            <p:ph type="title"/>
          </p:nvPr>
        </p:nvSpPr>
        <p:spPr/>
        <p:txBody>
          <a:bodyPr/>
          <a:lstStyle/>
          <a:p>
            <a:r>
              <a:rPr lang="de-CH" altLang="de-DE" dirty="0" smtClean="0"/>
              <a:t>Organic tropical and subtropical: Growth of the organically managed land 2004-2013</a:t>
            </a:r>
            <a:endParaRPr lang="es-AR" altLang="de-DE" dirty="0" smtClean="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Chart 5"/>
          <p:cNvGraphicFramePr/>
          <p:nvPr>
            <p:extLst>
              <p:ext uri="{D42A27DB-BD31-4B8C-83A1-F6EECF244321}">
                <p14:modId xmlns:p14="http://schemas.microsoft.com/office/powerpoint/2010/main" val="3701691864"/>
              </p:ext>
            </p:extLst>
          </p:nvPr>
        </p:nvGraphicFramePr>
        <p:xfrm>
          <a:off x="107504" y="1196752"/>
          <a:ext cx="8892480" cy="525658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1 Título"/>
          <p:cNvSpPr>
            <a:spLocks noGrp="1"/>
          </p:cNvSpPr>
          <p:nvPr>
            <p:ph type="title"/>
          </p:nvPr>
        </p:nvSpPr>
        <p:spPr>
          <a:xfrm>
            <a:off x="251521" y="228600"/>
            <a:ext cx="8712968" cy="717550"/>
          </a:xfrm>
        </p:spPr>
        <p:txBody>
          <a:bodyPr/>
          <a:lstStyle/>
          <a:p>
            <a:r>
              <a:rPr lang="de-CH" altLang="de-DE" dirty="0" smtClean="0"/>
              <a:t>Organic tropical and subtropical fruit land worldwide by main crop groups 2013</a:t>
            </a:r>
            <a:endParaRPr lang="es-AR" altLang="de-DE" dirty="0" smtClean="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Diagramm 2"/>
          <p:cNvGraphicFramePr/>
          <p:nvPr>
            <p:extLst>
              <p:ext uri="{D42A27DB-BD31-4B8C-83A1-F6EECF244321}">
                <p14:modId xmlns:p14="http://schemas.microsoft.com/office/powerpoint/2010/main" val="245929649"/>
              </p:ext>
            </p:extLst>
          </p:nvPr>
        </p:nvGraphicFramePr>
        <p:xfrm>
          <a:off x="179512" y="1340768"/>
          <a:ext cx="9125407" cy="5112568"/>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de-CH" altLang="de-DE" smtClean="0">
                <a:ea typeface="ＭＳ Ｐゴシック" pitchFamily="34" charset="-128"/>
              </a:rPr>
              <a:t>Website www.organic-world.net</a:t>
            </a:r>
          </a:p>
        </p:txBody>
      </p:sp>
      <p:sp>
        <p:nvSpPr>
          <p:cNvPr id="10243" name="Rectangle 3"/>
          <p:cNvSpPr>
            <a:spLocks noGrp="1" noChangeArrowheads="1"/>
          </p:cNvSpPr>
          <p:nvPr>
            <p:ph sz="half" idx="1"/>
          </p:nvPr>
        </p:nvSpPr>
        <p:spPr>
          <a:xfrm>
            <a:off x="533400" y="1484313"/>
            <a:ext cx="3987800" cy="4681537"/>
          </a:xfrm>
        </p:spPr>
        <p:txBody>
          <a:bodyPr/>
          <a:lstStyle/>
          <a:p>
            <a:pPr eaLnBrk="1" hangingPunct="1">
              <a:buFont typeface="Arial Black" pitchFamily="34" charset="0"/>
              <a:buChar char="›"/>
            </a:pPr>
            <a:r>
              <a:rPr lang="de-CH" altLang="de-DE" dirty="0" smtClean="0">
                <a:ea typeface="ＭＳ Ｐゴシック" pitchFamily="34" charset="-128"/>
              </a:rPr>
              <a:t>Detailed statistics </a:t>
            </a:r>
            <a:br>
              <a:rPr lang="de-CH" altLang="de-DE" dirty="0" smtClean="0">
                <a:ea typeface="ＭＳ Ｐゴシック" pitchFamily="34" charset="-128"/>
              </a:rPr>
            </a:br>
            <a:r>
              <a:rPr lang="de-CH" altLang="de-DE" dirty="0" smtClean="0">
                <a:ea typeface="ＭＳ Ｐゴシック" pitchFamily="34" charset="-128"/>
              </a:rPr>
              <a:t>in excel format </a:t>
            </a:r>
          </a:p>
          <a:p>
            <a:pPr eaLnBrk="1" hangingPunct="1">
              <a:buFont typeface="Arial Black" pitchFamily="34" charset="0"/>
              <a:buChar char="›"/>
            </a:pPr>
            <a:r>
              <a:rPr lang="de-CH" altLang="de-DE" dirty="0" smtClean="0">
                <a:ea typeface="ＭＳ Ｐゴシック" pitchFamily="34" charset="-128"/>
              </a:rPr>
              <a:t>Graphs &amp; Maps</a:t>
            </a:r>
          </a:p>
          <a:p>
            <a:pPr eaLnBrk="1" hangingPunct="1">
              <a:buFont typeface="Arial Black" pitchFamily="34" charset="0"/>
              <a:buChar char="›"/>
            </a:pPr>
            <a:r>
              <a:rPr lang="de-CH" altLang="de-DE" dirty="0" smtClean="0">
                <a:ea typeface="ＭＳ Ｐゴシック" pitchFamily="34" charset="-128"/>
              </a:rPr>
              <a:t>Data revisions</a:t>
            </a:r>
          </a:p>
          <a:p>
            <a:pPr eaLnBrk="1" hangingPunct="1">
              <a:buFont typeface="Arial Black" pitchFamily="34" charset="0"/>
              <a:buChar char="›"/>
            </a:pPr>
            <a:r>
              <a:rPr lang="de-CH" altLang="de-DE" dirty="0" smtClean="0">
                <a:ea typeface="ＭＳ Ｐゴシック" pitchFamily="34" charset="-128"/>
              </a:rPr>
              <a:t>News and </a:t>
            </a:r>
            <a:br>
              <a:rPr lang="de-CH" altLang="de-DE" dirty="0" smtClean="0">
                <a:ea typeface="ＭＳ Ｐゴシック" pitchFamily="34" charset="-128"/>
              </a:rPr>
            </a:br>
            <a:r>
              <a:rPr lang="de-CH" altLang="de-DE" dirty="0" smtClean="0">
                <a:ea typeface="ＭＳ Ｐゴシック" pitchFamily="34" charset="-128"/>
              </a:rPr>
              <a:t>background</a:t>
            </a:r>
            <a:br>
              <a:rPr lang="de-CH" altLang="de-DE" dirty="0" smtClean="0">
                <a:ea typeface="ＭＳ Ｐゴシック" pitchFamily="34" charset="-128"/>
              </a:rPr>
            </a:br>
            <a:r>
              <a:rPr lang="de-CH" altLang="de-DE" dirty="0" smtClean="0">
                <a:ea typeface="ＭＳ Ｐゴシック" pitchFamily="34" charset="-128"/>
              </a:rPr>
              <a:t>information</a:t>
            </a:r>
          </a:p>
        </p:txBody>
      </p:sp>
      <p:sp>
        <p:nvSpPr>
          <p:cNvPr id="9221" name="Rectangle 15"/>
          <p:cNvSpPr>
            <a:spLocks noGrp="1" noChangeArrowheads="1"/>
          </p:cNvSpPr>
          <p:nvPr>
            <p:ph type="sldNum" sz="quarter" idx="12"/>
          </p:nvPr>
        </p:nvSpPr>
        <p:spPr>
          <a:xfrm>
            <a:off x="8188325" y="6418263"/>
            <a:ext cx="508000" cy="287337"/>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defRPr sz="2400" b="1">
                <a:solidFill>
                  <a:schemeClr val="tx1"/>
                </a:solidFill>
                <a:latin typeface="Arial" charset="0"/>
              </a:defRPr>
            </a:lvl6pPr>
            <a:lvl7pPr marL="2971800" indent="-228600" eaLnBrk="0" fontAlgn="base" hangingPunct="0">
              <a:spcBef>
                <a:spcPct val="0"/>
              </a:spcBef>
              <a:spcAft>
                <a:spcPct val="0"/>
              </a:spcAft>
              <a:defRPr sz="2400" b="1">
                <a:solidFill>
                  <a:schemeClr val="tx1"/>
                </a:solidFill>
                <a:latin typeface="Arial" charset="0"/>
              </a:defRPr>
            </a:lvl7pPr>
            <a:lvl8pPr marL="3429000" indent="-228600" eaLnBrk="0" fontAlgn="base" hangingPunct="0">
              <a:spcBef>
                <a:spcPct val="0"/>
              </a:spcBef>
              <a:spcAft>
                <a:spcPct val="0"/>
              </a:spcAft>
              <a:defRPr sz="2400" b="1">
                <a:solidFill>
                  <a:schemeClr val="tx1"/>
                </a:solidFill>
                <a:latin typeface="Arial" charset="0"/>
              </a:defRPr>
            </a:lvl8pPr>
            <a:lvl9pPr marL="3886200" indent="-228600" eaLnBrk="0" fontAlgn="base" hangingPunct="0">
              <a:spcBef>
                <a:spcPct val="0"/>
              </a:spcBef>
              <a:spcAft>
                <a:spcPct val="0"/>
              </a:spcAft>
              <a:defRPr sz="2400" b="1">
                <a:solidFill>
                  <a:schemeClr val="tx1"/>
                </a:solidFill>
                <a:latin typeface="Arial" charset="0"/>
              </a:defRPr>
            </a:lvl9pPr>
          </a:lstStyle>
          <a:p>
            <a:pPr eaLnBrk="1" hangingPunct="1">
              <a:defRPr/>
            </a:pPr>
            <a:fld id="{743FFD2B-A003-47C3-A7B6-E5C2E87F8BEE}" type="slidenum">
              <a:rPr lang="de-DE" sz="1300" b="0" smtClean="0"/>
              <a:pPr eaLnBrk="1" hangingPunct="1">
                <a:defRPr/>
              </a:pPr>
              <a:t>5</a:t>
            </a:fld>
            <a:endParaRPr lang="de-DE" sz="1300" b="0" smtClean="0"/>
          </a:p>
        </p:txBody>
      </p:sp>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pSp>
        <p:nvGrpSpPr>
          <p:cNvPr id="3" name="Group 2"/>
          <p:cNvGrpSpPr/>
          <p:nvPr/>
        </p:nvGrpSpPr>
        <p:grpSpPr>
          <a:xfrm>
            <a:off x="3491880" y="1484313"/>
            <a:ext cx="5473700" cy="3783013"/>
            <a:chOff x="3563938" y="1473200"/>
            <a:chExt cx="5473700" cy="3783013"/>
          </a:xfrm>
        </p:grpSpPr>
        <p:grpSp>
          <p:nvGrpSpPr>
            <p:cNvPr id="10246" name="Group 1"/>
            <p:cNvGrpSpPr>
              <a:grpSpLocks/>
            </p:cNvGrpSpPr>
            <p:nvPr/>
          </p:nvGrpSpPr>
          <p:grpSpPr bwMode="auto">
            <a:xfrm>
              <a:off x="3563938" y="1473200"/>
              <a:ext cx="5473700" cy="3783013"/>
              <a:chOff x="1043609" y="1268760"/>
              <a:chExt cx="6308420" cy="4360152"/>
            </a:xfrm>
          </p:grpSpPr>
          <p:pic>
            <p:nvPicPr>
              <p:cNvPr id="10248" name="Picture 2"/>
              <p:cNvPicPr>
                <a:picLocks noChangeAspect="1" noChangeArrowheads="1"/>
              </p:cNvPicPr>
              <p:nvPr/>
            </p:nvPicPr>
            <p:blipFill>
              <a:blip r:embed="rId4">
                <a:extLst>
                  <a:ext uri="{28A0092B-C50C-407E-A947-70E740481C1C}">
                    <a14:useLocalDpi xmlns:a14="http://schemas.microsoft.com/office/drawing/2010/main" val="0"/>
                  </a:ext>
                </a:extLst>
              </a:blip>
              <a:srcRect t="8304" r="29413" b="4965"/>
              <a:stretch>
                <a:fillRect/>
              </a:stretch>
            </p:blipFill>
            <p:spPr bwMode="auto">
              <a:xfrm>
                <a:off x="1043609" y="1268760"/>
                <a:ext cx="6308420" cy="4360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9" name="Picture 2"/>
              <p:cNvPicPr>
                <a:picLocks noChangeAspect="1" noChangeArrowheads="1"/>
              </p:cNvPicPr>
              <p:nvPr/>
            </p:nvPicPr>
            <p:blipFill>
              <a:blip r:embed="rId5">
                <a:extLst>
                  <a:ext uri="{28A0092B-C50C-407E-A947-70E740481C1C}">
                    <a14:useLocalDpi xmlns:a14="http://schemas.microsoft.com/office/drawing/2010/main" val="0"/>
                  </a:ext>
                </a:extLst>
              </a:blip>
              <a:srcRect l="51794" t="15253" r="17381" b="3171"/>
              <a:stretch>
                <a:fillRect/>
              </a:stretch>
            </p:blipFill>
            <p:spPr bwMode="auto">
              <a:xfrm>
                <a:off x="5724128" y="2209492"/>
                <a:ext cx="1368152" cy="1961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1" name="Picture 10"/>
            <p:cNvPicPr>
              <a:picLocks noChangeAspect="1"/>
            </p:cNvPicPr>
            <p:nvPr/>
          </p:nvPicPr>
          <p:blipFill rotWithShape="1">
            <a:blip r:embed="rId6"/>
            <a:srcRect l="51968" t="12901" r="17320" b="5900"/>
            <a:stretch/>
          </p:blipFill>
          <p:spPr>
            <a:xfrm>
              <a:off x="7625138" y="2295102"/>
              <a:ext cx="1187120" cy="1765460"/>
            </a:xfrm>
            <a:prstGeom prst="rect">
              <a:avLst/>
            </a:prstGeom>
          </p:spPr>
        </p:pic>
        <p:sp>
          <p:nvSpPr>
            <p:cNvPr id="2" name="Rectangle 1"/>
            <p:cNvSpPr/>
            <p:nvPr/>
          </p:nvSpPr>
          <p:spPr bwMode="auto">
            <a:xfrm>
              <a:off x="3779912" y="4221088"/>
              <a:ext cx="360040" cy="216024"/>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1" i="0" u="none" strike="noStrike" cap="none" normalizeH="0" baseline="0" dirty="0">
                <a:ln>
                  <a:noFill/>
                </a:ln>
                <a:solidFill>
                  <a:schemeClr val="tx1"/>
                </a:solidFill>
                <a:effectLst/>
                <a:latin typeface="Arial" charset="0"/>
              </a:endParaRPr>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3825946" y="4266923"/>
              <a:ext cx="164076" cy="105477"/>
            </a:xfrm>
            <a:prstGeom prst="rect">
              <a:avLst/>
            </a:prstGeom>
          </p:spPr>
        </p:pic>
        <p:pic>
          <p:nvPicPr>
            <p:cNvPr id="14" name="Grafik 6"/>
            <p:cNvPicPr>
              <a:picLocks noChangeAspect="1"/>
            </p:cNvPicPr>
            <p:nvPr/>
          </p:nvPicPr>
          <p:blipFill>
            <a:blip r:embed="rId7">
              <a:extLst>
                <a:ext uri="{28A0092B-C50C-407E-A947-70E740481C1C}">
                  <a14:useLocalDpi xmlns:a14="http://schemas.microsoft.com/office/drawing/2010/main" val="0"/>
                </a:ext>
              </a:extLst>
            </a:blip>
            <a:srcRect l="27657" t="39049" r="42056" b="30476"/>
            <a:stretch>
              <a:fillRect/>
            </a:stretch>
          </p:blipFill>
          <p:spPr bwMode="auto">
            <a:xfrm>
              <a:off x="3825946" y="4382835"/>
              <a:ext cx="216024" cy="106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4"/>
          <p:cNvSpPr>
            <a:spLocks noGrp="1" noChangeArrowheads="1"/>
          </p:cNvSpPr>
          <p:nvPr>
            <p:ph type="title"/>
          </p:nvPr>
        </p:nvSpPr>
        <p:spPr/>
        <p:txBody>
          <a:bodyPr/>
          <a:lstStyle/>
          <a:p>
            <a:r>
              <a:rPr lang="en-US" altLang="de-DE" dirty="0" smtClean="0"/>
              <a:t>Organic grape area 2013</a:t>
            </a:r>
          </a:p>
        </p:txBody>
      </p:sp>
      <p:sp>
        <p:nvSpPr>
          <p:cNvPr id="55299" name="Rectangle 5"/>
          <p:cNvSpPr>
            <a:spLocks noGrp="1" noChangeArrowheads="1"/>
          </p:cNvSpPr>
          <p:nvPr>
            <p:ph idx="1"/>
          </p:nvPr>
        </p:nvSpPr>
        <p:spPr/>
        <p:txBody>
          <a:bodyPr>
            <a:normAutofit fontScale="62500" lnSpcReduction="20000"/>
          </a:bodyPr>
          <a:lstStyle/>
          <a:p>
            <a:r>
              <a:rPr lang="en-US" altLang="de-DE" dirty="0" smtClean="0"/>
              <a:t>Over 300’000 hectares of organic grapes were grown in 2013, constituting 4.6 percent of the world’s grape area (6.8 million hectares in 2012 according to FAOSTAT). In Europe (258’000 hectares), 6.6 percent of the harvested grape area is organic. </a:t>
            </a:r>
            <a:endParaRPr lang="de-CH" altLang="de-DE" dirty="0" smtClean="0"/>
          </a:p>
          <a:p>
            <a:r>
              <a:rPr lang="en-US" altLang="de-DE" dirty="0" smtClean="0"/>
              <a:t>Not all of the grape area listed in the table is used for wine making. The production of table grapes and of raisins is important in many countries, for example, Turkey.</a:t>
            </a:r>
            <a:endParaRPr lang="de-CH" altLang="de-DE" dirty="0" smtClean="0"/>
          </a:p>
          <a:p>
            <a:r>
              <a:rPr lang="en-US" altLang="de-DE" dirty="0" smtClean="0"/>
              <a:t>All of the five most important grape growing countries in the world (Spain, France, Italy, China and Turkey), provided data on the area under organic grapes in 2013. </a:t>
            </a:r>
            <a:endParaRPr lang="de-CH" altLang="de-DE" dirty="0" smtClean="0"/>
          </a:p>
          <a:p>
            <a:r>
              <a:rPr lang="en-US" altLang="de-DE" dirty="0" smtClean="0"/>
              <a:t>The countries with the largest organic grape areas are, as for the total grape area, Spain, Italy and France</a:t>
            </a:r>
            <a:r>
              <a:rPr lang="en-US" altLang="de-DE" dirty="0"/>
              <a:t>. </a:t>
            </a:r>
            <a:r>
              <a:rPr lang="en-US" altLang="de-DE" dirty="0" smtClean="0"/>
              <a:t>Each of these countries has more than 60’000 hectares of organic grapes. Some of the highest shares are also un these countries. Almost 90 percent of the organic grapes area is in Europe. </a:t>
            </a:r>
            <a:endParaRPr lang="de-CH" altLang="de-DE" dirty="0" smtClean="0"/>
          </a:p>
          <a:p>
            <a:r>
              <a:rPr lang="en-US" altLang="de-DE" dirty="0" smtClean="0"/>
              <a:t>Since 2004, when data on land use and crops were collected for the first time, the grape area has more than tripled. However, some of the increase must be attributed to continually improving availability of crop data. </a:t>
            </a:r>
            <a:endParaRPr lang="de-CH" altLang="de-DE" dirty="0" smtClean="0"/>
          </a:p>
          <a:p>
            <a:r>
              <a:rPr lang="en-US" altLang="de-DE" dirty="0" smtClean="0"/>
              <a:t>The available data indicate a large part of the total grape area (at least 30 percent) to be in-conversion. If this is indicative, a considerable increase in supply of organic grapes may be expected, particularly from France, Italy and Spain. </a:t>
            </a:r>
            <a:endParaRPr lang="de-CH" altLang="de-DE" dirty="0" smtClean="0"/>
          </a:p>
        </p:txBody>
      </p:sp>
      <p:sp>
        <p:nvSpPr>
          <p:cNvPr id="55300" name="Text Box 4"/>
          <p:cNvSpPr txBox="1">
            <a:spLocks noChangeArrowheads="1"/>
          </p:cNvSpPr>
          <p:nvPr/>
        </p:nvSpPr>
        <p:spPr bwMode="auto">
          <a:xfrm>
            <a:off x="3132138" y="6443663"/>
            <a:ext cx="53276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en-US" altLang="de-DE" sz="1200" b="0" dirty="0"/>
              <a:t>FiBL-IFOAM Survey </a:t>
            </a:r>
            <a:r>
              <a:rPr lang="en-US" altLang="de-DE" sz="1200" b="0" dirty="0" smtClean="0"/>
              <a:t>2015, </a:t>
            </a:r>
            <a:r>
              <a:rPr lang="en-US" altLang="de-DE" sz="1200" b="0" dirty="0"/>
              <a:t>based on national sources </a:t>
            </a:r>
            <a:endParaRPr lang="de-CH" altLang="de-DE" sz="1200" b="0"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11"/>
          <p:cNvSpPr>
            <a:spLocks noGrp="1" noChangeArrowheads="1"/>
          </p:cNvSpPr>
          <p:nvPr>
            <p:ph type="title"/>
          </p:nvPr>
        </p:nvSpPr>
        <p:spPr/>
        <p:txBody>
          <a:bodyPr/>
          <a:lstStyle/>
          <a:p>
            <a:r>
              <a:rPr lang="de-CH" altLang="de-DE" dirty="0" smtClean="0"/>
              <a:t>Organic grapes: Distribution of the organic area by region 2013</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7" name="Chart 6"/>
          <p:cNvGraphicFramePr/>
          <p:nvPr>
            <p:extLst>
              <p:ext uri="{D42A27DB-BD31-4B8C-83A1-F6EECF244321}">
                <p14:modId xmlns:p14="http://schemas.microsoft.com/office/powerpoint/2010/main" val="166383199"/>
              </p:ext>
            </p:extLst>
          </p:nvPr>
        </p:nvGraphicFramePr>
        <p:xfrm>
          <a:off x="467544" y="1340768"/>
          <a:ext cx="8083178" cy="504056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de-CH" altLang="de-DE" dirty="0" smtClean="0"/>
              <a:t>Organic grapes: The ten countries with the largest areas 2013</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Chart 5"/>
          <p:cNvGraphicFramePr/>
          <p:nvPr>
            <p:extLst>
              <p:ext uri="{D42A27DB-BD31-4B8C-83A1-F6EECF244321}">
                <p14:modId xmlns:p14="http://schemas.microsoft.com/office/powerpoint/2010/main" val="929468963"/>
              </p:ext>
            </p:extLst>
          </p:nvPr>
        </p:nvGraphicFramePr>
        <p:xfrm>
          <a:off x="179512" y="1124744"/>
          <a:ext cx="8964489" cy="5177766"/>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4"/>
          <p:cNvSpPr>
            <a:spLocks noGrp="1" noChangeArrowheads="1"/>
          </p:cNvSpPr>
          <p:nvPr>
            <p:ph type="title"/>
          </p:nvPr>
        </p:nvSpPr>
        <p:spPr/>
        <p:txBody>
          <a:bodyPr/>
          <a:lstStyle/>
          <a:p>
            <a:r>
              <a:rPr lang="de-CH" altLang="de-DE" dirty="0" smtClean="0"/>
              <a:t>Organic grapes: The ten countries/areas with the highest shares 2013 </a:t>
            </a:r>
          </a:p>
        </p:txBody>
      </p:sp>
      <p:graphicFrame>
        <p:nvGraphicFramePr>
          <p:cNvPr id="4" name="Object 9"/>
          <p:cNvGraphicFramePr>
            <a:graphicFrameLocks noGrp="1" noChangeAspect="1"/>
          </p:cNvGraphicFramePr>
          <p:nvPr>
            <p:ph idx="1"/>
            <p:extLst>
              <p:ext uri="{D42A27DB-BD31-4B8C-83A1-F6EECF244321}">
                <p14:modId xmlns:p14="http://schemas.microsoft.com/office/powerpoint/2010/main" val="829032183"/>
              </p:ext>
            </p:extLst>
          </p:nvPr>
        </p:nvGraphicFramePr>
        <p:xfrm>
          <a:off x="395536" y="1444625"/>
          <a:ext cx="7583137" cy="4603750"/>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1 Título"/>
          <p:cNvSpPr>
            <a:spLocks noGrp="1"/>
          </p:cNvSpPr>
          <p:nvPr>
            <p:ph type="title"/>
          </p:nvPr>
        </p:nvSpPr>
        <p:spPr/>
        <p:txBody>
          <a:bodyPr/>
          <a:lstStyle/>
          <a:p>
            <a:r>
              <a:rPr lang="de-CH" altLang="de-DE" dirty="0" smtClean="0"/>
              <a:t>Organic grapes: Growth of the global organic area 2004-2013</a:t>
            </a:r>
            <a:endParaRPr lang="es-AR" altLang="de-DE" dirty="0" smtClean="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7" name="Chart 6"/>
          <p:cNvGraphicFramePr/>
          <p:nvPr>
            <p:extLst>
              <p:ext uri="{D42A27DB-BD31-4B8C-83A1-F6EECF244321}">
                <p14:modId xmlns:p14="http://schemas.microsoft.com/office/powerpoint/2010/main" val="3294444469"/>
              </p:ext>
            </p:extLst>
          </p:nvPr>
        </p:nvGraphicFramePr>
        <p:xfrm>
          <a:off x="0" y="1196752"/>
          <a:ext cx="8892480" cy="525658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el 1"/>
          <p:cNvSpPr>
            <a:spLocks noGrp="1"/>
          </p:cNvSpPr>
          <p:nvPr>
            <p:ph type="title"/>
          </p:nvPr>
        </p:nvSpPr>
        <p:spPr/>
        <p:txBody>
          <a:bodyPr/>
          <a:lstStyle/>
          <a:p>
            <a:r>
              <a:rPr lang="en-US" altLang="de-DE" dirty="0" smtClean="0"/>
              <a:t>Development of the organic grape area 2000-2013 in Spain (including in-conversion areas)</a:t>
            </a:r>
            <a:endParaRPr lang="de-CH" altLang="de-DE" dirty="0" smtClean="0"/>
          </a:p>
        </p:txBody>
      </p:sp>
      <p:sp>
        <p:nvSpPr>
          <p:cNvPr id="4" name="Foliennummernplatzhalter 3"/>
          <p:cNvSpPr>
            <a:spLocks noGrp="1"/>
          </p:cNvSpPr>
          <p:nvPr>
            <p:ph type="sldNum" sz="quarter" idx="10"/>
          </p:nvPr>
        </p:nvSpPr>
        <p:spPr/>
        <p:txBody>
          <a:bodyPr/>
          <a:lstStyle/>
          <a:p>
            <a:fld id="{94AADDD1-5E20-4B20-99BB-E4A5601D589D}" type="slidenum">
              <a:rPr lang="de-DE" smtClean="0"/>
              <a:pPr/>
              <a:t>55</a:t>
            </a:fld>
            <a:endParaRPr lang="de-DE" dirty="0"/>
          </a:p>
        </p:txBody>
      </p:sp>
      <p:graphicFrame>
        <p:nvGraphicFramePr>
          <p:cNvPr id="2" name="Diagramm 4"/>
          <p:cNvGraphicFramePr>
            <a:graphicFrameLocks/>
          </p:cNvGraphicFramePr>
          <p:nvPr>
            <p:extLst>
              <p:ext uri="{D42A27DB-BD31-4B8C-83A1-F6EECF244321}">
                <p14:modId xmlns:p14="http://schemas.microsoft.com/office/powerpoint/2010/main" val="1626708832"/>
              </p:ext>
            </p:extLst>
          </p:nvPr>
        </p:nvGraphicFramePr>
        <p:xfrm>
          <a:off x="547192" y="1302296"/>
          <a:ext cx="8178006" cy="4791075"/>
        </p:xfrm>
        <a:graphic>
          <a:graphicData uri="http://schemas.openxmlformats.org/drawingml/2006/chart">
            <c:chart xmlns:c="http://schemas.openxmlformats.org/drawingml/2006/chart" xmlns:r="http://schemas.openxmlformats.org/officeDocument/2006/relationships" r:id="rId2"/>
          </a:graphicData>
        </a:graphic>
      </p:graphicFrame>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4"/>
          <p:cNvSpPr>
            <a:spLocks noGrp="1" noChangeArrowheads="1"/>
          </p:cNvSpPr>
          <p:nvPr>
            <p:ph type="title"/>
          </p:nvPr>
        </p:nvSpPr>
        <p:spPr/>
        <p:txBody>
          <a:bodyPr/>
          <a:lstStyle/>
          <a:p>
            <a:r>
              <a:rPr lang="en-US" altLang="de-DE" dirty="0" smtClean="0"/>
              <a:t>Development of the organic grape area 2000-2013 in Italy (including in-conversion areas)</a:t>
            </a:r>
          </a:p>
        </p:txBody>
      </p:sp>
      <p:graphicFrame>
        <p:nvGraphicFramePr>
          <p:cNvPr id="2" name="Diagramm 6"/>
          <p:cNvGraphicFramePr>
            <a:graphicFrameLocks/>
          </p:cNvGraphicFramePr>
          <p:nvPr>
            <p:extLst>
              <p:ext uri="{D42A27DB-BD31-4B8C-83A1-F6EECF244321}">
                <p14:modId xmlns:p14="http://schemas.microsoft.com/office/powerpoint/2010/main" val="853044887"/>
              </p:ext>
            </p:extLst>
          </p:nvPr>
        </p:nvGraphicFramePr>
        <p:xfrm>
          <a:off x="251520" y="1183741"/>
          <a:ext cx="8323336" cy="5082976"/>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4"/>
          <p:cNvSpPr>
            <a:spLocks noGrp="1" noChangeArrowheads="1"/>
          </p:cNvSpPr>
          <p:nvPr>
            <p:ph type="title"/>
          </p:nvPr>
        </p:nvSpPr>
        <p:spPr/>
        <p:txBody>
          <a:bodyPr/>
          <a:lstStyle/>
          <a:p>
            <a:r>
              <a:rPr lang="en-US" altLang="de-DE" dirty="0" smtClean="0"/>
              <a:t>Development of the organic grape area 2000-2013 in France (including in-conversion areas)</a:t>
            </a:r>
          </a:p>
        </p:txBody>
      </p:sp>
      <p:graphicFrame>
        <p:nvGraphicFramePr>
          <p:cNvPr id="2" name="Diagramm 6"/>
          <p:cNvGraphicFramePr>
            <a:graphicFrameLocks/>
          </p:cNvGraphicFramePr>
          <p:nvPr>
            <p:extLst>
              <p:ext uri="{D42A27DB-BD31-4B8C-83A1-F6EECF244321}">
                <p14:modId xmlns:p14="http://schemas.microsoft.com/office/powerpoint/2010/main" val="3035023432"/>
              </p:ext>
            </p:extLst>
          </p:nvPr>
        </p:nvGraphicFramePr>
        <p:xfrm>
          <a:off x="752847" y="1535584"/>
          <a:ext cx="7819280" cy="4558996"/>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el 1"/>
          <p:cNvSpPr>
            <a:spLocks noGrp="1"/>
          </p:cNvSpPr>
          <p:nvPr>
            <p:ph type="title"/>
          </p:nvPr>
        </p:nvSpPr>
        <p:spPr/>
        <p:txBody>
          <a:bodyPr/>
          <a:lstStyle/>
          <a:p>
            <a:pPr eaLnBrk="1" hangingPunct="1"/>
            <a:r>
              <a:rPr lang="de-DE" altLang="de-DE" dirty="0" smtClean="0">
                <a:ea typeface="ＭＳ Ｐゴシック" pitchFamily="34" charset="-128"/>
              </a:rPr>
              <a:t>Organic oilseeds 2013</a:t>
            </a:r>
          </a:p>
        </p:txBody>
      </p:sp>
      <p:sp>
        <p:nvSpPr>
          <p:cNvPr id="66563" name="Inhaltsplatzhalter 2"/>
          <p:cNvSpPr>
            <a:spLocks noGrp="1"/>
          </p:cNvSpPr>
          <p:nvPr>
            <p:ph idx="1"/>
          </p:nvPr>
        </p:nvSpPr>
        <p:spPr>
          <a:xfrm>
            <a:off x="539750" y="1052513"/>
            <a:ext cx="8251825" cy="4705350"/>
          </a:xfrm>
        </p:spPr>
        <p:txBody>
          <a:bodyPr/>
          <a:lstStyle/>
          <a:p>
            <a:pPr eaLnBrk="1" hangingPunct="1">
              <a:buFont typeface="Arial Black" pitchFamily="34" charset="0"/>
              <a:buChar char="›"/>
            </a:pPr>
            <a:r>
              <a:rPr lang="en-US" altLang="de-DE" sz="1400" dirty="0" smtClean="0">
                <a:ea typeface="ＭＳ Ｐゴシック" pitchFamily="34" charset="-128"/>
              </a:rPr>
              <a:t>An area of almost 770’000 hectares was reported to be used for growing organic oilseeds in 2013. This is approximately 0.4 percent of the world’s total harvested oilseed area (more than 201 million hectares).</a:t>
            </a:r>
            <a:endParaRPr lang="de-CH" altLang="de-DE" sz="1400" dirty="0" smtClean="0">
              <a:ea typeface="ＭＳ Ｐゴシック" pitchFamily="34" charset="-128"/>
            </a:endParaRPr>
          </a:p>
          <a:p>
            <a:pPr eaLnBrk="1" hangingPunct="1">
              <a:buFont typeface="Arial Black" pitchFamily="34" charset="0"/>
              <a:buChar char="›"/>
            </a:pPr>
            <a:r>
              <a:rPr lang="en-US" altLang="de-DE" sz="1400" dirty="0" smtClean="0">
                <a:ea typeface="ＭＳ Ｐゴシック" pitchFamily="34" charset="-128"/>
              </a:rPr>
              <a:t>The main countries in which oilseeds are grown are the United States, India, Brazil and China (each with more than 20 million hectares). However, of these countries, data on the organic area were only available for the United States and China. </a:t>
            </a:r>
            <a:endParaRPr lang="de-CH" altLang="de-DE" sz="1400" dirty="0" smtClean="0">
              <a:ea typeface="ＭＳ Ｐゴシック" pitchFamily="34" charset="-128"/>
            </a:endParaRPr>
          </a:p>
          <a:p>
            <a:pPr eaLnBrk="1" hangingPunct="1">
              <a:buFont typeface="Arial Black" pitchFamily="34" charset="0"/>
              <a:buChar char="›"/>
            </a:pPr>
            <a:r>
              <a:rPr lang="en-US" altLang="de-DE" sz="1400" dirty="0" smtClean="0">
                <a:ea typeface="ＭＳ Ｐゴシック" pitchFamily="34" charset="-128"/>
              </a:rPr>
              <a:t>The countries with the largest organic oilseed area are the China, Kazakhstan, the United States</a:t>
            </a:r>
            <a:r>
              <a:rPr lang="en-US" altLang="de-DE" sz="1400" dirty="0">
                <a:ea typeface="ＭＳ Ｐゴシック" pitchFamily="34" charset="-128"/>
              </a:rPr>
              <a:t>, Ukraine, </a:t>
            </a:r>
            <a:r>
              <a:rPr lang="en-US" altLang="de-DE" sz="1400" dirty="0" smtClean="0">
                <a:ea typeface="ＭＳ Ｐゴシック" pitchFamily="34" charset="-128"/>
              </a:rPr>
              <a:t>Romania and Canada. </a:t>
            </a:r>
            <a:endParaRPr lang="de-CH" altLang="de-DE" sz="1400" dirty="0" smtClean="0">
              <a:ea typeface="ＭＳ Ｐゴシック" pitchFamily="34" charset="-128"/>
            </a:endParaRPr>
          </a:p>
          <a:p>
            <a:pPr eaLnBrk="1" hangingPunct="1">
              <a:buFont typeface="Arial Black" pitchFamily="34" charset="0"/>
              <a:buChar char="›"/>
            </a:pPr>
            <a:r>
              <a:rPr lang="en-US" altLang="de-DE" sz="1400" dirty="0" smtClean="0">
                <a:ea typeface="ＭＳ Ｐゴシック" pitchFamily="34" charset="-128"/>
              </a:rPr>
              <a:t>The highest shares are in Peru (soybeans and peanuts), El Salvador (sesame), Austria (soya and sunflower seed), Israel (jojoba), and Kazakhstan (rapeseed and linseed). </a:t>
            </a:r>
            <a:endParaRPr lang="de-CH" altLang="de-DE" sz="1400" dirty="0" smtClean="0">
              <a:ea typeface="ＭＳ Ｐゴシック" pitchFamily="34" charset="-128"/>
            </a:endParaRPr>
          </a:p>
          <a:p>
            <a:pPr eaLnBrk="1" hangingPunct="1">
              <a:buFont typeface="Arial Black" pitchFamily="34" charset="0"/>
              <a:buChar char="›"/>
            </a:pPr>
            <a:r>
              <a:rPr lang="en-US" altLang="de-DE" sz="1400" dirty="0" smtClean="0">
                <a:ea typeface="ＭＳ Ｐゴシック" pitchFamily="34" charset="-128"/>
              </a:rPr>
              <a:t>Since 2004, when data on land use and crops were collected for the first time, the oilseed area (2004: 140’000 hectares) has more than fivefold. However, some of the increase must be attributed to continually improving availability of crop data. </a:t>
            </a:r>
            <a:endParaRPr lang="de-CH" altLang="de-DE" sz="1400" dirty="0" smtClean="0">
              <a:ea typeface="ＭＳ Ｐゴシック" pitchFamily="34" charset="-128"/>
            </a:endParaRPr>
          </a:p>
          <a:p>
            <a:pPr eaLnBrk="1" hangingPunct="1">
              <a:buFont typeface="Arial Black" pitchFamily="34" charset="0"/>
              <a:buChar char="›"/>
            </a:pPr>
            <a:r>
              <a:rPr lang="en-US" altLang="de-DE" sz="1400" dirty="0" smtClean="0">
                <a:ea typeface="ＭＳ Ｐゴシック" pitchFamily="34" charset="-128"/>
              </a:rPr>
              <a:t>Almost thirty percent of the organic oilseed area is for soybeans, and another twenty is for sunflower seeds and peanuts. </a:t>
            </a:r>
            <a:endParaRPr lang="de-CH" altLang="de-DE" sz="1400" dirty="0" smtClean="0">
              <a:ea typeface="ＭＳ Ｐゴシック" pitchFamily="34" charset="-128"/>
            </a:endParaRPr>
          </a:p>
          <a:p>
            <a:r>
              <a:rPr lang="en-GB" sz="1400" dirty="0"/>
              <a:t>The data available for a breakdown of the total fully converted and in-conversion </a:t>
            </a:r>
            <a:r>
              <a:rPr lang="en-GB" sz="1400" dirty="0" smtClean="0"/>
              <a:t>area shows </a:t>
            </a:r>
            <a:r>
              <a:rPr lang="en-GB" sz="1400" dirty="0"/>
              <a:t>that, if the relative figures are indicative of the proportions of the total </a:t>
            </a:r>
            <a:r>
              <a:rPr lang="en-GB" sz="1400" dirty="0" smtClean="0"/>
              <a:t>area, approximately </a:t>
            </a:r>
            <a:r>
              <a:rPr lang="en-GB" sz="1400" dirty="0"/>
              <a:t>15 percent is in-conversion, and will be fully converted in the next </a:t>
            </a:r>
            <a:r>
              <a:rPr lang="en-GB" sz="1400" dirty="0" smtClean="0"/>
              <a:t>few years</a:t>
            </a:r>
            <a:r>
              <a:rPr lang="en-GB" sz="1400" dirty="0"/>
              <a:t>. This has implications for the availability of organic oilseeds in the near future.</a:t>
            </a:r>
            <a:endParaRPr lang="de-CH" altLang="de-DE" sz="1400" dirty="0" smtClean="0">
              <a:ea typeface="ＭＳ Ｐゴシック" pitchFamily="34" charset="-128"/>
            </a:endParaRPr>
          </a:p>
        </p:txBody>
      </p:sp>
      <p:sp>
        <p:nvSpPr>
          <p:cNvPr id="4" name="Foliennummernplatzhalter 3"/>
          <p:cNvSpPr>
            <a:spLocks noGrp="1"/>
          </p:cNvSpPr>
          <p:nvPr>
            <p:ph type="sldNum" sz="quarter" idx="10"/>
          </p:nvPr>
        </p:nvSpPr>
        <p:spPr/>
        <p:txBody>
          <a:bodyPr/>
          <a:lstStyle/>
          <a:p>
            <a:pPr>
              <a:defRPr/>
            </a:pPr>
            <a:fld id="{07E4AFB7-6931-4767-9338-40F210EEB884}" type="slidenum">
              <a:rPr lang="de-DE" smtClean="0"/>
              <a:pPr>
                <a:defRPr/>
              </a:pPr>
              <a:t>58</a:t>
            </a:fld>
            <a:endParaRPr lang="de-DE" dirty="0"/>
          </a:p>
        </p:txBody>
      </p:sp>
      <p:sp>
        <p:nvSpPr>
          <p:cNvPr id="66565" name="Text Box 4"/>
          <p:cNvSpPr txBox="1">
            <a:spLocks noChangeArrowheads="1"/>
          </p:cNvSpPr>
          <p:nvPr/>
        </p:nvSpPr>
        <p:spPr bwMode="auto">
          <a:xfrm>
            <a:off x="3132138" y="6392863"/>
            <a:ext cx="53276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en-US" altLang="de-DE" sz="1200" b="0" dirty="0"/>
              <a:t>FiBL-IFOAM Survey </a:t>
            </a:r>
            <a:r>
              <a:rPr lang="en-US" altLang="de-DE" sz="1200" b="0" dirty="0" smtClean="0"/>
              <a:t>2015, </a:t>
            </a:r>
            <a:r>
              <a:rPr lang="en-US" altLang="de-DE" sz="1200" b="0" dirty="0"/>
              <a:t>based on national sources </a:t>
            </a:r>
            <a:endParaRPr lang="de-CH" altLang="de-DE" sz="1200" b="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1 Título"/>
          <p:cNvSpPr>
            <a:spLocks noGrp="1"/>
          </p:cNvSpPr>
          <p:nvPr>
            <p:ph type="title"/>
          </p:nvPr>
        </p:nvSpPr>
        <p:spPr/>
        <p:txBody>
          <a:bodyPr/>
          <a:lstStyle/>
          <a:p>
            <a:r>
              <a:rPr lang="de-CH" altLang="de-DE" dirty="0" smtClean="0"/>
              <a:t>Organic oilseeds: Growth of the organically managed land 2004-2013</a:t>
            </a:r>
            <a:endParaRPr lang="es-AR" altLang="de-DE" dirty="0" smtClean="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Chart 5"/>
          <p:cNvGraphicFramePr/>
          <p:nvPr>
            <p:extLst>
              <p:ext uri="{D42A27DB-BD31-4B8C-83A1-F6EECF244321}">
                <p14:modId xmlns:p14="http://schemas.microsoft.com/office/powerpoint/2010/main" val="2226127909"/>
              </p:ext>
            </p:extLst>
          </p:nvPr>
        </p:nvGraphicFramePr>
        <p:xfrm>
          <a:off x="0" y="1268760"/>
          <a:ext cx="8892480" cy="525658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el 4"/>
          <p:cNvSpPr>
            <a:spLocks noGrp="1"/>
          </p:cNvSpPr>
          <p:nvPr>
            <p:ph type="title"/>
          </p:nvPr>
        </p:nvSpPr>
        <p:spPr/>
        <p:txBody>
          <a:bodyPr/>
          <a:lstStyle/>
          <a:p>
            <a:pPr eaLnBrk="1" hangingPunct="1"/>
            <a:r>
              <a:rPr lang="de-CH" altLang="de-DE" smtClean="0">
                <a:ea typeface="ＭＳ Ｐゴシック" pitchFamily="34" charset="-128"/>
              </a:rPr>
              <a:t>About this presentation</a:t>
            </a:r>
          </a:p>
        </p:txBody>
      </p:sp>
      <p:sp>
        <p:nvSpPr>
          <p:cNvPr id="11267" name="Inhaltsplatzhalter 5"/>
          <p:cNvSpPr>
            <a:spLocks noGrp="1"/>
          </p:cNvSpPr>
          <p:nvPr>
            <p:ph idx="1"/>
          </p:nvPr>
        </p:nvSpPr>
        <p:spPr>
          <a:xfrm>
            <a:off x="539552" y="1268760"/>
            <a:ext cx="8352928" cy="4705350"/>
          </a:xfrm>
        </p:spPr>
        <p:txBody>
          <a:bodyPr>
            <a:normAutofit/>
          </a:bodyPr>
          <a:lstStyle/>
          <a:p>
            <a:pPr eaLnBrk="1" hangingPunct="1">
              <a:defRPr/>
            </a:pPr>
            <a:r>
              <a:rPr lang="de-CH" dirty="0" smtClean="0"/>
              <a:t>There are 3 presentations summarizing the key results of the FiBL-IFOAM survey on organic agriculture worldwide 2015 (data 2013).  Apart </a:t>
            </a:r>
            <a:r>
              <a:rPr lang="de-CH" dirty="0" err="1" smtClean="0"/>
              <a:t>from</a:t>
            </a:r>
            <a:r>
              <a:rPr lang="de-CH" dirty="0" smtClean="0"/>
              <a:t> </a:t>
            </a:r>
            <a:r>
              <a:rPr lang="de-CH" dirty="0" err="1" smtClean="0"/>
              <a:t>the</a:t>
            </a:r>
            <a:r>
              <a:rPr lang="de-CH" dirty="0" smtClean="0"/>
              <a:t> global </a:t>
            </a:r>
            <a:r>
              <a:rPr lang="de-CH" dirty="0" err="1" smtClean="0"/>
              <a:t>data</a:t>
            </a:r>
            <a:r>
              <a:rPr lang="de-CH" dirty="0" smtClean="0"/>
              <a:t>, </a:t>
            </a:r>
            <a:r>
              <a:rPr lang="de-CH" dirty="0" err="1" smtClean="0"/>
              <a:t>key</a:t>
            </a:r>
            <a:r>
              <a:rPr lang="de-CH" dirty="0" smtClean="0"/>
              <a:t> </a:t>
            </a:r>
            <a:r>
              <a:rPr lang="de-CH" dirty="0" err="1" smtClean="0"/>
              <a:t>results</a:t>
            </a:r>
            <a:r>
              <a:rPr lang="de-CH" dirty="0" smtClean="0"/>
              <a:t> on </a:t>
            </a:r>
            <a:r>
              <a:rPr lang="de-CH" dirty="0" err="1" smtClean="0"/>
              <a:t>crop</a:t>
            </a:r>
            <a:r>
              <a:rPr lang="de-CH" dirty="0" smtClean="0"/>
              <a:t> and on regional </a:t>
            </a:r>
            <a:r>
              <a:rPr lang="de-CH" dirty="0" err="1" smtClean="0"/>
              <a:t>data</a:t>
            </a:r>
            <a:r>
              <a:rPr lang="de-CH" dirty="0" smtClean="0"/>
              <a:t> </a:t>
            </a:r>
            <a:r>
              <a:rPr lang="de-CH" dirty="0" err="1" smtClean="0"/>
              <a:t>are</a:t>
            </a:r>
            <a:r>
              <a:rPr lang="de-CH" dirty="0" smtClean="0"/>
              <a:t> </a:t>
            </a:r>
            <a:r>
              <a:rPr lang="de-CH" dirty="0" err="1" smtClean="0"/>
              <a:t>presented</a:t>
            </a:r>
            <a:r>
              <a:rPr lang="de-CH" dirty="0" smtClean="0"/>
              <a:t>.</a:t>
            </a:r>
          </a:p>
          <a:p>
            <a:pPr eaLnBrk="1" hangingPunct="1">
              <a:defRPr/>
            </a:pPr>
            <a:r>
              <a:rPr lang="de-CH" dirty="0" smtClean="0"/>
              <a:t>More information is available at www.organic-world.net </a:t>
            </a:r>
          </a:p>
          <a:p>
            <a:pPr eaLnBrk="1" hangingPunct="1">
              <a:defRPr/>
            </a:pPr>
            <a:r>
              <a:rPr lang="de-CH" dirty="0" smtClean="0"/>
              <a:t>The following three presentations are available at </a:t>
            </a:r>
            <a:r>
              <a:rPr lang="de-CH" sz="2200" dirty="0">
                <a:hlinkClick r:id="rId3"/>
              </a:rPr>
              <a:t>http://</a:t>
            </a:r>
            <a:r>
              <a:rPr lang="de-CH" sz="2200" dirty="0" smtClean="0">
                <a:hlinkClick r:id="rId3"/>
              </a:rPr>
              <a:t>www.organic-world.net/yearbook/yearbook2015/slide-presentations.html</a:t>
            </a:r>
            <a:r>
              <a:rPr lang="de-CH" sz="2200" dirty="0" smtClean="0"/>
              <a:t> </a:t>
            </a:r>
            <a:r>
              <a:rPr lang="de-CH" dirty="0" smtClean="0"/>
              <a:t>:</a:t>
            </a:r>
          </a:p>
          <a:p>
            <a:pPr lvl="1" eaLnBrk="1" hangingPunct="1">
              <a:defRPr/>
            </a:pPr>
            <a:r>
              <a:rPr lang="en-US" dirty="0"/>
              <a:t>Part 1: Global data </a:t>
            </a:r>
            <a:r>
              <a:rPr lang="en-US" dirty="0" smtClean="0"/>
              <a:t>2013 and </a:t>
            </a:r>
            <a:r>
              <a:rPr lang="en-US" dirty="0"/>
              <a:t>survey background </a:t>
            </a:r>
            <a:endParaRPr lang="en-US" dirty="0" smtClean="0"/>
          </a:p>
          <a:p>
            <a:pPr lvl="1" eaLnBrk="1" hangingPunct="1">
              <a:defRPr/>
            </a:pPr>
            <a:r>
              <a:rPr lang="de-CH" dirty="0" smtClean="0"/>
              <a:t>Part 2: Land use and key crops in organic agriculture 2013</a:t>
            </a:r>
          </a:p>
          <a:p>
            <a:pPr lvl="1" eaLnBrk="1" hangingPunct="1">
              <a:defRPr/>
            </a:pPr>
            <a:r>
              <a:rPr lang="de-CH" dirty="0" smtClean="0"/>
              <a:t>Part 3: Organic agriculture in the regions 2013</a:t>
            </a:r>
          </a:p>
        </p:txBody>
      </p:sp>
      <p:sp>
        <p:nvSpPr>
          <p:cNvPr id="10244" name="Rectangle 15"/>
          <p:cNvSpPr>
            <a:spLocks noGrp="1" noChangeArrowheads="1"/>
          </p:cNvSpPr>
          <p:nvPr>
            <p:ph type="sldNum" sz="quarter" idx="10"/>
          </p:nvPr>
        </p:nvSpPr>
        <p:spPr>
          <a:xfrm>
            <a:off x="8188325" y="6418263"/>
            <a:ext cx="508000" cy="287337"/>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defRPr sz="2400" b="1">
                <a:solidFill>
                  <a:schemeClr val="tx1"/>
                </a:solidFill>
                <a:latin typeface="Arial" charset="0"/>
              </a:defRPr>
            </a:lvl6pPr>
            <a:lvl7pPr marL="2971800" indent="-228600" eaLnBrk="0" fontAlgn="base" hangingPunct="0">
              <a:spcBef>
                <a:spcPct val="0"/>
              </a:spcBef>
              <a:spcAft>
                <a:spcPct val="0"/>
              </a:spcAft>
              <a:defRPr sz="2400" b="1">
                <a:solidFill>
                  <a:schemeClr val="tx1"/>
                </a:solidFill>
                <a:latin typeface="Arial" charset="0"/>
              </a:defRPr>
            </a:lvl7pPr>
            <a:lvl8pPr marL="3429000" indent="-228600" eaLnBrk="0" fontAlgn="base" hangingPunct="0">
              <a:spcBef>
                <a:spcPct val="0"/>
              </a:spcBef>
              <a:spcAft>
                <a:spcPct val="0"/>
              </a:spcAft>
              <a:defRPr sz="2400" b="1">
                <a:solidFill>
                  <a:schemeClr val="tx1"/>
                </a:solidFill>
                <a:latin typeface="Arial" charset="0"/>
              </a:defRPr>
            </a:lvl8pPr>
            <a:lvl9pPr marL="3886200" indent="-228600" eaLnBrk="0" fontAlgn="base" hangingPunct="0">
              <a:spcBef>
                <a:spcPct val="0"/>
              </a:spcBef>
              <a:spcAft>
                <a:spcPct val="0"/>
              </a:spcAft>
              <a:defRPr sz="2400" b="1">
                <a:solidFill>
                  <a:schemeClr val="tx1"/>
                </a:solidFill>
                <a:latin typeface="Arial" charset="0"/>
              </a:defRPr>
            </a:lvl9pPr>
          </a:lstStyle>
          <a:p>
            <a:pPr eaLnBrk="1" hangingPunct="1">
              <a:defRPr/>
            </a:pPr>
            <a:fld id="{0BD4643E-9B5B-41D3-8F97-536BE04AC335}" type="slidenum">
              <a:rPr lang="de-DE" sz="1300" b="0" smtClean="0"/>
              <a:pPr eaLnBrk="1" hangingPunct="1">
                <a:defRPr/>
              </a:pPr>
              <a:t>6</a:t>
            </a:fld>
            <a:endParaRPr lang="de-DE" sz="1300" b="0" smtClean="0"/>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de-CH" altLang="de-DE" dirty="0" smtClean="0"/>
              <a:t>Organic oilseed area 2013: The ten leading countries </a:t>
            </a:r>
          </a:p>
        </p:txBody>
      </p:sp>
      <p:graphicFrame>
        <p:nvGraphicFramePr>
          <p:cNvPr id="2" name="Object 50"/>
          <p:cNvGraphicFramePr>
            <a:graphicFrameLocks noGrp="1" noChangeAspect="1"/>
          </p:cNvGraphicFramePr>
          <p:nvPr>
            <p:ph idx="1"/>
            <p:extLst>
              <p:ext uri="{D42A27DB-BD31-4B8C-83A1-F6EECF244321}">
                <p14:modId xmlns:p14="http://schemas.microsoft.com/office/powerpoint/2010/main" val="1498541680"/>
              </p:ext>
            </p:extLst>
          </p:nvPr>
        </p:nvGraphicFramePr>
        <p:xfrm>
          <a:off x="590550" y="1391568"/>
          <a:ext cx="7157142" cy="4603750"/>
        </p:xfrm>
        <a:graphic>
          <a:graphicData uri="http://schemas.openxmlformats.org/drawingml/2006/chart">
            <c:chart xmlns:c="http://schemas.openxmlformats.org/drawingml/2006/chart" xmlns:r="http://schemas.openxmlformats.org/officeDocument/2006/relationships" r:id="rId3"/>
          </a:graphicData>
        </a:graphic>
      </p:graphicFrame>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Título"/>
          <p:cNvSpPr>
            <a:spLocks noGrp="1"/>
          </p:cNvSpPr>
          <p:nvPr>
            <p:ph type="title"/>
          </p:nvPr>
        </p:nvSpPr>
        <p:spPr/>
        <p:txBody>
          <a:bodyPr/>
          <a:lstStyle/>
          <a:p>
            <a:r>
              <a:rPr lang="de-CH" altLang="de-DE" dirty="0" smtClean="0"/>
              <a:t>Organic oilseed area worldwide by main crop groups 2013 (total 0.78 million hectares)</a:t>
            </a:r>
            <a:endParaRPr lang="es-AR" altLang="de-DE" dirty="0" smtClean="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Diagramm 2"/>
          <p:cNvGraphicFramePr/>
          <p:nvPr>
            <p:extLst>
              <p:ext uri="{D42A27DB-BD31-4B8C-83A1-F6EECF244321}">
                <p14:modId xmlns:p14="http://schemas.microsoft.com/office/powerpoint/2010/main" val="4213065821"/>
              </p:ext>
            </p:extLst>
          </p:nvPr>
        </p:nvGraphicFramePr>
        <p:xfrm>
          <a:off x="899592" y="1340768"/>
          <a:ext cx="7287057" cy="525658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el 1"/>
          <p:cNvSpPr>
            <a:spLocks noGrp="1"/>
          </p:cNvSpPr>
          <p:nvPr>
            <p:ph type="title"/>
          </p:nvPr>
        </p:nvSpPr>
        <p:spPr/>
        <p:txBody>
          <a:bodyPr/>
          <a:lstStyle/>
          <a:p>
            <a:pPr eaLnBrk="1" hangingPunct="1"/>
            <a:r>
              <a:rPr lang="de-DE" altLang="de-DE" dirty="0" smtClean="0">
                <a:ea typeface="ＭＳ Ｐゴシック" pitchFamily="34" charset="-128"/>
              </a:rPr>
              <a:t>Organic olives 2013</a:t>
            </a:r>
          </a:p>
        </p:txBody>
      </p:sp>
      <p:sp>
        <p:nvSpPr>
          <p:cNvPr id="64515" name="Inhaltsplatzhalter 2"/>
          <p:cNvSpPr>
            <a:spLocks noGrp="1"/>
          </p:cNvSpPr>
          <p:nvPr>
            <p:ph idx="1"/>
          </p:nvPr>
        </p:nvSpPr>
        <p:spPr>
          <a:xfrm>
            <a:off x="541338" y="1285875"/>
            <a:ext cx="8251825" cy="4705350"/>
          </a:xfrm>
        </p:spPr>
        <p:txBody>
          <a:bodyPr>
            <a:normAutofit fontScale="62500" lnSpcReduction="20000"/>
          </a:bodyPr>
          <a:lstStyle/>
          <a:p>
            <a:pPr eaLnBrk="1" hangingPunct="1">
              <a:defRPr/>
            </a:pPr>
            <a:r>
              <a:rPr lang="en-US" dirty="0"/>
              <a:t>More than </a:t>
            </a:r>
            <a:r>
              <a:rPr lang="en-US" dirty="0" smtClean="0"/>
              <a:t>611’000 </a:t>
            </a:r>
            <a:r>
              <a:rPr lang="en-US" dirty="0"/>
              <a:t>hectares were reported to be under organic olive production in </a:t>
            </a:r>
            <a:r>
              <a:rPr lang="en-US" dirty="0" smtClean="0"/>
              <a:t>2013. </a:t>
            </a:r>
            <a:r>
              <a:rPr lang="en-US" dirty="0"/>
              <a:t>This </a:t>
            </a:r>
            <a:r>
              <a:rPr lang="en-US" dirty="0" smtClean="0"/>
              <a:t>represents 6 </a:t>
            </a:r>
            <a:r>
              <a:rPr lang="en-US" dirty="0"/>
              <a:t>percent of the world’s total harvested olive area </a:t>
            </a:r>
            <a:r>
              <a:rPr lang="en-US" dirty="0" smtClean="0"/>
              <a:t>(10.2 </a:t>
            </a:r>
            <a:r>
              <a:rPr lang="en-US" dirty="0"/>
              <a:t>million </a:t>
            </a:r>
            <a:r>
              <a:rPr lang="en-US" dirty="0" smtClean="0"/>
              <a:t>hectares according to FAOSTAT).</a:t>
            </a:r>
            <a:endParaRPr lang="de-CH" dirty="0"/>
          </a:p>
          <a:p>
            <a:pPr eaLnBrk="1" hangingPunct="1">
              <a:defRPr/>
            </a:pPr>
            <a:r>
              <a:rPr lang="en-US" dirty="0"/>
              <a:t>The main countries in which olives are grown are the countries around the Mediterranean. Spain is by far the largest grower with </a:t>
            </a:r>
            <a:r>
              <a:rPr lang="en-US" dirty="0" smtClean="0"/>
              <a:t>2.4 </a:t>
            </a:r>
            <a:r>
              <a:rPr lang="en-US" dirty="0"/>
              <a:t>million hectares, and Tunisia (</a:t>
            </a:r>
            <a:r>
              <a:rPr lang="en-US" dirty="0" smtClean="0"/>
              <a:t>1.8 </a:t>
            </a:r>
            <a:r>
              <a:rPr lang="en-US" dirty="0"/>
              <a:t>million hectares</a:t>
            </a:r>
            <a:r>
              <a:rPr lang="en-US" dirty="0" smtClean="0"/>
              <a:t>) and </a:t>
            </a:r>
            <a:r>
              <a:rPr lang="en-US" dirty="0"/>
              <a:t>Italy (</a:t>
            </a:r>
            <a:r>
              <a:rPr lang="en-US" dirty="0" smtClean="0"/>
              <a:t>1.1 </a:t>
            </a:r>
            <a:r>
              <a:rPr lang="en-US" dirty="0"/>
              <a:t>million </a:t>
            </a:r>
            <a:r>
              <a:rPr lang="en-US" dirty="0" smtClean="0"/>
              <a:t>hectares. </a:t>
            </a:r>
            <a:r>
              <a:rPr lang="en-US" dirty="0"/>
              <a:t>For all these countries, data for the organic area are available. </a:t>
            </a:r>
            <a:r>
              <a:rPr lang="en-US" dirty="0" smtClean="0"/>
              <a:t>Italy has </a:t>
            </a:r>
            <a:r>
              <a:rPr lang="en-US" dirty="0"/>
              <a:t>the largest area under organic olives </a:t>
            </a:r>
            <a:r>
              <a:rPr lang="en-US" dirty="0" smtClean="0"/>
              <a:t>(more than 175’000 </a:t>
            </a:r>
            <a:r>
              <a:rPr lang="en-US" dirty="0"/>
              <a:t>hectares), followed by </a:t>
            </a:r>
            <a:r>
              <a:rPr lang="en-US" dirty="0" smtClean="0"/>
              <a:t>Spain (more </a:t>
            </a:r>
            <a:r>
              <a:rPr lang="en-US" dirty="0"/>
              <a:t>than </a:t>
            </a:r>
            <a:r>
              <a:rPr lang="en-US" dirty="0" smtClean="0"/>
              <a:t>170’000 </a:t>
            </a:r>
            <a:r>
              <a:rPr lang="en-US" dirty="0"/>
              <a:t>hectares), and Tunisia (</a:t>
            </a:r>
            <a:r>
              <a:rPr lang="en-US" dirty="0" smtClean="0"/>
              <a:t>124’000 </a:t>
            </a:r>
            <a:r>
              <a:rPr lang="en-US" dirty="0"/>
              <a:t>hectares). </a:t>
            </a:r>
            <a:r>
              <a:rPr lang="en-US" dirty="0" smtClean="0"/>
              <a:t>Almost 80 percent of the world’s organic olive area is in Europe, followed by northern Africa with 20 percent.</a:t>
            </a:r>
            <a:endParaRPr lang="de-CH" dirty="0"/>
          </a:p>
          <a:p>
            <a:pPr eaLnBrk="1" hangingPunct="1">
              <a:defRPr/>
            </a:pPr>
            <a:r>
              <a:rPr lang="en-US" dirty="0"/>
              <a:t>In Italy, the percentage of area under organic production is relatively high (</a:t>
            </a:r>
            <a:r>
              <a:rPr lang="en-US" dirty="0" smtClean="0"/>
              <a:t>15.6 </a:t>
            </a:r>
            <a:r>
              <a:rPr lang="en-US" dirty="0"/>
              <a:t>percent). In Spain, </a:t>
            </a:r>
            <a:r>
              <a:rPr lang="en-US" dirty="0" smtClean="0"/>
              <a:t>almost 7 </a:t>
            </a:r>
            <a:r>
              <a:rPr lang="en-US" dirty="0"/>
              <a:t>percent of the olive area is organic and in Tunisia </a:t>
            </a:r>
            <a:r>
              <a:rPr lang="en-US" dirty="0" smtClean="0"/>
              <a:t>6.9 </a:t>
            </a:r>
            <a:r>
              <a:rPr lang="en-US" dirty="0"/>
              <a:t>percent. France has the highest share of organic olives area, with </a:t>
            </a:r>
            <a:r>
              <a:rPr lang="en-US" dirty="0" smtClean="0"/>
              <a:t>25.1 </a:t>
            </a:r>
            <a:r>
              <a:rPr lang="en-US" dirty="0"/>
              <a:t>percent of all </a:t>
            </a:r>
            <a:r>
              <a:rPr lang="en-US" dirty="0" smtClean="0"/>
              <a:t>olives </a:t>
            </a:r>
            <a:r>
              <a:rPr lang="en-US" dirty="0"/>
              <a:t>in France being organic.</a:t>
            </a:r>
            <a:endParaRPr lang="de-CH" dirty="0"/>
          </a:p>
          <a:p>
            <a:pPr eaLnBrk="1" hangingPunct="1">
              <a:defRPr/>
            </a:pPr>
            <a:r>
              <a:rPr lang="en-US" dirty="0"/>
              <a:t>Since 2004, when data on land use and crops were collected for the first time, the olive area </a:t>
            </a:r>
            <a:r>
              <a:rPr lang="en-US" dirty="0" smtClean="0"/>
              <a:t>doubled. </a:t>
            </a:r>
            <a:r>
              <a:rPr lang="en-US" dirty="0"/>
              <a:t>However, some of the increase must be attributed to continually improving availability of crop data. </a:t>
            </a:r>
            <a:endParaRPr lang="de-CH" dirty="0"/>
          </a:p>
          <a:p>
            <a:r>
              <a:rPr lang="en-GB" dirty="0"/>
              <a:t>The available data indicate that a large part of the total olive area (almost 30 percent) </a:t>
            </a:r>
            <a:r>
              <a:rPr lang="en-GB" dirty="0" smtClean="0"/>
              <a:t>is in-conversion</a:t>
            </a:r>
            <a:r>
              <a:rPr lang="en-GB" dirty="0"/>
              <a:t>. If this is indicative, an increase in supply of organic grapes may </a:t>
            </a:r>
            <a:r>
              <a:rPr lang="en-GB" dirty="0" smtClean="0"/>
              <a:t>be expected</a:t>
            </a:r>
            <a:r>
              <a:rPr lang="en-GB" dirty="0"/>
              <a:t>.</a:t>
            </a:r>
            <a:endParaRPr lang="de-CH" dirty="0" smtClean="0"/>
          </a:p>
        </p:txBody>
      </p:sp>
      <p:sp>
        <p:nvSpPr>
          <p:cNvPr id="4" name="Foliennummernplatzhalter 3"/>
          <p:cNvSpPr>
            <a:spLocks noGrp="1"/>
          </p:cNvSpPr>
          <p:nvPr>
            <p:ph type="sldNum" sz="quarter" idx="10"/>
          </p:nvPr>
        </p:nvSpPr>
        <p:spPr/>
        <p:txBody>
          <a:bodyPr/>
          <a:lstStyle/>
          <a:p>
            <a:pPr>
              <a:defRPr/>
            </a:pPr>
            <a:fld id="{A79C7557-1882-40E6-9C30-7479543C5AE9}" type="slidenum">
              <a:rPr lang="de-DE" smtClean="0"/>
              <a:pPr>
                <a:defRPr/>
              </a:pPr>
              <a:t>62</a:t>
            </a:fld>
            <a:endParaRPr lang="de-DE" dirty="0"/>
          </a:p>
        </p:txBody>
      </p:sp>
      <p:sp>
        <p:nvSpPr>
          <p:cNvPr id="63493" name="Text Box 4"/>
          <p:cNvSpPr txBox="1">
            <a:spLocks noChangeArrowheads="1"/>
          </p:cNvSpPr>
          <p:nvPr/>
        </p:nvSpPr>
        <p:spPr bwMode="auto">
          <a:xfrm>
            <a:off x="3132138" y="6392863"/>
            <a:ext cx="53276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en-US" altLang="de-DE" sz="1200" b="0" dirty="0"/>
              <a:t>FiBL-IFOAM Survey </a:t>
            </a:r>
            <a:r>
              <a:rPr lang="en-US" altLang="de-DE" sz="1200" b="0" dirty="0" smtClean="0"/>
              <a:t>2015, </a:t>
            </a:r>
            <a:r>
              <a:rPr lang="en-US" altLang="de-DE" sz="1200" b="0" dirty="0"/>
              <a:t>based on national sources </a:t>
            </a:r>
            <a:endParaRPr lang="de-CH" altLang="de-DE" sz="1200" b="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1 Título"/>
          <p:cNvSpPr>
            <a:spLocks noGrp="1"/>
          </p:cNvSpPr>
          <p:nvPr>
            <p:ph type="title"/>
          </p:nvPr>
        </p:nvSpPr>
        <p:spPr/>
        <p:txBody>
          <a:bodyPr/>
          <a:lstStyle/>
          <a:p>
            <a:r>
              <a:rPr lang="de-CH" altLang="de-DE" dirty="0" smtClean="0"/>
              <a:t>Organic olives: Growth of the organically managed land 2004-2013</a:t>
            </a:r>
            <a:endParaRPr lang="es-AR" altLang="de-DE" dirty="0" smtClean="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Chart 5"/>
          <p:cNvGraphicFramePr/>
          <p:nvPr>
            <p:extLst>
              <p:ext uri="{D42A27DB-BD31-4B8C-83A1-F6EECF244321}">
                <p14:modId xmlns:p14="http://schemas.microsoft.com/office/powerpoint/2010/main" val="1097134450"/>
              </p:ext>
            </p:extLst>
          </p:nvPr>
        </p:nvGraphicFramePr>
        <p:xfrm>
          <a:off x="179512" y="1076758"/>
          <a:ext cx="8892480" cy="525658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de-CH" altLang="de-DE" dirty="0" smtClean="0"/>
              <a:t>Organic olive area 2013: The ten leading countries </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Chart 5"/>
          <p:cNvGraphicFramePr/>
          <p:nvPr>
            <p:extLst>
              <p:ext uri="{D42A27DB-BD31-4B8C-83A1-F6EECF244321}">
                <p14:modId xmlns:p14="http://schemas.microsoft.com/office/powerpoint/2010/main" val="1343573497"/>
              </p:ext>
            </p:extLst>
          </p:nvPr>
        </p:nvGraphicFramePr>
        <p:xfrm>
          <a:off x="179512" y="1124744"/>
          <a:ext cx="8949977" cy="504056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11"/>
          <p:cNvSpPr>
            <a:spLocks noGrp="1" noChangeArrowheads="1"/>
          </p:cNvSpPr>
          <p:nvPr>
            <p:ph type="title"/>
          </p:nvPr>
        </p:nvSpPr>
        <p:spPr/>
        <p:txBody>
          <a:bodyPr/>
          <a:lstStyle/>
          <a:p>
            <a:r>
              <a:rPr lang="de-CH" altLang="de-DE" dirty="0" smtClean="0"/>
              <a:t>Organic olives: Distribution of the organic area by region 2013</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Chart 5"/>
          <p:cNvGraphicFramePr/>
          <p:nvPr>
            <p:extLst>
              <p:ext uri="{D42A27DB-BD31-4B8C-83A1-F6EECF244321}">
                <p14:modId xmlns:p14="http://schemas.microsoft.com/office/powerpoint/2010/main" val="1472867592"/>
              </p:ext>
            </p:extLst>
          </p:nvPr>
        </p:nvGraphicFramePr>
        <p:xfrm>
          <a:off x="536575" y="1196752"/>
          <a:ext cx="7776864" cy="504056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777226127"/>
      </p:ext>
    </p:extLst>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el 1"/>
          <p:cNvSpPr>
            <a:spLocks noGrp="1"/>
          </p:cNvSpPr>
          <p:nvPr>
            <p:ph type="title"/>
          </p:nvPr>
        </p:nvSpPr>
        <p:spPr/>
        <p:txBody>
          <a:bodyPr/>
          <a:lstStyle/>
          <a:p>
            <a:r>
              <a:rPr lang="de-DE" altLang="de-DE" dirty="0" smtClean="0"/>
              <a:t>Organic protein crops 2013</a:t>
            </a:r>
          </a:p>
        </p:txBody>
      </p:sp>
      <p:sp>
        <p:nvSpPr>
          <p:cNvPr id="71683" name="Inhaltsplatzhalter 2"/>
          <p:cNvSpPr>
            <a:spLocks noGrp="1"/>
          </p:cNvSpPr>
          <p:nvPr>
            <p:ph idx="1"/>
          </p:nvPr>
        </p:nvSpPr>
        <p:spPr/>
        <p:txBody>
          <a:bodyPr>
            <a:normAutofit fontScale="62500" lnSpcReduction="20000"/>
          </a:bodyPr>
          <a:lstStyle/>
          <a:p>
            <a:r>
              <a:rPr lang="en-US" dirty="0" smtClean="0"/>
              <a:t>The total area under organic protein crops recorded here (300’000 hectares), is 0.4 percent of the total area of protein crops grown in the world (79 million hectares in 2012 according to FAOSTAT). </a:t>
            </a:r>
            <a:endParaRPr lang="de-CH" dirty="0" smtClean="0"/>
          </a:p>
          <a:p>
            <a:r>
              <a:rPr lang="en-US" dirty="0" smtClean="0"/>
              <a:t>Not current data on the organic area were available from the three most important protein crop growing countries in the world (India, Niger, and Myanmar); with India (26 million hectares) by far the largest grower. </a:t>
            </a:r>
            <a:endParaRPr lang="de-CH" dirty="0" smtClean="0"/>
          </a:p>
          <a:p>
            <a:r>
              <a:rPr lang="en-US" dirty="0" smtClean="0"/>
              <a:t>The countries with the largest organic protein crop areas are </a:t>
            </a:r>
            <a:r>
              <a:rPr lang="en-US" dirty="0"/>
              <a:t>France</a:t>
            </a:r>
            <a:r>
              <a:rPr lang="en-US" dirty="0" smtClean="0"/>
              <a:t>, Spain, Canada, Italy, and Germany. Sweden has the highest share of protein crop organic area with more than 70 percent. </a:t>
            </a:r>
            <a:r>
              <a:rPr lang="en-GB" dirty="0"/>
              <a:t>The overall shares have a tendency to be high as protein crops play </a:t>
            </a:r>
            <a:r>
              <a:rPr lang="en-GB" dirty="0" smtClean="0"/>
              <a:t>an important </a:t>
            </a:r>
            <a:r>
              <a:rPr lang="en-GB" dirty="0"/>
              <a:t>role in organic farming.</a:t>
            </a:r>
            <a:endParaRPr lang="de-CH" dirty="0" smtClean="0"/>
          </a:p>
          <a:p>
            <a:r>
              <a:rPr lang="en-US" dirty="0" smtClean="0"/>
              <a:t>Since 2004, when data on land use and crops were collected for the first time, the protein crop area almost quadrupled from 78’000 to 297’000 hectares. However, some of the increase must be attributed to continually improving availability of crop data. </a:t>
            </a:r>
            <a:endParaRPr lang="de-CH" dirty="0" smtClean="0"/>
          </a:p>
          <a:p>
            <a:r>
              <a:rPr lang="en-US" dirty="0" smtClean="0"/>
              <a:t>Unfortunately, for protein crops a breakdown for individual crops is not available for many countries. For instance, Eurostat ‑ the statistical office of the European Union ‑ communicates only one figure for “dried pulses”. </a:t>
            </a:r>
            <a:endParaRPr lang="de-CH" dirty="0" smtClean="0"/>
          </a:p>
          <a:p>
            <a:r>
              <a:rPr lang="en-GB" dirty="0"/>
              <a:t>The data available for </a:t>
            </a:r>
            <a:r>
              <a:rPr lang="en-GB" dirty="0" smtClean="0"/>
              <a:t>a breakdown </a:t>
            </a:r>
            <a:r>
              <a:rPr lang="en-GB" dirty="0"/>
              <a:t>of the total fully converted and in-conversion area shows that at </a:t>
            </a:r>
            <a:r>
              <a:rPr lang="en-GB" dirty="0" smtClean="0"/>
              <a:t>least 10 </a:t>
            </a:r>
            <a:r>
              <a:rPr lang="en-GB" dirty="0"/>
              <a:t>percent is in conversion, and will be fully converted in the next few years. This </a:t>
            </a:r>
            <a:r>
              <a:rPr lang="en-GB" dirty="0" smtClean="0"/>
              <a:t>has implications </a:t>
            </a:r>
            <a:r>
              <a:rPr lang="en-GB" dirty="0"/>
              <a:t>for the availability of organic protein crops in the near future.</a:t>
            </a:r>
            <a:endParaRPr lang="de-CH" dirty="0"/>
          </a:p>
        </p:txBody>
      </p:sp>
      <p:sp>
        <p:nvSpPr>
          <p:cNvPr id="4" name="Foliennummernplatzhalter 3"/>
          <p:cNvSpPr>
            <a:spLocks noGrp="1"/>
          </p:cNvSpPr>
          <p:nvPr>
            <p:ph type="sldNum" sz="quarter" idx="10"/>
          </p:nvPr>
        </p:nvSpPr>
        <p:spPr/>
        <p:txBody>
          <a:bodyPr/>
          <a:lstStyle/>
          <a:p>
            <a:fld id="{7274B09A-54FE-412A-9A13-A09A91A734A5}" type="slidenum">
              <a:rPr lang="de-DE" smtClean="0"/>
              <a:pPr/>
              <a:t>66</a:t>
            </a:fld>
            <a:endParaRPr lang="de-DE" dirty="0"/>
          </a:p>
        </p:txBody>
      </p:sp>
      <p:sp>
        <p:nvSpPr>
          <p:cNvPr id="70661" name="Text Box 4"/>
          <p:cNvSpPr txBox="1">
            <a:spLocks noChangeArrowheads="1"/>
          </p:cNvSpPr>
          <p:nvPr/>
        </p:nvSpPr>
        <p:spPr bwMode="auto">
          <a:xfrm>
            <a:off x="3132138" y="6392863"/>
            <a:ext cx="53276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en-US" altLang="de-DE" sz="1200" b="0" dirty="0"/>
              <a:t>FiBL-IFOAM Survey </a:t>
            </a:r>
            <a:r>
              <a:rPr lang="en-US" altLang="de-DE" sz="1200" b="0" dirty="0" smtClean="0"/>
              <a:t>2015, </a:t>
            </a:r>
            <a:r>
              <a:rPr lang="en-US" altLang="de-DE" sz="1200" b="0" dirty="0"/>
              <a:t>based on national sources </a:t>
            </a:r>
            <a:endParaRPr lang="de-CH" altLang="de-DE" sz="1200" b="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Título"/>
          <p:cNvSpPr>
            <a:spLocks noGrp="1"/>
          </p:cNvSpPr>
          <p:nvPr>
            <p:ph type="title"/>
          </p:nvPr>
        </p:nvSpPr>
        <p:spPr/>
        <p:txBody>
          <a:bodyPr/>
          <a:lstStyle/>
          <a:p>
            <a:r>
              <a:rPr lang="de-CH" altLang="de-DE" dirty="0" smtClean="0"/>
              <a:t>Organic protein crops: Growth of the organically managed land 2004-2013</a:t>
            </a:r>
            <a:endParaRPr lang="es-AR" altLang="de-DE" dirty="0" smtClean="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Chart 5"/>
          <p:cNvGraphicFramePr/>
          <p:nvPr>
            <p:extLst>
              <p:ext uri="{D42A27DB-BD31-4B8C-83A1-F6EECF244321}">
                <p14:modId xmlns:p14="http://schemas.microsoft.com/office/powerpoint/2010/main" val="1581783539"/>
              </p:ext>
            </p:extLst>
          </p:nvPr>
        </p:nvGraphicFramePr>
        <p:xfrm>
          <a:off x="107504" y="1196752"/>
          <a:ext cx="8892480" cy="525658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de-CH" altLang="de-DE" dirty="0" smtClean="0"/>
              <a:t>Organic protein crop area 2013: The ten leading countries </a:t>
            </a:r>
          </a:p>
        </p:txBody>
      </p:sp>
      <p:graphicFrame>
        <p:nvGraphicFramePr>
          <p:cNvPr id="2" name="Object 50"/>
          <p:cNvGraphicFramePr>
            <a:graphicFrameLocks noGrp="1" noChangeAspect="1"/>
          </p:cNvGraphicFramePr>
          <p:nvPr>
            <p:ph idx="1"/>
            <p:extLst>
              <p:ext uri="{D42A27DB-BD31-4B8C-83A1-F6EECF244321}">
                <p14:modId xmlns:p14="http://schemas.microsoft.com/office/powerpoint/2010/main" val="290437970"/>
              </p:ext>
            </p:extLst>
          </p:nvPr>
        </p:nvGraphicFramePr>
        <p:xfrm>
          <a:off x="446336" y="1391568"/>
          <a:ext cx="7101104" cy="4603750"/>
        </p:xfrm>
        <a:graphic>
          <a:graphicData uri="http://schemas.openxmlformats.org/drawingml/2006/chart">
            <c:chart xmlns:c="http://schemas.openxmlformats.org/drawingml/2006/chart" xmlns:r="http://schemas.openxmlformats.org/officeDocument/2006/relationships" r:id="rId3"/>
          </a:graphicData>
        </a:graphic>
      </p:graphicFrame>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el 1"/>
          <p:cNvSpPr>
            <a:spLocks noGrp="1"/>
          </p:cNvSpPr>
          <p:nvPr>
            <p:ph type="title"/>
          </p:nvPr>
        </p:nvSpPr>
        <p:spPr/>
        <p:txBody>
          <a:bodyPr/>
          <a:lstStyle/>
          <a:p>
            <a:pPr eaLnBrk="1" hangingPunct="1"/>
            <a:r>
              <a:rPr lang="de-DE" altLang="de-DE" dirty="0" smtClean="0">
                <a:ea typeface="ＭＳ Ｐゴシック" pitchFamily="34" charset="-128"/>
              </a:rPr>
              <a:t>Organic vegetables 2013</a:t>
            </a:r>
          </a:p>
        </p:txBody>
      </p:sp>
      <p:sp>
        <p:nvSpPr>
          <p:cNvPr id="74755" name="Inhaltsplatzhalter 2"/>
          <p:cNvSpPr>
            <a:spLocks noGrp="1"/>
          </p:cNvSpPr>
          <p:nvPr>
            <p:ph idx="1"/>
          </p:nvPr>
        </p:nvSpPr>
        <p:spPr>
          <a:xfrm>
            <a:off x="541338" y="1285875"/>
            <a:ext cx="8251825" cy="4705350"/>
          </a:xfrm>
        </p:spPr>
        <p:txBody>
          <a:bodyPr>
            <a:normAutofit fontScale="55000" lnSpcReduction="20000"/>
          </a:bodyPr>
          <a:lstStyle/>
          <a:p>
            <a:pPr eaLnBrk="1" hangingPunct="1">
              <a:defRPr/>
            </a:pPr>
            <a:r>
              <a:rPr lang="en-US" dirty="0"/>
              <a:t>The total area under organic vegetables recorded here </a:t>
            </a:r>
            <a:r>
              <a:rPr lang="en-US" dirty="0" smtClean="0"/>
              <a:t>(over 305’000 </a:t>
            </a:r>
            <a:r>
              <a:rPr lang="en-US" dirty="0"/>
              <a:t>hectares), is </a:t>
            </a:r>
            <a:r>
              <a:rPr lang="en-US" dirty="0" smtClean="0"/>
              <a:t>0.5 </a:t>
            </a:r>
            <a:r>
              <a:rPr lang="en-US" dirty="0"/>
              <a:t>percent of the total area of vegetables grown in the world </a:t>
            </a:r>
            <a:r>
              <a:rPr lang="en-US" dirty="0" smtClean="0"/>
              <a:t>(56million </a:t>
            </a:r>
            <a:r>
              <a:rPr lang="en-US" dirty="0"/>
              <a:t>hectares in </a:t>
            </a:r>
            <a:r>
              <a:rPr lang="en-US" dirty="0" smtClean="0"/>
              <a:t>2012 </a:t>
            </a:r>
            <a:r>
              <a:rPr lang="en-US" dirty="0"/>
              <a:t>according to FAOSTAT). </a:t>
            </a:r>
            <a:endParaRPr lang="de-CH" dirty="0"/>
          </a:p>
          <a:p>
            <a:pPr eaLnBrk="1" hangingPunct="1">
              <a:defRPr/>
            </a:pPr>
            <a:r>
              <a:rPr lang="en-US" dirty="0"/>
              <a:t>Of the three most important vegetable growing countries in the world (China, India, Nigeria, and Turkey), organic data are only available for </a:t>
            </a:r>
            <a:r>
              <a:rPr lang="en-US" dirty="0" smtClean="0"/>
              <a:t>China and Turkey</a:t>
            </a:r>
            <a:r>
              <a:rPr lang="en-US" dirty="0"/>
              <a:t>. </a:t>
            </a:r>
            <a:endParaRPr lang="de-CH" dirty="0"/>
          </a:p>
          <a:p>
            <a:r>
              <a:rPr lang="en-US" dirty="0"/>
              <a:t>The countries with the largest organic vegetable areas are the United States</a:t>
            </a:r>
            <a:r>
              <a:rPr lang="en-US" dirty="0" smtClean="0"/>
              <a:t>, China, Mexico</a:t>
            </a:r>
            <a:r>
              <a:rPr lang="en-US" dirty="0"/>
              <a:t>, and Italy (each with more than 20’000 hectares). </a:t>
            </a:r>
            <a:r>
              <a:rPr lang="en-GB" dirty="0"/>
              <a:t>The United States </a:t>
            </a:r>
            <a:r>
              <a:rPr lang="en-GB" dirty="0" smtClean="0"/>
              <a:t>reported almost </a:t>
            </a:r>
            <a:r>
              <a:rPr lang="en-GB" dirty="0"/>
              <a:t>60’000 hectares of organic vegetables.</a:t>
            </a:r>
            <a:endParaRPr lang="de-CH" dirty="0"/>
          </a:p>
          <a:p>
            <a:r>
              <a:rPr lang="en-GB" dirty="0"/>
              <a:t>The highest shares of the total vegetable areas are in Denmark, Austria, Switzerland, </a:t>
            </a:r>
            <a:r>
              <a:rPr lang="en-GB" dirty="0" smtClean="0"/>
              <a:t>and Germany</a:t>
            </a:r>
            <a:r>
              <a:rPr lang="en-GB" dirty="0"/>
              <a:t>. These are also the countries in Europe that have the largest organic </a:t>
            </a:r>
            <a:r>
              <a:rPr lang="en-GB" dirty="0" smtClean="0"/>
              <a:t>market shares </a:t>
            </a:r>
            <a:r>
              <a:rPr lang="en-GB" dirty="0"/>
              <a:t>for organic food</a:t>
            </a:r>
            <a:r>
              <a:rPr lang="en-GB" dirty="0" smtClean="0"/>
              <a:t>.</a:t>
            </a:r>
          </a:p>
          <a:p>
            <a:r>
              <a:rPr lang="en-GB" dirty="0"/>
              <a:t>Since 2004, when data on organic land use and crops were collected for the first </a:t>
            </a:r>
            <a:r>
              <a:rPr lang="en-GB" dirty="0" smtClean="0"/>
              <a:t>time, the </a:t>
            </a:r>
            <a:r>
              <a:rPr lang="en-GB" dirty="0"/>
              <a:t>vegetable area has tripled from 105’000 to the current 305’000 hectares. </a:t>
            </a:r>
            <a:r>
              <a:rPr lang="en-GB" dirty="0" smtClean="0"/>
              <a:t>However, some </a:t>
            </a:r>
            <a:r>
              <a:rPr lang="en-GB" dirty="0"/>
              <a:t>of the increase must be attributed to continually improving availability of </a:t>
            </a:r>
            <a:r>
              <a:rPr lang="en-GB" dirty="0" smtClean="0"/>
              <a:t>crop data</a:t>
            </a:r>
            <a:r>
              <a:rPr lang="en-GB" dirty="0"/>
              <a:t>. The major increase in 2013 is due to the fact that data from China became </a:t>
            </a:r>
            <a:r>
              <a:rPr lang="en-GB" dirty="0" smtClean="0"/>
              <a:t>available for </a:t>
            </a:r>
            <a:r>
              <a:rPr lang="en-GB" dirty="0"/>
              <a:t>the first time</a:t>
            </a:r>
            <a:r>
              <a:rPr lang="en-GB" dirty="0" smtClean="0"/>
              <a:t>.</a:t>
            </a:r>
            <a:r>
              <a:rPr lang="en-US" dirty="0" smtClean="0"/>
              <a:t> </a:t>
            </a:r>
            <a:endParaRPr lang="de-CH" dirty="0"/>
          </a:p>
          <a:p>
            <a:r>
              <a:rPr lang="en-GB" dirty="0"/>
              <a:t>Unfortunately, for vegetables, a breakdown for individual vegetable groups is </a:t>
            </a:r>
            <a:r>
              <a:rPr lang="en-GB" dirty="0" smtClean="0"/>
              <a:t>available for </a:t>
            </a:r>
            <a:r>
              <a:rPr lang="en-GB" dirty="0"/>
              <a:t>only half of the organic vegetable area. A large part (32’000 hectares) is for </a:t>
            </a:r>
            <a:r>
              <a:rPr lang="en-GB" dirty="0" smtClean="0"/>
              <a:t>pulses (fresh </a:t>
            </a:r>
            <a:r>
              <a:rPr lang="en-GB" dirty="0"/>
              <a:t>beans and peas), followed by leafy and stalked vegetables (salads) and </a:t>
            </a:r>
            <a:r>
              <a:rPr lang="en-GB" dirty="0" smtClean="0"/>
              <a:t>fruit vegetables.</a:t>
            </a:r>
          </a:p>
          <a:p>
            <a:r>
              <a:rPr lang="en-GB" dirty="0"/>
              <a:t>The data available for a breakdown of the fully converted and in-conversion area </a:t>
            </a:r>
            <a:r>
              <a:rPr lang="en-GB" dirty="0" smtClean="0"/>
              <a:t>shows that </a:t>
            </a:r>
            <a:r>
              <a:rPr lang="en-GB" dirty="0"/>
              <a:t>more than three-quarters of the total organic vegetable area is fully converted. </a:t>
            </a:r>
            <a:r>
              <a:rPr lang="en-GB" dirty="0" smtClean="0"/>
              <a:t>If the </a:t>
            </a:r>
            <a:r>
              <a:rPr lang="en-GB" dirty="0"/>
              <a:t>relative figures are indicative of the proportions of the total area, about 15 percent </a:t>
            </a:r>
            <a:r>
              <a:rPr lang="en-GB" dirty="0" smtClean="0"/>
              <a:t>is in-conversion</a:t>
            </a:r>
            <a:r>
              <a:rPr lang="en-GB" dirty="0"/>
              <a:t>, and will be fully converted in the next few years, implying that there </a:t>
            </a:r>
            <a:r>
              <a:rPr lang="en-GB" dirty="0" smtClean="0"/>
              <a:t>will probably </a:t>
            </a:r>
            <a:r>
              <a:rPr lang="en-GB" dirty="0"/>
              <a:t>not be an important increase of the organic vegetable area</a:t>
            </a:r>
            <a:r>
              <a:rPr lang="en-GB" dirty="0" smtClean="0"/>
              <a:t>.</a:t>
            </a:r>
            <a:endParaRPr lang="de-CH" dirty="0"/>
          </a:p>
        </p:txBody>
      </p:sp>
      <p:sp>
        <p:nvSpPr>
          <p:cNvPr id="4" name="Foliennummernplatzhalter 3"/>
          <p:cNvSpPr>
            <a:spLocks noGrp="1"/>
          </p:cNvSpPr>
          <p:nvPr>
            <p:ph type="sldNum" sz="quarter" idx="10"/>
          </p:nvPr>
        </p:nvSpPr>
        <p:spPr/>
        <p:txBody>
          <a:bodyPr/>
          <a:lstStyle/>
          <a:p>
            <a:pPr>
              <a:defRPr/>
            </a:pPr>
            <a:fld id="{E88B86C0-EB4D-4523-BF92-7DE470D6E1D1}" type="slidenum">
              <a:rPr lang="de-DE" smtClean="0"/>
              <a:pPr>
                <a:defRPr/>
              </a:pPr>
              <a:t>69</a:t>
            </a:fld>
            <a:endParaRPr lang="de-DE" dirty="0"/>
          </a:p>
        </p:txBody>
      </p:sp>
      <p:sp>
        <p:nvSpPr>
          <p:cNvPr id="73733" name="Text Box 4"/>
          <p:cNvSpPr txBox="1">
            <a:spLocks noChangeArrowheads="1"/>
          </p:cNvSpPr>
          <p:nvPr/>
        </p:nvSpPr>
        <p:spPr bwMode="auto">
          <a:xfrm>
            <a:off x="3132138" y="6392863"/>
            <a:ext cx="53276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10000"/>
              </a:spcBef>
              <a:spcAft>
                <a:spcPct val="10000"/>
              </a:spcAft>
              <a:buClr>
                <a:schemeClr val="tx1"/>
              </a:buClr>
              <a:buSzPct val="100000"/>
              <a:buFont typeface="Arial Black" pitchFamily="34" charset="0"/>
              <a:buChar char="›"/>
              <a:defRPr sz="2400">
                <a:solidFill>
                  <a:schemeClr val="tx1"/>
                </a:solidFill>
                <a:latin typeface="Arial" charset="0"/>
                <a:ea typeface="ＭＳ Ｐゴシック" pitchFamily="34" charset="-128"/>
              </a:defRPr>
            </a:lvl1pPr>
            <a:lvl2pPr marL="742950" indent="-285750" eaLnBrk="0" hangingPunct="0">
              <a:spcBef>
                <a:spcPct val="10000"/>
              </a:spcBef>
              <a:spcAft>
                <a:spcPct val="10000"/>
              </a:spcAft>
              <a:buClr>
                <a:schemeClr val="tx1"/>
              </a:buClr>
              <a:buSzPct val="100000"/>
              <a:buFont typeface="Arial Black" pitchFamily="34" charset="0"/>
              <a:buChar char="›"/>
              <a:defRPr sz="2000">
                <a:solidFill>
                  <a:schemeClr val="tx1"/>
                </a:solidFill>
                <a:latin typeface="Arial" charset="0"/>
                <a:ea typeface="ＭＳ Ｐゴシック" pitchFamily="34" charset="-128"/>
              </a:defRPr>
            </a:lvl2pPr>
            <a:lvl3pPr marL="11430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3pPr>
            <a:lvl4pPr marL="16002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4pPr>
            <a:lvl5pPr marL="2057400" indent="-228600" eaLnBrk="0"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5pPr>
            <a:lvl6pPr marL="25146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6pPr>
            <a:lvl7pPr marL="29718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7pPr>
            <a:lvl8pPr marL="34290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8pPr>
            <a:lvl9pPr marL="3886200" indent="-228600" eaLnBrk="0" fontAlgn="base" hangingPunct="0">
              <a:spcBef>
                <a:spcPct val="10000"/>
              </a:spcBef>
              <a:spcAft>
                <a:spcPct val="10000"/>
              </a:spcAft>
              <a:buClr>
                <a:schemeClr val="tx1"/>
              </a:buClr>
              <a:buSzPct val="100000"/>
              <a:buFont typeface="Arial Black" pitchFamily="34" charset="0"/>
              <a:buChar char="›"/>
              <a:defRPr>
                <a:solidFill>
                  <a:schemeClr val="tx1"/>
                </a:solidFill>
                <a:latin typeface="Arial" charset="0"/>
                <a:ea typeface="ＭＳ Ｐゴシック" pitchFamily="34" charset="-128"/>
              </a:defRPr>
            </a:lvl9pPr>
          </a:lstStyle>
          <a:p>
            <a:pPr>
              <a:spcBef>
                <a:spcPct val="50000"/>
              </a:spcBef>
              <a:spcAft>
                <a:spcPct val="0"/>
              </a:spcAft>
              <a:buClrTx/>
              <a:buSzTx/>
              <a:buFontTx/>
              <a:buNone/>
            </a:pPr>
            <a:r>
              <a:rPr lang="en-US" altLang="de-DE" sz="1200" b="0" dirty="0"/>
              <a:t>FiBL-IFOAM Survey </a:t>
            </a:r>
            <a:r>
              <a:rPr lang="en-US" altLang="de-DE" sz="1200" b="0" dirty="0" smtClean="0"/>
              <a:t>2015 </a:t>
            </a:r>
            <a:r>
              <a:rPr lang="en-US" altLang="de-DE" sz="1200" b="0" dirty="0"/>
              <a:t>based on national data</a:t>
            </a:r>
            <a:endParaRPr lang="de-CH" altLang="de-DE" sz="1200" b="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el 1"/>
          <p:cNvSpPr>
            <a:spLocks noGrp="1"/>
          </p:cNvSpPr>
          <p:nvPr>
            <p:ph type="title"/>
          </p:nvPr>
        </p:nvSpPr>
        <p:spPr/>
        <p:txBody>
          <a:bodyPr/>
          <a:lstStyle/>
          <a:p>
            <a:pPr eaLnBrk="1" hangingPunct="1"/>
            <a:r>
              <a:rPr lang="de-CH" altLang="de-DE" smtClean="0">
                <a:ea typeface="ＭＳ Ｐゴシック" pitchFamily="34" charset="-128"/>
              </a:rPr>
              <a:t>The 16th </a:t>
            </a:r>
            <a:r>
              <a:rPr lang="de-CH" altLang="de-DE" dirty="0" smtClean="0">
                <a:ea typeface="ＭＳ Ｐゴシック" pitchFamily="34" charset="-128"/>
              </a:rPr>
              <a:t>Survey on organic agriculture world-wide</a:t>
            </a:r>
          </a:p>
        </p:txBody>
      </p:sp>
      <p:sp>
        <p:nvSpPr>
          <p:cNvPr id="3" name="Inhaltsplatzhalter 2"/>
          <p:cNvSpPr>
            <a:spLocks noGrp="1"/>
          </p:cNvSpPr>
          <p:nvPr>
            <p:ph idx="1"/>
          </p:nvPr>
        </p:nvSpPr>
        <p:spPr>
          <a:xfrm>
            <a:off x="541338" y="1485900"/>
            <a:ext cx="8251825" cy="4705350"/>
          </a:xfrm>
        </p:spPr>
        <p:txBody>
          <a:bodyPr>
            <a:normAutofit fontScale="70000" lnSpcReduction="20000"/>
          </a:bodyPr>
          <a:lstStyle/>
          <a:p>
            <a:pPr eaLnBrk="1" hangingPunct="1">
              <a:defRPr/>
            </a:pPr>
            <a:r>
              <a:rPr lang="en-GB" dirty="0" smtClean="0"/>
              <a:t>The 16th survey on organic agriculture worldwide was carried out by the Research Institute of Organic Agriculture FiBL in cooperation with the International Federation of Organic Agriculture Movements (IFOAM – Organics International) and further partners.</a:t>
            </a:r>
          </a:p>
          <a:p>
            <a:pPr eaLnBrk="1" hangingPunct="1">
              <a:defRPr/>
            </a:pPr>
            <a:r>
              <a:rPr lang="en-GB" dirty="0" smtClean="0"/>
              <a:t>The survey was carried out between July 2014 and February 2015.</a:t>
            </a:r>
          </a:p>
          <a:p>
            <a:pPr eaLnBrk="1" hangingPunct="1">
              <a:defRPr/>
            </a:pPr>
            <a:r>
              <a:rPr lang="en-GB" dirty="0" smtClean="0"/>
              <a:t>Data were received from 170 countries.</a:t>
            </a:r>
          </a:p>
          <a:p>
            <a:pPr eaLnBrk="1" hangingPunct="1">
              <a:defRPr/>
            </a:pPr>
            <a:r>
              <a:rPr lang="en-GB" dirty="0" smtClean="0"/>
              <a:t>New countries included: Andorra, Bahamas, Iraq, Mayotte.</a:t>
            </a:r>
          </a:p>
          <a:p>
            <a:pPr eaLnBrk="1" hangingPunct="1">
              <a:defRPr/>
            </a:pPr>
            <a:r>
              <a:rPr lang="en-GB" dirty="0" smtClean="0"/>
              <a:t>Updated data on area and producers were available for 129 countries. </a:t>
            </a:r>
          </a:p>
          <a:p>
            <a:pPr eaLnBrk="1" hangingPunct="1">
              <a:defRPr/>
            </a:pPr>
            <a:r>
              <a:rPr lang="en-GB" dirty="0" smtClean="0"/>
              <a:t>Data were provided by almost 200 country experts (representatives from NGOs, certification bodies, governments, researchers).</a:t>
            </a:r>
          </a:p>
          <a:p>
            <a:pPr eaLnBrk="1" hangingPunct="1">
              <a:defRPr/>
            </a:pPr>
            <a:r>
              <a:rPr lang="en-GB" dirty="0" smtClean="0"/>
              <a:t>The following data were collected: Area data (including land use and crop details); Producers, other operator types; Domestic market values; Export and imports data; Livestock data (animal heads and production tones);</a:t>
            </a:r>
          </a:p>
          <a:p>
            <a:pPr eaLnBrk="1" hangingPunct="1">
              <a:defRPr/>
            </a:pPr>
            <a:r>
              <a:rPr lang="en-GB" dirty="0" smtClean="0"/>
              <a:t>The results are published in the yearbook “The World of Organic Agriculture 2015” and at www.organic-world.net.</a:t>
            </a:r>
          </a:p>
          <a:p>
            <a:pPr eaLnBrk="1" hangingPunct="1">
              <a:defRPr/>
            </a:pPr>
            <a:endParaRPr lang="de-CH" dirty="0"/>
          </a:p>
        </p:txBody>
      </p:sp>
      <p:sp>
        <p:nvSpPr>
          <p:cNvPr id="11268" name="Rectangle 15"/>
          <p:cNvSpPr>
            <a:spLocks noGrp="1" noChangeArrowheads="1"/>
          </p:cNvSpPr>
          <p:nvPr>
            <p:ph type="sldNum" sz="quarter" idx="10"/>
          </p:nvPr>
        </p:nvSpPr>
        <p:spPr>
          <a:xfrm>
            <a:off x="8188325" y="6405563"/>
            <a:ext cx="508000" cy="287337"/>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defRPr sz="2400" b="1">
                <a:solidFill>
                  <a:schemeClr val="tx1"/>
                </a:solidFill>
                <a:latin typeface="Arial" charset="0"/>
              </a:defRPr>
            </a:lvl6pPr>
            <a:lvl7pPr marL="2971800" indent="-228600" eaLnBrk="0" fontAlgn="base" hangingPunct="0">
              <a:spcBef>
                <a:spcPct val="0"/>
              </a:spcBef>
              <a:spcAft>
                <a:spcPct val="0"/>
              </a:spcAft>
              <a:defRPr sz="2400" b="1">
                <a:solidFill>
                  <a:schemeClr val="tx1"/>
                </a:solidFill>
                <a:latin typeface="Arial" charset="0"/>
              </a:defRPr>
            </a:lvl7pPr>
            <a:lvl8pPr marL="3429000" indent="-228600" eaLnBrk="0" fontAlgn="base" hangingPunct="0">
              <a:spcBef>
                <a:spcPct val="0"/>
              </a:spcBef>
              <a:spcAft>
                <a:spcPct val="0"/>
              </a:spcAft>
              <a:defRPr sz="2400" b="1">
                <a:solidFill>
                  <a:schemeClr val="tx1"/>
                </a:solidFill>
                <a:latin typeface="Arial" charset="0"/>
              </a:defRPr>
            </a:lvl8pPr>
            <a:lvl9pPr marL="3886200" indent="-228600" eaLnBrk="0" fontAlgn="base" hangingPunct="0">
              <a:spcBef>
                <a:spcPct val="0"/>
              </a:spcBef>
              <a:spcAft>
                <a:spcPct val="0"/>
              </a:spcAft>
              <a:defRPr sz="2400" b="1">
                <a:solidFill>
                  <a:schemeClr val="tx1"/>
                </a:solidFill>
                <a:latin typeface="Arial" charset="0"/>
              </a:defRPr>
            </a:lvl9pPr>
          </a:lstStyle>
          <a:p>
            <a:pPr eaLnBrk="1" hangingPunct="1">
              <a:defRPr/>
            </a:pPr>
            <a:fld id="{E63B8350-00D0-4A9A-AB76-4547E0298A15}" type="slidenum">
              <a:rPr lang="de-DE" sz="1300" b="0" smtClean="0"/>
              <a:pPr eaLnBrk="1" hangingPunct="1">
                <a:defRPr/>
              </a:pPr>
              <a:t>7</a:t>
            </a:fld>
            <a:endParaRPr lang="de-DE" sz="1300" b="0" smtClean="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1 Título"/>
          <p:cNvSpPr>
            <a:spLocks noGrp="1"/>
          </p:cNvSpPr>
          <p:nvPr>
            <p:ph type="title"/>
          </p:nvPr>
        </p:nvSpPr>
        <p:spPr/>
        <p:txBody>
          <a:bodyPr/>
          <a:lstStyle/>
          <a:p>
            <a:r>
              <a:rPr lang="de-CH" altLang="de-DE" dirty="0" smtClean="0"/>
              <a:t>Organic vegetables: Growth of the organically managed land 2004-2013</a:t>
            </a:r>
            <a:endParaRPr lang="es-AR" altLang="de-DE" dirty="0" smtClean="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Chart 5"/>
          <p:cNvGraphicFramePr/>
          <p:nvPr>
            <p:extLst>
              <p:ext uri="{D42A27DB-BD31-4B8C-83A1-F6EECF244321}">
                <p14:modId xmlns:p14="http://schemas.microsoft.com/office/powerpoint/2010/main" val="103359367"/>
              </p:ext>
            </p:extLst>
          </p:nvPr>
        </p:nvGraphicFramePr>
        <p:xfrm>
          <a:off x="227087" y="1196752"/>
          <a:ext cx="8892480" cy="525658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de-CH" altLang="de-DE" dirty="0" smtClean="0"/>
              <a:t>Organic vegetable area 2013: The ten leading countries </a:t>
            </a:r>
          </a:p>
        </p:txBody>
      </p:sp>
      <p:graphicFrame>
        <p:nvGraphicFramePr>
          <p:cNvPr id="2" name="Object 50"/>
          <p:cNvGraphicFramePr>
            <a:graphicFrameLocks noGrp="1" noChangeAspect="1"/>
          </p:cNvGraphicFramePr>
          <p:nvPr>
            <p:ph idx="1"/>
            <p:extLst>
              <p:ext uri="{D42A27DB-BD31-4B8C-83A1-F6EECF244321}">
                <p14:modId xmlns:p14="http://schemas.microsoft.com/office/powerpoint/2010/main" val="991532973"/>
              </p:ext>
            </p:extLst>
          </p:nvPr>
        </p:nvGraphicFramePr>
        <p:xfrm>
          <a:off x="302320" y="1319560"/>
          <a:ext cx="7179568" cy="4603750"/>
        </p:xfrm>
        <a:graphic>
          <a:graphicData uri="http://schemas.openxmlformats.org/drawingml/2006/chart">
            <c:chart xmlns:c="http://schemas.openxmlformats.org/drawingml/2006/chart" xmlns:r="http://schemas.openxmlformats.org/officeDocument/2006/relationships" r:id="rId3"/>
          </a:graphicData>
        </a:graphic>
      </p:graphicFrame>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4"/>
          <p:cNvSpPr>
            <a:spLocks noGrp="1" noChangeArrowheads="1"/>
          </p:cNvSpPr>
          <p:nvPr>
            <p:ph type="title"/>
          </p:nvPr>
        </p:nvSpPr>
        <p:spPr/>
        <p:txBody>
          <a:bodyPr/>
          <a:lstStyle/>
          <a:p>
            <a:r>
              <a:rPr lang="de-CH" altLang="de-DE" dirty="0" smtClean="0"/>
              <a:t>Organic vegetables: The ten countries/areas with the highest shares 2013 </a:t>
            </a:r>
          </a:p>
        </p:txBody>
      </p:sp>
      <p:graphicFrame>
        <p:nvGraphicFramePr>
          <p:cNvPr id="2" name="Object 9"/>
          <p:cNvGraphicFramePr>
            <a:graphicFrameLocks noGrp="1" noChangeAspect="1"/>
          </p:cNvGraphicFramePr>
          <p:nvPr>
            <p:ph idx="1"/>
            <p:extLst>
              <p:ext uri="{D42A27DB-BD31-4B8C-83A1-F6EECF244321}">
                <p14:modId xmlns:p14="http://schemas.microsoft.com/office/powerpoint/2010/main" val="1977364411"/>
              </p:ext>
            </p:extLst>
          </p:nvPr>
        </p:nvGraphicFramePr>
        <p:xfrm>
          <a:off x="302320" y="1444625"/>
          <a:ext cx="7366024" cy="4603750"/>
        </p:xfrm>
        <a:graphic>
          <a:graphicData uri="http://schemas.openxmlformats.org/drawingml/2006/chart">
            <c:chart xmlns:c="http://schemas.openxmlformats.org/drawingml/2006/chart" xmlns:r="http://schemas.openxmlformats.org/officeDocument/2006/relationships" r:id="rId3"/>
          </a:graphicData>
        </a:graphic>
      </p:graphicFrame>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el 1"/>
          <p:cNvSpPr>
            <a:spLocks noGrp="1"/>
          </p:cNvSpPr>
          <p:nvPr>
            <p:ph type="title"/>
          </p:nvPr>
        </p:nvSpPr>
        <p:spPr/>
        <p:txBody>
          <a:bodyPr/>
          <a:lstStyle/>
          <a:p>
            <a:r>
              <a:rPr lang="de-CH" altLang="de-DE" smtClean="0"/>
              <a:t>More information </a:t>
            </a:r>
            <a:endParaRPr lang="de-CH" altLang="de-DE" dirty="0" smtClean="0"/>
          </a:p>
        </p:txBody>
      </p:sp>
      <p:sp>
        <p:nvSpPr>
          <p:cNvPr id="3" name="Inhaltsplatzhalter 2"/>
          <p:cNvSpPr>
            <a:spLocks noGrp="1"/>
          </p:cNvSpPr>
          <p:nvPr>
            <p:ph idx="1"/>
          </p:nvPr>
        </p:nvSpPr>
        <p:spPr>
          <a:xfrm>
            <a:off x="540808" y="1485900"/>
            <a:ext cx="8351672" cy="4705350"/>
          </a:xfrm>
        </p:spPr>
        <p:txBody>
          <a:bodyPr/>
          <a:lstStyle/>
          <a:p>
            <a:r>
              <a:rPr lang="de-CH" dirty="0" smtClean="0"/>
              <a:t>More information (PDF, data sources, graphs) at </a:t>
            </a:r>
            <a:r>
              <a:rPr lang="de-CH" dirty="0">
                <a:hlinkClick r:id="rId2"/>
              </a:rPr>
              <a:t>http://</a:t>
            </a:r>
            <a:r>
              <a:rPr lang="de-CH" dirty="0" smtClean="0">
                <a:hlinkClick r:id="rId2"/>
              </a:rPr>
              <a:t>www.organic-world.net/yearbook/yearbook2015.html</a:t>
            </a:r>
            <a:r>
              <a:rPr lang="de-CH" dirty="0" smtClean="0"/>
              <a:t> </a:t>
            </a:r>
          </a:p>
          <a:p>
            <a:r>
              <a:rPr lang="de-CH" dirty="0" smtClean="0"/>
              <a:t>Contact</a:t>
            </a:r>
            <a:br>
              <a:rPr lang="de-CH" dirty="0" smtClean="0"/>
            </a:br>
            <a:r>
              <a:rPr lang="de-CH" dirty="0" smtClean="0"/>
              <a:t>Helga Willer</a:t>
            </a:r>
            <a:br>
              <a:rPr lang="de-CH" dirty="0" smtClean="0"/>
            </a:br>
            <a:r>
              <a:rPr lang="de-CH" dirty="0" smtClean="0"/>
              <a:t>Research Institute of Organic Agriculture (FiBL)</a:t>
            </a:r>
            <a:br>
              <a:rPr lang="de-CH" dirty="0" smtClean="0"/>
            </a:br>
            <a:r>
              <a:rPr lang="de-CH" dirty="0" smtClean="0"/>
              <a:t>5070 Frick</a:t>
            </a:r>
            <a:br>
              <a:rPr lang="de-CH" dirty="0" smtClean="0"/>
            </a:br>
            <a:r>
              <a:rPr lang="de-CH" dirty="0" smtClean="0"/>
              <a:t>Switzerland</a:t>
            </a:r>
            <a:br>
              <a:rPr lang="de-CH" dirty="0" smtClean="0"/>
            </a:br>
            <a:r>
              <a:rPr lang="de-CH" dirty="0" smtClean="0"/>
              <a:t>helga.willer@fibl.org</a:t>
            </a:r>
            <a:endParaRPr lang="en-US" dirty="0"/>
          </a:p>
        </p:txBody>
      </p:sp>
      <p:sp>
        <p:nvSpPr>
          <p:cNvPr id="53252" name="Foliennummernplatzhalter 3"/>
          <p:cNvSpPr>
            <a:spLocks noGrp="1"/>
          </p:cNvSpPr>
          <p:nvPr>
            <p:ph type="sldNum" sz="quarter" idx="10"/>
          </p:nvPr>
        </p:nvSpPr>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defRPr sz="2400" b="1">
                <a:solidFill>
                  <a:schemeClr val="tx1"/>
                </a:solidFill>
                <a:latin typeface="Arial" pitchFamily="34" charset="0"/>
              </a:defRPr>
            </a:lvl6pPr>
            <a:lvl7pPr marL="2971800" indent="-228600" eaLnBrk="0" fontAlgn="base" hangingPunct="0">
              <a:spcBef>
                <a:spcPct val="0"/>
              </a:spcBef>
              <a:spcAft>
                <a:spcPct val="0"/>
              </a:spcAft>
              <a:defRPr sz="2400" b="1">
                <a:solidFill>
                  <a:schemeClr val="tx1"/>
                </a:solidFill>
                <a:latin typeface="Arial" pitchFamily="34" charset="0"/>
              </a:defRPr>
            </a:lvl7pPr>
            <a:lvl8pPr marL="3429000" indent="-228600" eaLnBrk="0" fontAlgn="base" hangingPunct="0">
              <a:spcBef>
                <a:spcPct val="0"/>
              </a:spcBef>
              <a:spcAft>
                <a:spcPct val="0"/>
              </a:spcAft>
              <a:defRPr sz="2400" b="1">
                <a:solidFill>
                  <a:schemeClr val="tx1"/>
                </a:solidFill>
                <a:latin typeface="Arial" pitchFamily="34" charset="0"/>
              </a:defRPr>
            </a:lvl8pPr>
            <a:lvl9pPr marL="3886200" indent="-228600" eaLnBrk="0" fontAlgn="base" hangingPunct="0">
              <a:spcBef>
                <a:spcPct val="0"/>
              </a:spcBef>
              <a:spcAft>
                <a:spcPct val="0"/>
              </a:spcAft>
              <a:defRPr sz="2400" b="1">
                <a:solidFill>
                  <a:schemeClr val="tx1"/>
                </a:solidFill>
                <a:latin typeface="Arial" pitchFamily="34" charset="0"/>
              </a:defRPr>
            </a:lvl9pPr>
          </a:lstStyle>
          <a:p>
            <a:fld id="{D2EA1CE1-19E6-4FE1-AA37-356AFA85D3E0}" type="slidenum">
              <a:rPr lang="de-DE" smtClean="0"/>
              <a:pPr/>
              <a:t>73</a:t>
            </a:fld>
            <a:endParaRPr lang="de-DE" smtClean="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185881258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dirty="0" smtClean="0"/>
              <a:t>Disclaimer</a:t>
            </a:r>
            <a:endParaRPr lang="de-CH" dirty="0"/>
          </a:p>
        </p:txBody>
      </p:sp>
      <p:sp>
        <p:nvSpPr>
          <p:cNvPr id="3" name="Inhaltsplatzhalter 2"/>
          <p:cNvSpPr>
            <a:spLocks noGrp="1"/>
          </p:cNvSpPr>
          <p:nvPr>
            <p:ph idx="1"/>
          </p:nvPr>
        </p:nvSpPr>
        <p:spPr/>
        <p:txBody>
          <a:bodyPr>
            <a:normAutofit fontScale="70000" lnSpcReduction="20000"/>
          </a:bodyPr>
          <a:lstStyle/>
          <a:p>
            <a:r>
              <a:rPr lang="en-GB" dirty="0"/>
              <a:t>All of the </a:t>
            </a:r>
            <a:r>
              <a:rPr lang="en-GB" dirty="0" smtClean="0"/>
              <a:t>results </a:t>
            </a:r>
            <a:r>
              <a:rPr lang="en-GB" dirty="0"/>
              <a:t>contained in this </a:t>
            </a:r>
            <a:r>
              <a:rPr lang="en-GB" dirty="0" smtClean="0"/>
              <a:t>slide show have </a:t>
            </a:r>
            <a:r>
              <a:rPr lang="en-GB" dirty="0"/>
              <a:t>been compiled </a:t>
            </a:r>
            <a:r>
              <a:rPr lang="en-GB" dirty="0" smtClean="0"/>
              <a:t>by </a:t>
            </a:r>
            <a:r>
              <a:rPr lang="en-GB" dirty="0"/>
              <a:t>the Research Institute of Organic Agriculture (FiBL) and the International Federation of Organic Agriculture Movements (</a:t>
            </a:r>
            <a:r>
              <a:rPr lang="en-GB" dirty="0" smtClean="0"/>
              <a:t>IFOAM – Organics International). </a:t>
            </a:r>
            <a:r>
              <a:rPr lang="en-GB" dirty="0"/>
              <a:t>However, the possibility of mistakes cannot be ruled out entirely. Therefore, </a:t>
            </a:r>
            <a:r>
              <a:rPr lang="en-GB" dirty="0" smtClean="0"/>
              <a:t>they are </a:t>
            </a:r>
            <a:r>
              <a:rPr lang="en-GB" dirty="0"/>
              <a:t>not subject to any obligation and make no guarantees whatsoever regarding any of the statements or results in this work; neither do they accept responsibility or liability for any possible mistakes, nor for any consequences of actions taken by readers based on statements or advice contained therein.</a:t>
            </a:r>
            <a:endParaRPr lang="de-CH" dirty="0"/>
          </a:p>
          <a:p>
            <a:r>
              <a:rPr lang="en-GB" dirty="0" smtClean="0"/>
              <a:t>This </a:t>
            </a:r>
            <a:r>
              <a:rPr lang="en-GB" dirty="0"/>
              <a:t>document has been produced with the support of the Swiss State Secretariat for Economic Affairs (SECO</a:t>
            </a:r>
            <a:r>
              <a:rPr lang="en-GB" dirty="0" smtClean="0"/>
              <a:t>), the International Trade Centre (ITC) </a:t>
            </a:r>
            <a:r>
              <a:rPr lang="en-GB" dirty="0"/>
              <a:t>and NürnbergMesse. The views expressed herein can in no way be taken to reflect the official opinions of </a:t>
            </a:r>
            <a:r>
              <a:rPr lang="en-GB" dirty="0" smtClean="0"/>
              <a:t>SECO, ITC or </a:t>
            </a:r>
            <a:r>
              <a:rPr lang="en-GB" dirty="0"/>
              <a:t>NürnbergMesse. </a:t>
            </a:r>
            <a:endParaRPr lang="de-CH" dirty="0"/>
          </a:p>
          <a:p>
            <a:r>
              <a:rPr lang="en-GB" dirty="0"/>
              <a:t>Some work for this publication was undertaken as part of the research project titled "Data network for better European organic </a:t>
            </a:r>
            <a:r>
              <a:rPr lang="en-GB" dirty="0" smtClean="0"/>
              <a:t>market information</a:t>
            </a:r>
            <a:r>
              <a:rPr lang="en-GB" dirty="0"/>
              <a:t>" </a:t>
            </a:r>
            <a:r>
              <a:rPr lang="en-GB" dirty="0" smtClean="0"/>
              <a:t>(</a:t>
            </a:r>
            <a:r>
              <a:rPr lang="en-GB" dirty="0"/>
              <a:t>OrganicDataNetwork). This project has received funding from the European Union’s Seventh Framework Programme for research, technological development and demonstration under grant agreement no 289376. The opinions expressed in this contribution are those of the authors and do not necessarily represent the views of the European Commission</a:t>
            </a:r>
            <a:r>
              <a:rPr lang="en-GB" dirty="0" smtClean="0"/>
              <a:t>.</a:t>
            </a:r>
            <a:endParaRPr lang="de-CH" dirty="0"/>
          </a:p>
        </p:txBody>
      </p:sp>
      <p:sp>
        <p:nvSpPr>
          <p:cNvPr id="4" name="Foliennummernplatzhalter 3"/>
          <p:cNvSpPr>
            <a:spLocks noGrp="1"/>
          </p:cNvSpPr>
          <p:nvPr>
            <p:ph type="sldNum" sz="quarter" idx="10"/>
          </p:nvPr>
        </p:nvSpPr>
        <p:spPr/>
        <p:txBody>
          <a:bodyPr/>
          <a:lstStyle/>
          <a:p>
            <a:pPr>
              <a:defRPr/>
            </a:pPr>
            <a:fld id="{DBC8FA60-E7A4-4A3C-A274-EE460834FBED}" type="slidenum">
              <a:rPr lang="de-DE" smtClean="0"/>
              <a:pPr>
                <a:defRPr/>
              </a:pPr>
              <a:t>74</a:t>
            </a:fld>
            <a:endParaRPr lang="de-DE"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spTree>
    <p:extLst>
      <p:ext uri="{BB962C8B-B14F-4D97-AF65-F5344CB8AC3E}">
        <p14:creationId xmlns:p14="http://schemas.microsoft.com/office/powerpoint/2010/main" val="11451660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07504" y="188640"/>
            <a:ext cx="8251825" cy="698500"/>
          </a:xfrm>
        </p:spPr>
        <p:txBody>
          <a:bodyPr/>
          <a:lstStyle/>
          <a:p>
            <a:r>
              <a:rPr lang="en-US" altLang="de-DE" dirty="0" smtClean="0"/>
              <a:t>Distribution of organic areas</a:t>
            </a:r>
          </a:p>
        </p:txBody>
      </p:sp>
      <p:sp>
        <p:nvSpPr>
          <p:cNvPr id="104451" name="Rectangle 3"/>
          <p:cNvSpPr>
            <a:spLocks noGrp="1" noChangeArrowheads="1"/>
          </p:cNvSpPr>
          <p:nvPr>
            <p:ph sz="half" idx="11"/>
          </p:nvPr>
        </p:nvSpPr>
        <p:spPr/>
        <p:txBody>
          <a:bodyPr>
            <a:normAutofit fontScale="62500" lnSpcReduction="20000"/>
          </a:bodyPr>
          <a:lstStyle/>
          <a:p>
            <a:r>
              <a:rPr lang="en-US" dirty="0" smtClean="0"/>
              <a:t>Agricultural land (43.1million hectares in 2013)</a:t>
            </a:r>
          </a:p>
          <a:p>
            <a:pPr lvl="1"/>
            <a:r>
              <a:rPr lang="en-US" dirty="0" smtClean="0"/>
              <a:t>Cropland</a:t>
            </a:r>
          </a:p>
          <a:p>
            <a:pPr lvl="2"/>
            <a:r>
              <a:rPr lang="en-US" dirty="0" smtClean="0"/>
              <a:t>Arable land (cereals, vegetables etc.)</a:t>
            </a:r>
          </a:p>
          <a:p>
            <a:pPr lvl="2"/>
            <a:r>
              <a:rPr lang="en-US" dirty="0" smtClean="0"/>
              <a:t>Permanent crops (fruit, grapes, olives …)</a:t>
            </a:r>
          </a:p>
          <a:p>
            <a:pPr lvl="2"/>
            <a:r>
              <a:rPr lang="en-US" dirty="0" smtClean="0"/>
              <a:t>Cropland, no details (=arable land and permanent crops with no further details)</a:t>
            </a:r>
          </a:p>
          <a:p>
            <a:pPr lvl="1"/>
            <a:r>
              <a:rPr lang="en-US" dirty="0" smtClean="0"/>
              <a:t>Permanent grassland</a:t>
            </a:r>
          </a:p>
          <a:p>
            <a:pPr lvl="1"/>
            <a:r>
              <a:rPr lang="en-US" dirty="0" smtClean="0"/>
              <a:t>Other agricultural land </a:t>
            </a:r>
          </a:p>
          <a:p>
            <a:r>
              <a:rPr lang="en-US" dirty="0" smtClean="0"/>
              <a:t>Non-agricultural areas (35.1 million hectares in 2013)</a:t>
            </a:r>
          </a:p>
          <a:p>
            <a:pPr lvl="1"/>
            <a:r>
              <a:rPr lang="en-US" dirty="0" smtClean="0"/>
              <a:t>Wild collection/Bee keeping (33.8 million hectares)</a:t>
            </a:r>
          </a:p>
          <a:p>
            <a:pPr lvl="1"/>
            <a:r>
              <a:rPr lang="en-US" dirty="0" smtClean="0"/>
              <a:t>Forest</a:t>
            </a:r>
          </a:p>
          <a:p>
            <a:pPr lvl="1"/>
            <a:r>
              <a:rPr lang="en-US" dirty="0" smtClean="0"/>
              <a:t>Aquaculture</a:t>
            </a:r>
          </a:p>
          <a:p>
            <a:pPr lvl="1"/>
            <a:r>
              <a:rPr lang="en-US" dirty="0" smtClean="0"/>
              <a:t>Grazing areas on non-agricultural land</a:t>
            </a:r>
            <a:endParaRPr lang="en-US"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7" name="Diagramm 3"/>
          <p:cNvGraphicFramePr/>
          <p:nvPr>
            <p:extLst>
              <p:ext uri="{D42A27DB-BD31-4B8C-83A1-F6EECF244321}">
                <p14:modId xmlns:p14="http://schemas.microsoft.com/office/powerpoint/2010/main" val="2532184962"/>
              </p:ext>
            </p:extLst>
          </p:nvPr>
        </p:nvGraphicFramePr>
        <p:xfrm>
          <a:off x="107504" y="1181186"/>
          <a:ext cx="5264236" cy="5112568"/>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de-CH" altLang="de-DE" dirty="0" smtClean="0"/>
              <a:t>World: Use of organic agricultural land 2013 (total: 43.1 million hectares)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659" t="14178" r="15918" b="13583"/>
          <a:stretch/>
        </p:blipFill>
        <p:spPr>
          <a:xfrm>
            <a:off x="2123728" y="6302510"/>
            <a:ext cx="864096" cy="555490"/>
          </a:xfrm>
          <a:prstGeom prst="rect">
            <a:avLst/>
          </a:prstGeom>
        </p:spPr>
      </p:pic>
      <p:graphicFrame>
        <p:nvGraphicFramePr>
          <p:cNvPr id="6" name="Chart 5"/>
          <p:cNvGraphicFramePr/>
          <p:nvPr>
            <p:extLst>
              <p:ext uri="{D42A27DB-BD31-4B8C-83A1-F6EECF244321}">
                <p14:modId xmlns:p14="http://schemas.microsoft.com/office/powerpoint/2010/main" val="1669029774"/>
              </p:ext>
            </p:extLst>
          </p:nvPr>
        </p:nvGraphicFramePr>
        <p:xfrm>
          <a:off x="470532" y="1101072"/>
          <a:ext cx="8383910" cy="506254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fibl-ifoam-2013-global-data-2011">
  <a:themeElements>
    <a:clrScheme name="Standarddesign 1">
      <a:dk1>
        <a:srgbClr val="000000"/>
      </a:dk1>
      <a:lt1>
        <a:srgbClr val="FFFFFF"/>
      </a:lt1>
      <a:dk2>
        <a:srgbClr val="000000"/>
      </a:dk2>
      <a:lt2>
        <a:srgbClr val="000000"/>
      </a:lt2>
      <a:accent1>
        <a:srgbClr val="008C80"/>
      </a:accent1>
      <a:accent2>
        <a:srgbClr val="FF9400"/>
      </a:accent2>
      <a:accent3>
        <a:srgbClr val="FFFFFF"/>
      </a:accent3>
      <a:accent4>
        <a:srgbClr val="000000"/>
      </a:accent4>
      <a:accent5>
        <a:srgbClr val="AAC5C0"/>
      </a:accent5>
      <a:accent6>
        <a:srgbClr val="E78600"/>
      </a:accent6>
      <a:hlink>
        <a:srgbClr val="000000"/>
      </a:hlink>
      <a:folHlink>
        <a:srgbClr val="080808"/>
      </a:folHlink>
    </a:clrScheme>
    <a:fontScheme name="Office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CH" sz="2400" b="1" i="0" u="none" strike="noStrike" cap="none" normalizeH="0" baseline="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CH" sz="2400" b="1" i="0" u="none" strike="noStrike" cap="none" normalizeH="0" baseline="0">
            <a:ln>
              <a:noFill/>
            </a:ln>
            <a:solidFill>
              <a:schemeClr val="tx1"/>
            </a:solidFill>
            <a:effectLst/>
            <a:latin typeface="Arial" charset="0"/>
          </a:defRPr>
        </a:defPPr>
      </a:lstStyle>
    </a:lnDef>
  </a:objectDefaults>
  <a:extraClrSchemeLst>
    <a:extraClrScheme>
      <a:clrScheme name="Standarddesign 1">
        <a:dk1>
          <a:srgbClr val="000000"/>
        </a:dk1>
        <a:lt1>
          <a:srgbClr val="FFFFFF"/>
        </a:lt1>
        <a:dk2>
          <a:srgbClr val="000000"/>
        </a:dk2>
        <a:lt2>
          <a:srgbClr val="000000"/>
        </a:lt2>
        <a:accent1>
          <a:srgbClr val="008C80"/>
        </a:accent1>
        <a:accent2>
          <a:srgbClr val="FF9400"/>
        </a:accent2>
        <a:accent3>
          <a:srgbClr val="FFFFFF"/>
        </a:accent3>
        <a:accent4>
          <a:srgbClr val="000000"/>
        </a:accent4>
        <a:accent5>
          <a:srgbClr val="AAC5C0"/>
        </a:accent5>
        <a:accent6>
          <a:srgbClr val="E78600"/>
        </a:accent6>
        <a:hlink>
          <a:srgbClr val="000000"/>
        </a:hlink>
        <a:folHlink>
          <a:srgbClr val="08080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prache xmlns="dd18740c-b141-4d05-9751-e9f3dcf7e76f">Deutsch</Sprache>
    <Kategorie xmlns="dd18740c-b141-4d05-9751-e9f3dcf7e76f">Folie</Kategori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38CE18F8DE21746B13E196ECDFF44C0" ma:contentTypeVersion="0" ma:contentTypeDescription="Create a new document." ma:contentTypeScope="" ma:versionID="00213ab82dcb59a9ad63155b2e9e1d2f">
  <xsd:schema xmlns:xsd="http://www.w3.org/2001/XMLSchema" xmlns:xs="http://www.w3.org/2001/XMLSchema" xmlns:p="http://schemas.microsoft.com/office/2006/metadata/properties" xmlns:ns2="dd18740c-b141-4d05-9751-e9f3dcf7e76f" targetNamespace="http://schemas.microsoft.com/office/2006/metadata/properties" ma:root="true" ma:fieldsID="6a65b7d5c6e5f1d87d6ba1afe05b63a5" ns2:_="">
    <xsd:import namespace="dd18740c-b141-4d05-9751-e9f3dcf7e76f"/>
    <xsd:element name="properties">
      <xsd:complexType>
        <xsd:sequence>
          <xsd:element name="documentManagement">
            <xsd:complexType>
              <xsd:all>
                <xsd:element ref="ns2:Kategorie"/>
                <xsd:element ref="ns2:Sprach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8740c-b141-4d05-9751-e9f3dcf7e76f" elementFormDefault="qualified">
    <xsd:import namespace="http://schemas.microsoft.com/office/2006/documentManagement/types"/>
    <xsd:import namespace="http://schemas.microsoft.com/office/infopath/2007/PartnerControls"/>
    <xsd:element name="Kategorie" ma:index="8" ma:displayName="Kategorie" ma:default="Bericht" ma:format="Dropdown" ma:indexed="true" ma:internalName="Kategorie">
      <xsd:simpleType>
        <xsd:restriction base="dms:Choice">
          <xsd:enumeration value="Bericht"/>
          <xsd:enumeration value="Brief/ Fax"/>
          <xsd:enumeration value="EU-Bericht"/>
          <xsd:enumeration value="Folie"/>
          <xsd:enumeration value="Kurse"/>
          <xsd:enumeration value="Logo"/>
          <xsd:enumeration value="Medienmitteilung"/>
          <xsd:enumeration value="Ordnerrücken"/>
          <xsd:enumeration value="Praktikums-/ Semester- /Diplomarbeiten"/>
          <xsd:enumeration value="Sonderformate"/>
        </xsd:restriction>
      </xsd:simpleType>
    </xsd:element>
    <xsd:element name="Sprache" ma:index="9" nillable="true" ma:displayName="Sprache" ma:default="Deutsch" ma:format="Dropdown" ma:internalName="Sprache">
      <xsd:simpleType>
        <xsd:restriction base="dms:Choice">
          <xsd:enumeration value="Deutsch"/>
          <xsd:enumeration value="Englisch"/>
          <xsd:enumeration value="Französisch"/>
          <xsd:enumeration value="Italienisch"/>
          <xsd:enumeration value="Spanisch"/>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75817B-7EE2-4B87-A5FB-41B798507FFD}">
  <ds:schemaRefs>
    <ds:schemaRef ds:uri="http://purl.org/dc/terms/"/>
    <ds:schemaRef ds:uri="http://schemas.microsoft.com/office/2006/metadata/properties"/>
    <ds:schemaRef ds:uri="http://purl.org/dc/dcmitype/"/>
    <ds:schemaRef ds:uri="http://schemas.openxmlformats.org/package/2006/metadata/core-properties"/>
    <ds:schemaRef ds:uri="http://schemas.microsoft.com/office/2006/documentManagement/types"/>
    <ds:schemaRef ds:uri="http://purl.org/dc/elements/1.1/"/>
    <ds:schemaRef ds:uri="http://schemas.microsoft.com/office/infopath/2007/PartnerControls"/>
    <ds:schemaRef ds:uri="dd18740c-b141-4d05-9751-e9f3dcf7e76f"/>
    <ds:schemaRef ds:uri="http://www.w3.org/XML/1998/namespace"/>
  </ds:schemaRefs>
</ds:datastoreItem>
</file>

<file path=customXml/itemProps2.xml><?xml version="1.0" encoding="utf-8"?>
<ds:datastoreItem xmlns:ds="http://schemas.openxmlformats.org/officeDocument/2006/customXml" ds:itemID="{394CDDB8-30F7-4D6F-A864-4F70C91413A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18740c-b141-4d05-9751-e9f3dcf7e76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DFDBECC-DDD0-4751-89B6-B4EBFBAB423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fibl-ifoam-2013-global-data-2011</Template>
  <TotalTime>0</TotalTime>
  <Words>5250</Words>
  <Application>Microsoft Office PowerPoint</Application>
  <PresentationFormat>Bildschirmpräsentation (4:3)</PresentationFormat>
  <Paragraphs>433</Paragraphs>
  <Slides>74</Slides>
  <Notes>46</Notes>
  <HiddenSlides>0</HiddenSlides>
  <MMClips>0</MMClips>
  <ScaleCrop>false</ScaleCrop>
  <HeadingPairs>
    <vt:vector size="4" baseType="variant">
      <vt:variant>
        <vt:lpstr>Design</vt:lpstr>
      </vt:variant>
      <vt:variant>
        <vt:i4>1</vt:i4>
      </vt:variant>
      <vt:variant>
        <vt:lpstr>Folientitel</vt:lpstr>
      </vt:variant>
      <vt:variant>
        <vt:i4>74</vt:i4>
      </vt:variant>
    </vt:vector>
  </HeadingPairs>
  <TitlesOfParts>
    <vt:vector size="75" baseType="lpstr">
      <vt:lpstr>fibl-ifoam-2013-global-data-2011</vt:lpstr>
      <vt:lpstr>Organic Agriculture Worldwide:  Key results from the FiBL-IFOAM survey on organic agriculture worldwide 2015 Part 2: Crop data</vt:lpstr>
      <vt:lpstr>Organic Agriculture Worldwide: Key results from the FiBL-IFOAM survey on organic agriculture worldwide 2015:  Part 2: Land use and key crops in organic agriculture 2013</vt:lpstr>
      <vt:lpstr>Acknowledgements*</vt:lpstr>
      <vt:lpstr>The World of Organic Agriculture 2015</vt:lpstr>
      <vt:lpstr>Website www.organic-world.net</vt:lpstr>
      <vt:lpstr>About this presentation</vt:lpstr>
      <vt:lpstr>The 16th Survey on organic agriculture world-wide</vt:lpstr>
      <vt:lpstr>Distribution of organic areas</vt:lpstr>
      <vt:lpstr>World: Use of organic agricultural land 2013 (total: 43.1 million hectares)</vt:lpstr>
      <vt:lpstr>Main land use types in organic agriculture 2013</vt:lpstr>
      <vt:lpstr>Agricultural land use by region in organic agriculture 2013</vt:lpstr>
      <vt:lpstr>Development of land use types in organic agriculture 2004-2013</vt:lpstr>
      <vt:lpstr>World: Use of organic agricultural land 2013 (total: 43.1 million hectares)</vt:lpstr>
      <vt:lpstr>Key crop groups in organic agriculture: 2012 and 2013 compared</vt:lpstr>
      <vt:lpstr>Organic grassland/grazing areas 2013</vt:lpstr>
      <vt:lpstr>Organic permanent grassland/grazing areas by region 2013 (total 27 million hectares)</vt:lpstr>
      <vt:lpstr>Organic arable land 2013</vt:lpstr>
      <vt:lpstr>Organic arable land by region 2013 (total 7.7 million hectares)</vt:lpstr>
      <vt:lpstr>Organic arable land worldwide by main crop groups 2013 (total 7.7 million hectares)</vt:lpstr>
      <vt:lpstr>Permanent cropland 2013</vt:lpstr>
      <vt:lpstr>Organic permanent cropland by region 2013</vt:lpstr>
      <vt:lpstr>Organic permanent cropland worldwide by crop groups 2013</vt:lpstr>
      <vt:lpstr>Organic wild collection and beekeeping 2013</vt:lpstr>
      <vt:lpstr>Geographical distribution of organic wild collection and beekeeping areas in 2013</vt:lpstr>
      <vt:lpstr>Organic wild collection &amp; beekeeping: The ten countries with the largest areas 2013</vt:lpstr>
      <vt:lpstr>Organic wild collection and beekeeping land 2013</vt:lpstr>
      <vt:lpstr>Organic cereals 2013</vt:lpstr>
      <vt:lpstr>Organic cereals: Growth of the organic area</vt:lpstr>
      <vt:lpstr>Organic cereals: The ten countries with the largest areas 2013</vt:lpstr>
      <vt:lpstr>Organic cereal land worldwide by cereal types</vt:lpstr>
      <vt:lpstr>Organic citrus fruit 2013</vt:lpstr>
      <vt:lpstr>Organic citrus area: The ten countries with the largest areas 2013</vt:lpstr>
      <vt:lpstr>Organic citrus fruit: Growth of the organically managed land 2004-2013</vt:lpstr>
      <vt:lpstr>Organic citrus fruit: Use of organic citrus fruit area 2013</vt:lpstr>
      <vt:lpstr>Organic cocoa 2013</vt:lpstr>
      <vt:lpstr>Organic cocoa area: The ten leading countries 2013</vt:lpstr>
      <vt:lpstr>Organic cocoa beans: Distribution by region 2013</vt:lpstr>
      <vt:lpstr>Organic cocoa: Growth of the organically managed land 2004-2013</vt:lpstr>
      <vt:lpstr>Organic coffee 2013</vt:lpstr>
      <vt:lpstr>Organic coffee area 2013: The ten countries with the largest areas</vt:lpstr>
      <vt:lpstr>Organic coffee: Distribution by region 2013</vt:lpstr>
      <vt:lpstr>Organic coffee: Growth of the organically managed land 2004-2013</vt:lpstr>
      <vt:lpstr>Organic temperate fruit 2013</vt:lpstr>
      <vt:lpstr>Organic temerpate fruit: Growth of the organically managed land 2004-2013</vt:lpstr>
      <vt:lpstr>Organic temperate fruit land worldwide by key fruit types 2013</vt:lpstr>
      <vt:lpstr>Organic temperate fruit: The ten countries with the largest areas 2013</vt:lpstr>
      <vt:lpstr>Tropical and subtropical fruit 2013</vt:lpstr>
      <vt:lpstr>Organic tropical and subtropical: Growth of the organically managed land 2004-2013</vt:lpstr>
      <vt:lpstr>Organic tropical and subtropical fruit land worldwide by main crop groups 2013</vt:lpstr>
      <vt:lpstr>Organic grape area 2013</vt:lpstr>
      <vt:lpstr>Organic grapes: Distribution of the organic area by region 2013</vt:lpstr>
      <vt:lpstr>Organic grapes: The ten countries with the largest areas 2013</vt:lpstr>
      <vt:lpstr>Organic grapes: The ten countries/areas with the highest shares 2013 </vt:lpstr>
      <vt:lpstr>Organic grapes: Growth of the global organic area 2004-2013</vt:lpstr>
      <vt:lpstr>Development of the organic grape area 2000-2013 in Spain (including in-conversion areas)</vt:lpstr>
      <vt:lpstr>Development of the organic grape area 2000-2013 in Italy (including in-conversion areas)</vt:lpstr>
      <vt:lpstr>Development of the organic grape area 2000-2013 in France (including in-conversion areas)</vt:lpstr>
      <vt:lpstr>Organic oilseeds 2013</vt:lpstr>
      <vt:lpstr>Organic oilseeds: Growth of the organically managed land 2004-2013</vt:lpstr>
      <vt:lpstr>Organic oilseed area 2013: The ten leading countries </vt:lpstr>
      <vt:lpstr>Organic oilseed area worldwide by main crop groups 2013 (total 0.78 million hectares)</vt:lpstr>
      <vt:lpstr>Organic olives 2013</vt:lpstr>
      <vt:lpstr>Organic olives: Growth of the organically managed land 2004-2013</vt:lpstr>
      <vt:lpstr>Organic olive area 2013: The ten leading countries </vt:lpstr>
      <vt:lpstr>Organic olives: Distribution of the organic area by region 2013</vt:lpstr>
      <vt:lpstr>Organic protein crops 2013</vt:lpstr>
      <vt:lpstr>Organic protein crops: Growth of the organically managed land 2004-2013</vt:lpstr>
      <vt:lpstr>Organic protein crop area 2013: The ten leading countries </vt:lpstr>
      <vt:lpstr>Organic vegetables 2013</vt:lpstr>
      <vt:lpstr>Organic vegetables: Growth of the organically managed land 2004-2013</vt:lpstr>
      <vt:lpstr>Organic vegetable area 2013: The ten leading countries </vt:lpstr>
      <vt:lpstr>Organic vegetables: The ten countries/areas with the highest shares 2013 </vt:lpstr>
      <vt:lpstr>More information </vt:lpstr>
      <vt:lpstr>Disclaimer</vt:lpstr>
    </vt:vector>
  </TitlesOfParts>
  <LinksUpToDate>false</LinksUpToDate>
  <SharedDoc>false</SharedDoc>
  <HyperlinkBase>http://www.fibl.org</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Organic Agriculture Worldwide:  Key results from the FiBL-IFOAM survey on organic agriculture worldwide 2013 Part 1: Global data and survey background</dc:title>
  <dc:creator>Willer Helga</dc:creator>
  <cp:lastModifiedBy>Willer Helga</cp:lastModifiedBy>
  <cp:revision>161</cp:revision>
  <cp:lastPrinted>2013-04-04T06:47:47Z</cp:lastPrinted>
  <dcterms:created xsi:type="dcterms:W3CDTF">2013-02-24T11:21:57Z</dcterms:created>
  <dcterms:modified xsi:type="dcterms:W3CDTF">2015-03-30T12:11:28Z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0x010100038CE18F8DE21746B13E196ECDFF44C0</vt:lpwstr>
  </property>
  <property fmtid="{D5CDD505-2E9C-101B-9397-08002B2CF9AE}" pid="3" name="TemplateUrl">
    <vt:lpwstr/>
  </property>
  <property fmtid="{D5CDD505-2E9C-101B-9397-08002B2CF9AE}" pid="4" name="Order">
    <vt:r8>3200</vt:r8>
  </property>
  <property fmtid="{D5CDD505-2E9C-101B-9397-08002B2CF9AE}" pid="5" name="_SourceUrl">
    <vt:lpwstr/>
  </property>
  <property fmtid="{D5CDD505-2E9C-101B-9397-08002B2CF9AE}" pid="6" name="_SharedFileIndex">
    <vt:lpwstr/>
  </property>
  <property fmtid="{D5CDD505-2E9C-101B-9397-08002B2CF9AE}" pid="7" name="xd_Signature">
    <vt:bool>false</vt:bool>
  </property>
  <property fmtid="{D5CDD505-2E9C-101B-9397-08002B2CF9AE}" pid="8" name="xd_ProgID">
    <vt:lpwstr/>
  </property>
</Properties>
</file>