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483" r:id="rId5"/>
    <p:sldId id="619" r:id="rId6"/>
    <p:sldId id="598" r:id="rId7"/>
    <p:sldId id="606" r:id="rId8"/>
    <p:sldId id="621" r:id="rId9"/>
    <p:sldId id="612" r:id="rId10"/>
    <p:sldId id="620" r:id="rId11"/>
    <p:sldId id="601" r:id="rId12"/>
    <p:sldId id="604" r:id="rId13"/>
    <p:sldId id="609" r:id="rId14"/>
    <p:sldId id="614" r:id="rId15"/>
    <p:sldId id="484" r:id="rId16"/>
    <p:sldId id="485" r:id="rId17"/>
    <p:sldId id="486" r:id="rId18"/>
    <p:sldId id="488" r:id="rId19"/>
    <p:sldId id="589" r:id="rId20"/>
    <p:sldId id="590" r:id="rId21"/>
    <p:sldId id="591" r:id="rId22"/>
    <p:sldId id="592" r:id="rId23"/>
    <p:sldId id="593" r:id="rId24"/>
    <p:sldId id="594" r:id="rId25"/>
    <p:sldId id="5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0F855F4-6B3D-734F-8ED9-E6A7F47D5A6B}">
          <p14:sldIdLst>
            <p14:sldId id="483"/>
          </p14:sldIdLst>
        </p14:section>
        <p14:section name="Content" id="{27C77642-E8FC-D04B-A600-8D79524F4638}">
          <p14:sldIdLst>
            <p14:sldId id="619"/>
            <p14:sldId id="598"/>
            <p14:sldId id="606"/>
            <p14:sldId id="621"/>
            <p14:sldId id="612"/>
            <p14:sldId id="620"/>
            <p14:sldId id="601"/>
            <p14:sldId id="604"/>
            <p14:sldId id="609"/>
            <p14:sldId id="614"/>
            <p14:sldId id="484"/>
            <p14:sldId id="485"/>
            <p14:sldId id="486"/>
            <p14:sldId id="488"/>
          </p14:sldIdLst>
        </p14:section>
        <p14:section name="Contacts" id="{A36A632A-72D9-C44B-BFEE-AABA4BC46D46}">
          <p14:sldIdLst>
            <p14:sldId id="589"/>
            <p14:sldId id="590"/>
            <p14:sldId id="591"/>
            <p14:sldId id="592"/>
            <p14:sldId id="593"/>
            <p14:sldId id="594"/>
            <p14:sldId id="5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ke Knut" initials="SK" lastIdx="23" clrIdx="0">
    <p:extLst>
      <p:ext uri="{19B8F6BF-5375-455C-9EA6-DF929625EA0E}">
        <p15:presenceInfo xmlns:p15="http://schemas.microsoft.com/office/powerpoint/2012/main" userId="S-1-5-21-1635401191-1135830115-316617838-73315" providerId="AD"/>
      </p:ext>
    </p:extLst>
  </p:cmAuthor>
  <p:cmAuthor id="2" name="Keller Chigusa" initials="KC" lastIdx="30" clrIdx="1">
    <p:extLst>
      <p:ext uri="{19B8F6BF-5375-455C-9EA6-DF929625EA0E}">
        <p15:presenceInfo xmlns:p15="http://schemas.microsoft.com/office/powerpoint/2012/main" userId="S-1-5-21-1635401191-1135830115-316617838-73561" providerId="AD"/>
      </p:ext>
    </p:extLst>
  </p:cmAuthor>
  <p:cmAuthor id="3" name="Kalchofner Seraina" initials="KS" lastIdx="17" clrIdx="2">
    <p:extLst>
      <p:ext uri="{19B8F6BF-5375-455C-9EA6-DF929625EA0E}">
        <p15:presenceInfo xmlns:p15="http://schemas.microsoft.com/office/powerpoint/2012/main" userId="S-1-5-21-1635401191-1135830115-316617838-73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FD4"/>
    <a:srgbClr val="D0DFE8"/>
    <a:srgbClr val="CE8628"/>
    <a:srgbClr val="DA7F59"/>
    <a:srgbClr val="B280A9"/>
    <a:srgbClr val="5FAA93"/>
    <a:srgbClr val="5EA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7953" autoAdjust="0"/>
  </p:normalViewPr>
  <p:slideViewPr>
    <p:cSldViewPr snapToGrid="0" snapToObjects="1">
      <p:cViewPr varScale="1">
        <p:scale>
          <a:sx n="101" d="100"/>
          <a:sy n="101" d="100"/>
        </p:scale>
        <p:origin x="966" y="96"/>
      </p:cViewPr>
      <p:guideLst/>
    </p:cSldViewPr>
  </p:slideViewPr>
  <p:outlineViewPr>
    <p:cViewPr>
      <p:scale>
        <a:sx n="33" d="100"/>
        <a:sy n="33" d="100"/>
      </p:scale>
      <p:origin x="0" y="0"/>
    </p:cViewPr>
  </p:outlineViewPr>
  <p:notesTextViewPr>
    <p:cViewPr>
      <p:scale>
        <a:sx n="170" d="100"/>
        <a:sy n="170" d="100"/>
      </p:scale>
      <p:origin x="0" y="0"/>
    </p:cViewPr>
  </p:notesTextViewPr>
  <p:notesViewPr>
    <p:cSldViewPr snapToGrid="0" snapToObjects="1">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14DF50-E128-DD4D-9216-1D555D2B2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3D45D-0977-B94B-A510-AB881F7EF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C2096-F608-BC41-B354-F97475F8C6C3}" type="datetimeFigureOut">
              <a:rPr lang="en-US" smtClean="0"/>
              <a:t>2/5/2024</a:t>
            </a:fld>
            <a:endParaRPr lang="en-US"/>
          </a:p>
        </p:txBody>
      </p:sp>
      <p:sp>
        <p:nvSpPr>
          <p:cNvPr id="4" name="Footer Placeholder 3">
            <a:extLst>
              <a:ext uri="{FF2B5EF4-FFF2-40B4-BE49-F238E27FC236}">
                <a16:creationId xmlns:a16="http://schemas.microsoft.com/office/drawing/2014/main" id="{50308E38-6F86-534F-8D47-913A1B6AEA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4A49C-C1A0-9843-BE65-F3D21BBFCE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238E7-292D-1E40-BE92-D4E3F92C1031}" type="slidenum">
              <a:rPr lang="en-US" smtClean="0"/>
              <a:t>‹#›</a:t>
            </a:fld>
            <a:endParaRPr lang="en-US"/>
          </a:p>
        </p:txBody>
      </p:sp>
    </p:spTree>
    <p:extLst>
      <p:ext uri="{BB962C8B-B14F-4D97-AF65-F5344CB8AC3E}">
        <p14:creationId xmlns:p14="http://schemas.microsoft.com/office/powerpoint/2010/main" val="67212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9B61C-870F-C24D-AA23-5AF1F9363730}"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43B-4DA6-0243-8574-382468EBCECA}" type="slidenum">
              <a:rPr lang="en-US" smtClean="0"/>
              <a:t>‹#›</a:t>
            </a:fld>
            <a:endParaRPr lang="en-US"/>
          </a:p>
        </p:txBody>
      </p:sp>
    </p:spTree>
    <p:extLst>
      <p:ext uri="{BB962C8B-B14F-4D97-AF65-F5344CB8AC3E}">
        <p14:creationId xmlns:p14="http://schemas.microsoft.com/office/powerpoint/2010/main" val="78588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7C43B-4DA6-0243-8574-382468EBCECA}" type="slidenum">
              <a:rPr lang="en-US" smtClean="0"/>
              <a:t>1</a:t>
            </a:fld>
            <a:endParaRPr lang="en-US"/>
          </a:p>
        </p:txBody>
      </p:sp>
    </p:spTree>
    <p:extLst>
      <p:ext uri="{BB962C8B-B14F-4D97-AF65-F5344CB8AC3E}">
        <p14:creationId xmlns:p14="http://schemas.microsoft.com/office/powerpoint/2010/main" val="26547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2"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t>05.02.2024</a:t>
            </a:fld>
            <a:endParaRPr lang="de-CH" altLang="de-DE" b="0"/>
          </a:p>
        </p:txBody>
      </p:sp>
      <p:sp>
        <p:nvSpPr>
          <p:cNvPr id="57348" name="Rectangle 6"/>
          <p:cNvSpPr txBox="1">
            <a:spLocks noGrp="1" noChangeArrowheads="1"/>
          </p:cNvSpPr>
          <p:nvPr/>
        </p:nvSpPr>
        <p:spPr bwMode="auto">
          <a:xfrm>
            <a:off x="2"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34" tIns="48567" rIns="97134" bIns="48567"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t>12</a:t>
            </a:fld>
            <a:endParaRPr lang="de-CH" altLang="de-DE" b="0"/>
          </a:p>
        </p:txBody>
      </p:sp>
      <p:sp>
        <p:nvSpPr>
          <p:cNvPr id="57350" name="Rectangle 2"/>
          <p:cNvSpPr>
            <a:spLocks noGrp="1" noRot="1" noChangeAspect="1" noChangeArrowheads="1" noTextEdit="1"/>
          </p:cNvSpPr>
          <p:nvPr>
            <p:ph type="sldImg"/>
          </p:nvPr>
        </p:nvSpPr>
        <p:spPr>
          <a:xfrm>
            <a:off x="180975" y="800100"/>
            <a:ext cx="6797675" cy="3824288"/>
          </a:xfrm>
          <a:ln/>
        </p:spPr>
      </p:sp>
      <p:sp>
        <p:nvSpPr>
          <p:cNvPr id="57351" name="Rectangle 3"/>
          <p:cNvSpPr>
            <a:spLocks noGrp="1" noChangeArrowheads="1"/>
          </p:cNvSpPr>
          <p:nvPr>
            <p:ph type="body" idx="1"/>
          </p:nvPr>
        </p:nvSpPr>
        <p:spPr>
          <a:xfrm>
            <a:off x="976861" y="4864643"/>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itchFamily="18" charset="0"/>
            </a:endParaRPr>
          </a:p>
        </p:txBody>
      </p:sp>
    </p:spTree>
    <p:extLst>
      <p:ext uri="{BB962C8B-B14F-4D97-AF65-F5344CB8AC3E}">
        <p14:creationId xmlns:p14="http://schemas.microsoft.com/office/powerpoint/2010/main" val="589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Times New Roman" pitchFamily="18" charset="0"/>
            </a:endParaRPr>
          </a:p>
        </p:txBody>
      </p:sp>
    </p:spTree>
    <p:extLst>
      <p:ext uri="{BB962C8B-B14F-4D97-AF65-F5344CB8AC3E}">
        <p14:creationId xmlns:p14="http://schemas.microsoft.com/office/powerpoint/2010/main" val="8602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33350" y="774700"/>
            <a:ext cx="6600825"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Times New Roman" pitchFamily="18" charset="0"/>
            </a:endParaRPr>
          </a:p>
        </p:txBody>
      </p:sp>
    </p:spTree>
    <p:extLst>
      <p:ext uri="{BB962C8B-B14F-4D97-AF65-F5344CB8AC3E}">
        <p14:creationId xmlns:p14="http://schemas.microsoft.com/office/powerpoint/2010/main" val="889703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BL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4305780"/>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5283842"/>
            <a:ext cx="9429509" cy="597879"/>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55A50E0F-ED28-864E-B0A6-5D2754C7B8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924" y="520861"/>
            <a:ext cx="1314692" cy="547788"/>
          </a:xfrm>
          <a:prstGeom prst="rect">
            <a:avLst/>
          </a:prstGeom>
        </p:spPr>
      </p:pic>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888E5C9F-1501-2C4C-BAAD-119C398735A5}"/>
              </a:ext>
            </a:extLst>
          </p:cNvPr>
          <p:cNvSpPr txBox="1">
            <a:spLocks/>
          </p:cNvSpPr>
          <p:nvPr userDrawn="1"/>
        </p:nvSpPr>
        <p:spPr>
          <a:xfrm>
            <a:off x="3048000" y="5580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de-CH" sz="2000" noProof="0" dirty="0"/>
              <a:t>Research Institute </a:t>
            </a:r>
            <a:r>
              <a:rPr lang="de-CH" sz="2000" noProof="0" dirty="0" err="1"/>
              <a:t>of</a:t>
            </a:r>
            <a:r>
              <a:rPr lang="de-CH" sz="2000" noProof="0" dirty="0"/>
              <a:t> </a:t>
            </a:r>
            <a:r>
              <a:rPr lang="de-CH" sz="2000" noProof="0" dirty="0" err="1"/>
              <a:t>Organic</a:t>
            </a:r>
            <a:r>
              <a:rPr lang="de-CH" sz="2000" noProof="0" dirty="0"/>
              <a:t> </a:t>
            </a:r>
            <a:r>
              <a:rPr lang="de-CH" sz="2000" noProof="0" dirty="0" err="1"/>
              <a:t>Agriculture</a:t>
            </a:r>
            <a:r>
              <a:rPr lang="de-CH" sz="2000" noProof="0" dirty="0"/>
              <a:t> FiBL</a:t>
            </a:r>
          </a:p>
          <a:p>
            <a:pPr algn="l">
              <a:lnSpc>
                <a:spcPct val="60000"/>
              </a:lnSpc>
            </a:pPr>
            <a:r>
              <a:rPr lang="de-CH" sz="2000" noProof="0" dirty="0"/>
              <a:t>info.suisse@fibl.org | </a:t>
            </a:r>
            <a:r>
              <a:rPr lang="de-CH" sz="2000" noProof="0" dirty="0" err="1"/>
              <a:t>www.fibl.org</a:t>
            </a:r>
            <a:endParaRPr lang="de-CH" sz="2000" spc="20" noProof="0" dirty="0"/>
          </a:p>
        </p:txBody>
      </p:sp>
      <p:sp>
        <p:nvSpPr>
          <p:cNvPr id="14" name="Textplatzhalter 3">
            <a:extLst>
              <a:ext uri="{FF2B5EF4-FFF2-40B4-BE49-F238E27FC236}">
                <a16:creationId xmlns:a16="http://schemas.microsoft.com/office/drawing/2014/main" id="{D3BA7F37-53AE-324F-A201-9AD658A06E9D}"/>
              </a:ext>
            </a:extLst>
          </p:cNvPr>
          <p:cNvSpPr>
            <a:spLocks noGrp="1"/>
          </p:cNvSpPr>
          <p:nvPr>
            <p:ph type="body" sz="quarter" idx="18" hasCustomPrompt="1"/>
          </p:nvPr>
        </p:nvSpPr>
        <p:spPr>
          <a:xfrm>
            <a:off x="1238491" y="5900866"/>
            <a:ext cx="9429509"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8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CH" spc="20" dirty="0"/>
              <a:t>Event, </a:t>
            </a:r>
            <a:r>
              <a:rPr lang="de-CH" spc="20" dirty="0" err="1"/>
              <a:t>date</a:t>
            </a:r>
            <a:r>
              <a:rPr lang="de-CH" spc="20" dirty="0"/>
              <a:t>, </a:t>
            </a:r>
            <a:r>
              <a:rPr lang="de-CH" spc="20" dirty="0" err="1"/>
              <a:t>presenter</a:t>
            </a:r>
            <a:r>
              <a:rPr lang="de-CH" spc="20" dirty="0"/>
              <a:t>, etc.</a:t>
            </a:r>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1672111"/>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1672111"/>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1672111"/>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1672111"/>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3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23634" y="404813"/>
            <a:ext cx="10544732" cy="629700"/>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814918" y="1638000"/>
            <a:ext cx="10562167"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a:t>Erste</a:t>
            </a:r>
            <a:r>
              <a:rPr lang="en-GB" noProof="0" dirty="0"/>
              <a:t> </a:t>
            </a:r>
            <a:r>
              <a:rPr lang="en-GB" noProof="0" dirty="0" err="1"/>
              <a:t>Ebene</a:t>
            </a:r>
            <a:r>
              <a:rPr lang="en-GB" noProof="0" dirty="0"/>
              <a:t> </a:t>
            </a:r>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Datumsplatzhalter 4"/>
          <p:cNvSpPr>
            <a:spLocks noGrp="1"/>
          </p:cNvSpPr>
          <p:nvPr>
            <p:ph type="dt" sz="half" idx="2"/>
          </p:nvPr>
        </p:nvSpPr>
        <p:spPr>
          <a:xfrm>
            <a:off x="8015817" y="6219700"/>
            <a:ext cx="2314583"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05 February 2024</a:t>
            </a:fld>
            <a:endParaRPr lang="en-GB" noProof="0" dirty="0"/>
          </a:p>
        </p:txBody>
      </p:sp>
      <p:sp>
        <p:nvSpPr>
          <p:cNvPr id="12" name="Foliennummernplatzhalter 5"/>
          <p:cNvSpPr>
            <a:spLocks noGrp="1"/>
          </p:cNvSpPr>
          <p:nvPr>
            <p:ph type="sldNum" sz="quarter" idx="4"/>
          </p:nvPr>
        </p:nvSpPr>
        <p:spPr>
          <a:xfrm>
            <a:off x="10330400" y="6219700"/>
            <a:ext cx="1056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11601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11201" y="228600"/>
            <a:ext cx="11002433" cy="698500"/>
          </a:xfrm>
        </p:spPr>
        <p:txBody>
          <a:bodyPr lIns="0" tIns="0"/>
          <a:lstStyle/>
          <a:p>
            <a:r>
              <a:rPr lang="en-GB" noProof="0" dirty="0" err="1"/>
              <a:t>Mastertitelformat</a:t>
            </a:r>
            <a:r>
              <a:rPr lang="en-GB" noProof="0" dirty="0"/>
              <a:t> </a:t>
            </a:r>
            <a:r>
              <a:rPr lang="en-GB" noProof="0" dirty="0" err="1"/>
              <a:t>bearbeiten</a:t>
            </a:r>
            <a:endParaRPr lang="en-GB" noProof="0" dirty="0"/>
          </a:p>
        </p:txBody>
      </p:sp>
      <p:sp>
        <p:nvSpPr>
          <p:cNvPr id="3" name="Inhaltsplatzhalter 2"/>
          <p:cNvSpPr>
            <a:spLocks noGrp="1"/>
          </p:cNvSpPr>
          <p:nvPr>
            <p:ph sz="half" idx="1"/>
          </p:nvPr>
        </p:nvSpPr>
        <p:spPr>
          <a:xfrm>
            <a:off x="711201"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a:t>
            </a:fld>
            <a:endParaRPr lang="en-GB" noProof="0" dirty="0"/>
          </a:p>
        </p:txBody>
      </p:sp>
      <p:sp>
        <p:nvSpPr>
          <p:cNvPr id="6" name="Inhaltsplatzhalter 2"/>
          <p:cNvSpPr>
            <a:spLocks noGrp="1"/>
          </p:cNvSpPr>
          <p:nvPr>
            <p:ph sz="half" idx="11"/>
          </p:nvPr>
        </p:nvSpPr>
        <p:spPr>
          <a:xfrm>
            <a:off x="6278033" y="1484314"/>
            <a:ext cx="5317067"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r>
              <a:rPr lang="en-GB" noProof="0" dirty="0"/>
              <a:t> </a:t>
            </a:r>
          </a:p>
        </p:txBody>
      </p:sp>
    </p:spTree>
    <p:extLst>
      <p:ext uri="{BB962C8B-B14F-4D97-AF65-F5344CB8AC3E}">
        <p14:creationId xmlns:p14="http://schemas.microsoft.com/office/powerpoint/2010/main" val="24609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BL Title Slide w/o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DBFF-EB18-DD4C-A88E-ECF19E59DE91}"/>
              </a:ext>
            </a:extLst>
          </p:cNvPr>
          <p:cNvSpPr>
            <a:spLocks noGrp="1"/>
          </p:cNvSpPr>
          <p:nvPr>
            <p:ph type="ctrTitle"/>
          </p:nvPr>
        </p:nvSpPr>
        <p:spPr>
          <a:xfrm>
            <a:off x="1238491" y="3203558"/>
            <a:ext cx="9429509" cy="928898"/>
          </a:xfrm>
        </p:spPr>
        <p:txBody>
          <a:bodyPr anchor="t">
            <a:normAutofit/>
          </a:bodyPr>
          <a:lstStyle>
            <a:lvl1pPr algn="l">
              <a:defRPr sz="2800" b="1"/>
            </a:lvl1pPr>
          </a:lstStyle>
          <a:p>
            <a:r>
              <a:rPr lang="en-US" dirty="0"/>
              <a:t>Click to edit Master title style</a:t>
            </a:r>
          </a:p>
        </p:txBody>
      </p:sp>
      <p:sp>
        <p:nvSpPr>
          <p:cNvPr id="3" name="Subtitle 2">
            <a:extLst>
              <a:ext uri="{FF2B5EF4-FFF2-40B4-BE49-F238E27FC236}">
                <a16:creationId xmlns:a16="http://schemas.microsoft.com/office/drawing/2014/main" id="{8BD12E77-49F3-F844-B0A1-2018032B0078}"/>
              </a:ext>
            </a:extLst>
          </p:cNvPr>
          <p:cNvSpPr>
            <a:spLocks noGrp="1"/>
          </p:cNvSpPr>
          <p:nvPr>
            <p:ph type="subTitle" idx="1"/>
          </p:nvPr>
        </p:nvSpPr>
        <p:spPr>
          <a:xfrm>
            <a:off x="1238491" y="4132456"/>
            <a:ext cx="9429509" cy="1978977"/>
          </a:xfrm>
        </p:spPr>
        <p:txBody>
          <a:bodyPr>
            <a:normAutofit/>
          </a:bodyPr>
          <a:lstStyle>
            <a:lvl1pPr marL="0" indent="0" algn="l">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BF254339-8DB6-654D-B850-1C2EB50816E9}"/>
              </a:ext>
            </a:extLst>
          </p:cNvPr>
          <p:cNvSpPr/>
          <p:nvPr userDrawn="1"/>
        </p:nvSpPr>
        <p:spPr>
          <a:xfrm>
            <a:off x="682906"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7A926437-441C-6A4C-8E7F-D4F733895F9C}"/>
              </a:ext>
            </a:extLst>
          </p:cNvPr>
          <p:cNvSpPr>
            <a:spLocks noGrp="1"/>
          </p:cNvSpPr>
          <p:nvPr>
            <p:ph type="pic" sz="quarter" idx="19"/>
          </p:nvPr>
        </p:nvSpPr>
        <p:spPr>
          <a:xfrm>
            <a:off x="-48445" y="658503"/>
            <a:ext cx="3676214" cy="2195291"/>
          </a:xfrm>
          <a:ln w="38100">
            <a:solidFill>
              <a:schemeClr val="bg1"/>
            </a:solidFill>
          </a:ln>
        </p:spPr>
        <p:txBody>
          <a:bodyPr/>
          <a:lstStyle>
            <a:lvl1pPr marL="0" indent="0">
              <a:buNone/>
              <a:defRPr/>
            </a:lvl1pPr>
          </a:lstStyle>
          <a:p>
            <a:endParaRPr lang="en-US" dirty="0"/>
          </a:p>
        </p:txBody>
      </p:sp>
      <p:sp>
        <p:nvSpPr>
          <p:cNvPr id="54" name="Picture Placeholder 41">
            <a:extLst>
              <a:ext uri="{FF2B5EF4-FFF2-40B4-BE49-F238E27FC236}">
                <a16:creationId xmlns:a16="http://schemas.microsoft.com/office/drawing/2014/main" id="{DAB84D41-7F32-AB48-8430-E84FCA693C97}"/>
              </a:ext>
            </a:extLst>
          </p:cNvPr>
          <p:cNvSpPr>
            <a:spLocks noGrp="1"/>
          </p:cNvSpPr>
          <p:nvPr>
            <p:ph type="pic" sz="quarter" idx="22"/>
          </p:nvPr>
        </p:nvSpPr>
        <p:spPr>
          <a:xfrm>
            <a:off x="3646024" y="658503"/>
            <a:ext cx="2488558" cy="2195291"/>
          </a:xfrm>
          <a:ln w="38100">
            <a:solidFill>
              <a:schemeClr val="bg1"/>
            </a:solidFill>
          </a:ln>
        </p:spPr>
        <p:txBody>
          <a:bodyPr/>
          <a:lstStyle>
            <a:lvl1pPr marL="0" indent="0">
              <a:buNone/>
              <a:defRPr/>
            </a:lvl1pPr>
          </a:lstStyle>
          <a:p>
            <a:endParaRPr lang="en-US" dirty="0"/>
          </a:p>
        </p:txBody>
      </p:sp>
      <p:sp>
        <p:nvSpPr>
          <p:cNvPr id="55" name="Picture Placeholder 41">
            <a:extLst>
              <a:ext uri="{FF2B5EF4-FFF2-40B4-BE49-F238E27FC236}">
                <a16:creationId xmlns:a16="http://schemas.microsoft.com/office/drawing/2014/main" id="{2F5C97B4-E074-9341-B421-D166DB7918E8}"/>
              </a:ext>
            </a:extLst>
          </p:cNvPr>
          <p:cNvSpPr>
            <a:spLocks noGrp="1"/>
          </p:cNvSpPr>
          <p:nvPr>
            <p:ph type="pic" sz="quarter" idx="23"/>
          </p:nvPr>
        </p:nvSpPr>
        <p:spPr>
          <a:xfrm>
            <a:off x="6130537" y="658503"/>
            <a:ext cx="3619769" cy="2195291"/>
          </a:xfrm>
          <a:ln w="38100">
            <a:solidFill>
              <a:schemeClr val="bg1"/>
            </a:solidFill>
          </a:ln>
        </p:spPr>
        <p:txBody>
          <a:bodyPr/>
          <a:lstStyle>
            <a:lvl1pPr marL="0" indent="0">
              <a:buNone/>
              <a:defRPr/>
            </a:lvl1pPr>
          </a:lstStyle>
          <a:p>
            <a:endParaRPr lang="en-US" dirty="0"/>
          </a:p>
        </p:txBody>
      </p:sp>
      <p:sp>
        <p:nvSpPr>
          <p:cNvPr id="56" name="Picture Placeholder 41">
            <a:extLst>
              <a:ext uri="{FF2B5EF4-FFF2-40B4-BE49-F238E27FC236}">
                <a16:creationId xmlns:a16="http://schemas.microsoft.com/office/drawing/2014/main" id="{FB4A9AA5-42E0-8949-940F-856681424749}"/>
              </a:ext>
            </a:extLst>
          </p:cNvPr>
          <p:cNvSpPr>
            <a:spLocks noGrp="1"/>
          </p:cNvSpPr>
          <p:nvPr>
            <p:ph type="pic" sz="quarter" idx="24"/>
          </p:nvPr>
        </p:nvSpPr>
        <p:spPr>
          <a:xfrm>
            <a:off x="9741837" y="658503"/>
            <a:ext cx="2478660" cy="2195291"/>
          </a:xfrm>
          <a:ln w="38100">
            <a:solidFill>
              <a:schemeClr val="bg1"/>
            </a:solidFill>
          </a:ln>
        </p:spPr>
        <p:txBody>
          <a:bodyPr/>
          <a:lstStyle>
            <a:lvl1pPr marL="0" indent="0">
              <a:buNone/>
              <a:defRPr/>
            </a:lvl1pPr>
          </a:lstStyle>
          <a:p>
            <a:endParaRPr lang="en-US" dirty="0"/>
          </a:p>
        </p:txBody>
      </p:sp>
      <p:sp>
        <p:nvSpPr>
          <p:cNvPr id="57" name="Rectangle 56">
            <a:extLst>
              <a:ext uri="{FF2B5EF4-FFF2-40B4-BE49-F238E27FC236}">
                <a16:creationId xmlns:a16="http://schemas.microsoft.com/office/drawing/2014/main" id="{32EEA2A6-4ECA-B14F-9615-5A5E999B9F55}"/>
              </a:ext>
            </a:extLst>
          </p:cNvPr>
          <p:cNvSpPr/>
          <p:nvPr userDrawn="1"/>
        </p:nvSpPr>
        <p:spPr>
          <a:xfrm>
            <a:off x="10596341" y="6111433"/>
            <a:ext cx="1192193" cy="55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8"/>
            <a:ext cx="4888727" cy="939193"/>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1750741"/>
            <a:ext cx="4880788" cy="4148254"/>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5817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BL 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56AD6AF-1A38-9E48-9EEC-988BE783A673}"/>
              </a:ext>
            </a:extLst>
          </p:cNvPr>
          <p:cNvSpPr>
            <a:spLocks noGrp="1"/>
          </p:cNvSpPr>
          <p:nvPr>
            <p:ph type="pic" sz="quarter" idx="13"/>
          </p:nvPr>
        </p:nvSpPr>
        <p:spPr>
          <a:xfrm>
            <a:off x="6077414" y="0"/>
            <a:ext cx="6114585" cy="6858000"/>
          </a:xfrm>
        </p:spPr>
        <p:txBody>
          <a:bodyPr/>
          <a:lstStyle>
            <a:lvl1pPr marL="0" indent="0">
              <a:buNone/>
              <a:defRPr/>
            </a:lvl1pPr>
          </a:lstStyle>
          <a:p>
            <a:endParaRPr lang="en-US" dirty="0"/>
          </a:p>
        </p:txBody>
      </p:sp>
      <p:sp>
        <p:nvSpPr>
          <p:cNvPr id="3" name="Text Placeholder 2">
            <a:extLst>
              <a:ext uri="{FF2B5EF4-FFF2-40B4-BE49-F238E27FC236}">
                <a16:creationId xmlns:a16="http://schemas.microsoft.com/office/drawing/2014/main" id="{BCF22BD3-CDA9-D54A-9EC1-F19C7A68503B}"/>
              </a:ext>
            </a:extLst>
          </p:cNvPr>
          <p:cNvSpPr>
            <a:spLocks noGrp="1"/>
          </p:cNvSpPr>
          <p:nvPr>
            <p:ph type="body" idx="1" hasCustomPrompt="1"/>
          </p:nvPr>
        </p:nvSpPr>
        <p:spPr>
          <a:xfrm>
            <a:off x="831849" y="811547"/>
            <a:ext cx="4888727" cy="1677317"/>
          </a:xfrm>
        </p:spPr>
        <p:txBody>
          <a:bodyPr>
            <a:normAutofit/>
          </a:bodyPr>
          <a:lstStyle>
            <a:lvl1pPr marL="0" indent="0">
              <a:buNone/>
              <a:defRPr sz="2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Header long title</a:t>
            </a:r>
          </a:p>
        </p:txBody>
      </p:sp>
      <p:sp>
        <p:nvSpPr>
          <p:cNvPr id="9" name="Text Placeholder 3">
            <a:extLst>
              <a:ext uri="{FF2B5EF4-FFF2-40B4-BE49-F238E27FC236}">
                <a16:creationId xmlns:a16="http://schemas.microsoft.com/office/drawing/2014/main" id="{D8FA9F99-5AC8-A144-A933-316366D939D7}"/>
              </a:ext>
            </a:extLst>
          </p:cNvPr>
          <p:cNvSpPr>
            <a:spLocks noGrp="1"/>
          </p:cNvSpPr>
          <p:nvPr>
            <p:ph type="body" sz="half" idx="2"/>
          </p:nvPr>
        </p:nvSpPr>
        <p:spPr>
          <a:xfrm>
            <a:off x="839788" y="2488865"/>
            <a:ext cx="4880788" cy="3410130"/>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51085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BL Dept Highlight w/ Ta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257AD5B-8FFD-2F47-86EF-E787843401E7}"/>
              </a:ext>
            </a:extLst>
          </p:cNvPr>
          <p:cNvSpPr>
            <a:spLocks noGrp="1"/>
          </p:cNvSpPr>
          <p:nvPr>
            <p:ph type="pic" sz="quarter" idx="11"/>
          </p:nvPr>
        </p:nvSpPr>
        <p:spPr>
          <a:xfrm>
            <a:off x="0" y="0"/>
            <a:ext cx="12192000" cy="6857999"/>
          </a:xfrm>
        </p:spPr>
        <p:txBody>
          <a:bodyPr/>
          <a:lstStyle>
            <a:lvl1pPr marL="0" indent="0">
              <a:buNone/>
              <a:defRPr/>
            </a:lvl1pPr>
          </a:lstStyle>
          <a:p>
            <a:endParaRPr lang="en-US" dirty="0"/>
          </a:p>
        </p:txBody>
      </p:sp>
      <p:sp>
        <p:nvSpPr>
          <p:cNvPr id="7" name="Text Placeholder 6">
            <a:extLst>
              <a:ext uri="{FF2B5EF4-FFF2-40B4-BE49-F238E27FC236}">
                <a16:creationId xmlns:a16="http://schemas.microsoft.com/office/drawing/2014/main" id="{7EBC0D80-4267-2345-B483-000A4DABDC54}"/>
              </a:ext>
            </a:extLst>
          </p:cNvPr>
          <p:cNvSpPr>
            <a:spLocks noGrp="1"/>
          </p:cNvSpPr>
          <p:nvPr>
            <p:ph type="body" sz="quarter" idx="10" hasCustomPrompt="1"/>
          </p:nvPr>
        </p:nvSpPr>
        <p:spPr>
          <a:xfrm>
            <a:off x="0" y="5750977"/>
            <a:ext cx="12192000" cy="1177723"/>
          </a:xfrm>
          <a:prstGeom prst="rect">
            <a:avLst/>
          </a:prstGeom>
          <a:solidFill>
            <a:srgbClr val="D0DFE8"/>
          </a:solidFill>
          <a:ln>
            <a:noFill/>
          </a:ln>
        </p:spPr>
        <p:txBody>
          <a:bodyPr wrap="none" lIns="180000" tIns="180000" rIns="180000" bIns="180000" anchor="t" anchorCtr="0">
            <a:noAutofit/>
          </a:bodyPr>
          <a:lstStyle>
            <a:lvl1pPr marL="0" indent="0">
              <a:buNone/>
              <a:defRPr sz="2600" b="1">
                <a:solidFill>
                  <a:schemeClr val="accent1"/>
                </a:solidFill>
              </a:defRPr>
            </a:lvl1pPr>
          </a:lstStyle>
          <a:p>
            <a:pPr lvl="0"/>
            <a:r>
              <a:rPr lang="en-US" dirty="0"/>
              <a:t>Click to enter tag content</a:t>
            </a:r>
          </a:p>
        </p:txBody>
      </p:sp>
    </p:spTree>
    <p:extLst>
      <p:ext uri="{BB962C8B-B14F-4D97-AF65-F5344CB8AC3E}">
        <p14:creationId xmlns:p14="http://schemas.microsoft.com/office/powerpoint/2010/main" val="422733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BL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2810-4AD9-DB4A-A0C1-1FE4B020DEE8}"/>
              </a:ext>
            </a:extLst>
          </p:cNvPr>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034EA6A1-549B-2D4C-93C0-0B27DBC9007C}"/>
              </a:ext>
            </a:extLst>
          </p:cNvPr>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66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FiBL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F274-1116-1843-9470-F9851C3B30AD}"/>
              </a:ext>
            </a:extLst>
          </p:cNvPr>
          <p:cNvSpPr>
            <a:spLocks noGrp="1"/>
          </p:cNvSpPr>
          <p:nvPr>
            <p:ph type="title"/>
          </p:nvPr>
        </p:nvSpPr>
        <p:spPr>
          <a:xfrm>
            <a:off x="839788" y="365125"/>
            <a:ext cx="10515600" cy="1325563"/>
          </a:xfrm>
        </p:spPr>
        <p:txBody>
          <a:bodyPr>
            <a:normAutofit/>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AA47EC34-15C8-F347-B8F9-75CC7D267909}"/>
              </a:ext>
            </a:extLst>
          </p:cNvPr>
          <p:cNvSpPr>
            <a:spLocks noGrp="1"/>
          </p:cNvSpPr>
          <p:nvPr>
            <p:ph type="body" idx="1"/>
          </p:nvPr>
        </p:nvSpPr>
        <p:spPr>
          <a:xfrm>
            <a:off x="839788" y="1681163"/>
            <a:ext cx="5157787"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5AA75BE-F339-5B46-B568-BB31BC9B7EF5}"/>
              </a:ext>
            </a:extLst>
          </p:cNvPr>
          <p:cNvSpPr>
            <a:spLocks noGrp="1"/>
          </p:cNvSpPr>
          <p:nvPr>
            <p:ph sz="half" idx="2"/>
          </p:nvPr>
        </p:nvSpPr>
        <p:spPr>
          <a:xfrm>
            <a:off x="839788" y="2505075"/>
            <a:ext cx="5157787"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0D1983-5160-894A-A7DC-90E53CED17C5}"/>
              </a:ext>
            </a:extLst>
          </p:cNvPr>
          <p:cNvSpPr>
            <a:spLocks noGrp="1"/>
          </p:cNvSpPr>
          <p:nvPr>
            <p:ph type="body" sz="quarter" idx="3"/>
          </p:nvPr>
        </p:nvSpPr>
        <p:spPr>
          <a:xfrm>
            <a:off x="6172200" y="1681163"/>
            <a:ext cx="5183188"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8216D0B2-5790-8E47-8F8D-58A1593AEEF6}"/>
              </a:ext>
            </a:extLst>
          </p:cNvPr>
          <p:cNvSpPr>
            <a:spLocks noGrp="1"/>
          </p:cNvSpPr>
          <p:nvPr>
            <p:ph sz="quarter" idx="4"/>
          </p:nvPr>
        </p:nvSpPr>
        <p:spPr>
          <a:xfrm>
            <a:off x="6172200" y="2505075"/>
            <a:ext cx="5183188" cy="3684588"/>
          </a:xfrm>
        </p:spPr>
        <p:txBody>
          <a:bodyPr>
            <a:normAutofit/>
          </a:bodyPr>
          <a:lstStyle>
            <a:lvl1pPr>
              <a:defRPr sz="2600"/>
            </a:lvl1pPr>
            <a:lvl2pPr>
              <a:defRPr sz="2600"/>
            </a:lvl2pPr>
            <a:lvl3pPr>
              <a:defRPr sz="2600"/>
            </a:lvl3pPr>
            <a:lvl4pPr>
              <a:defRPr sz="2600"/>
            </a:lvl4pPr>
            <a:lvl5pPr>
              <a:defRPr sz="2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0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FiBL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0F81-41B8-794D-AEE5-48EAF7060820}"/>
              </a:ext>
            </a:extLst>
          </p:cNvPr>
          <p:cNvSpPr>
            <a:spLocks noGrp="1"/>
          </p:cNvSpPr>
          <p:nvPr>
            <p:ph type="title"/>
          </p:nvPr>
        </p:nvSpPr>
        <p:spPr/>
        <p:txBody>
          <a:bodyPr>
            <a:normAutofit/>
          </a:bodyPr>
          <a:lstStyle>
            <a:lvl1pPr>
              <a:defRPr sz="2800" b="1"/>
            </a:lvl1pPr>
          </a:lstStyle>
          <a:p>
            <a:r>
              <a:rPr lang="en-US" dirty="0"/>
              <a:t>Click to edit Master title style</a:t>
            </a:r>
          </a:p>
        </p:txBody>
      </p:sp>
    </p:spTree>
    <p:extLst>
      <p:ext uri="{BB962C8B-B14F-4D97-AF65-F5344CB8AC3E}">
        <p14:creationId xmlns:p14="http://schemas.microsoft.com/office/powerpoint/2010/main" val="295678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B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C6166-3E98-734B-87E5-01BB2DE3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a:extLst>
              <a:ext uri="{FF2B5EF4-FFF2-40B4-BE49-F238E27FC236}">
                <a16:creationId xmlns:a16="http://schemas.microsoft.com/office/drawing/2014/main" id="{66134C2A-1B9D-D24D-944D-3E121E231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Master-Textstile bearbeiten</a:t>
            </a:r>
          </a:p>
          <a:p>
            <a:pPr lvl="1"/>
            <a:r>
              <a:rPr lang="en-US" dirty="0"/>
              <a:t>Zweite Ebene</a:t>
            </a:r>
          </a:p>
          <a:p>
            <a:pPr lvl="2"/>
            <a:r>
              <a:rPr lang="en-US" dirty="0"/>
              <a:t>Dritte Ebene</a:t>
            </a:r>
          </a:p>
          <a:p>
            <a:pPr lvl="3"/>
            <a:r>
              <a:rPr lang="en-US" dirty="0"/>
              <a:t>Vierte Ebene</a:t>
            </a:r>
          </a:p>
          <a:p>
            <a:pPr lvl="4"/>
            <a:r>
              <a:rPr lang="en-US" dirty="0"/>
              <a:t>Fünfte Ebene</a:t>
            </a:r>
          </a:p>
        </p:txBody>
      </p:sp>
      <p:pic>
        <p:nvPicPr>
          <p:cNvPr id="9" name="Graphic 8">
            <a:extLst>
              <a:ext uri="{FF2B5EF4-FFF2-40B4-BE49-F238E27FC236}">
                <a16:creationId xmlns:a16="http://schemas.microsoft.com/office/drawing/2014/main" id="{9D48503F-D017-E844-9556-B8A1AC9A776C}"/>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72924" y="6223021"/>
            <a:ext cx="851704" cy="354877"/>
          </a:xfrm>
          <a:prstGeom prst="rect">
            <a:avLst/>
          </a:prstGeom>
        </p:spPr>
      </p:pic>
      <p:sp>
        <p:nvSpPr>
          <p:cNvPr id="11" name="TextBox 10">
            <a:extLst>
              <a:ext uri="{FF2B5EF4-FFF2-40B4-BE49-F238E27FC236}">
                <a16:creationId xmlns:a16="http://schemas.microsoft.com/office/drawing/2014/main" id="{AE251EE5-A475-234B-AA8A-FC4E32A15543}"/>
              </a:ext>
            </a:extLst>
          </p:cNvPr>
          <p:cNvSpPr txBox="1"/>
          <p:nvPr userDrawn="1"/>
        </p:nvSpPr>
        <p:spPr>
          <a:xfrm>
            <a:off x="11168493" y="6322402"/>
            <a:ext cx="463588" cy="369332"/>
          </a:xfrm>
          <a:prstGeom prst="rect">
            <a:avLst/>
          </a:prstGeom>
          <a:noFill/>
        </p:spPr>
        <p:txBody>
          <a:bodyPr wrap="none" rtlCol="0">
            <a:spAutoFit/>
          </a:bodyPr>
          <a:lstStyle/>
          <a:p>
            <a:fld id="{213BC0C1-3B21-8A41-9948-8480536BE542}" type="slidenum">
              <a:rPr lang="en-US" sz="1800" b="0" smtClean="0"/>
              <a:t>‹#›</a:t>
            </a:fld>
            <a:endParaRPr lang="en-US" sz="1800" b="0" dirty="0"/>
          </a:p>
        </p:txBody>
      </p:sp>
    </p:spTree>
    <p:extLst>
      <p:ext uri="{BB962C8B-B14F-4D97-AF65-F5344CB8AC3E}">
        <p14:creationId xmlns:p14="http://schemas.microsoft.com/office/powerpoint/2010/main" val="205030713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57" r:id="rId5"/>
    <p:sldLayoutId id="2147483650" r:id="rId6"/>
    <p:sldLayoutId id="2147483653" r:id="rId7"/>
    <p:sldLayoutId id="2147483654" r:id="rId8"/>
    <p:sldLayoutId id="2147483655" r:id="rId9"/>
    <p:sldLayoutId id="2147483661" r:id="rId10"/>
    <p:sldLayoutId id="2147483662"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organic-world.net/yearbook/yearbook-2024/presentation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fibl.org/en/shop-e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hyperlink" Target="https://statistics.fibl.org/" TargetMode="External"/><Relationship Id="rId4" Type="http://schemas.openxmlformats.org/officeDocument/2006/relationships/hyperlink" Target="http://www.organic-world.net/"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2.html"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organic-world.net/"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statistics.fibl.org/" TargetMode="External"/><Relationship Id="rId2" Type="http://schemas.openxmlformats.org/officeDocument/2006/relationships/hyperlink" Target="mailto:helga.willer@fibl.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www.fibl.org/" TargetMode="External"/><Relationship Id="rId13" Type="http://schemas.openxmlformats.org/officeDocument/2006/relationships/hyperlink" Target="https://twitter.com/fiblorg" TargetMode="External"/><Relationship Id="rId3" Type="http://schemas.openxmlformats.org/officeDocument/2006/relationships/image" Target="../media/image25.png"/><Relationship Id="rId7" Type="http://schemas.openxmlformats.org/officeDocument/2006/relationships/image" Target="../media/image27.jpeg"/><Relationship Id="rId12" Type="http://schemas.openxmlformats.org/officeDocument/2006/relationships/hyperlink" Target="https://www.fibl.org/en/index.html" TargetMode="External"/><Relationship Id="rId2" Type="http://schemas.openxmlformats.org/officeDocument/2006/relationships/hyperlink" Target="https://www.youtube.com/user/fiblfilm" TargetMode="External"/><Relationship Id="rId1" Type="http://schemas.openxmlformats.org/officeDocument/2006/relationships/slideLayout" Target="../slideLayouts/slideLayout6.xml"/><Relationship Id="rId6" Type="http://schemas.openxmlformats.org/officeDocument/2006/relationships/hyperlink" Target="https://www.linkedin.com/company/fibl-en" TargetMode="External"/><Relationship Id="rId11" Type="http://schemas.openxmlformats.org/officeDocument/2006/relationships/hyperlink" Target="http://www.bioaktuell.ch/" TargetMode="External"/><Relationship Id="rId5" Type="http://schemas.openxmlformats.org/officeDocument/2006/relationships/image" Target="../media/image26.png"/><Relationship Id="rId15" Type="http://schemas.openxmlformats.org/officeDocument/2006/relationships/image" Target="../media/image30.png"/><Relationship Id="rId10" Type="http://schemas.openxmlformats.org/officeDocument/2006/relationships/image" Target="../media/image29.png"/><Relationship Id="rId4" Type="http://schemas.openxmlformats.org/officeDocument/2006/relationships/hyperlink" Target="https://www.facebook.com/FiBLaktuell" TargetMode="External"/><Relationship Id="rId9" Type="http://schemas.openxmlformats.org/officeDocument/2006/relationships/image" Target="../media/image28.png"/><Relationship Id="rId14" Type="http://schemas.openxmlformats.org/officeDocument/2006/relationships/hyperlink" Target="https://www.facebook.com/FiBLnew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45EE8A0E-DF48-024B-9A88-F711A0C14828}"/>
              </a:ext>
            </a:extLst>
          </p:cNvPr>
          <p:cNvSpPr>
            <a:spLocks noGrp="1"/>
          </p:cNvSpPr>
          <p:nvPr>
            <p:ph type="ctrTitle"/>
          </p:nvPr>
        </p:nvSpPr>
        <p:spPr>
          <a:xfrm>
            <a:off x="1145258" y="4111173"/>
            <a:ext cx="9835909" cy="928898"/>
          </a:xfrm>
        </p:spPr>
        <p:txBody>
          <a:bodyPr>
            <a:noAutofit/>
          </a:bodyPr>
          <a:lstStyle/>
          <a:p>
            <a:r>
              <a:rPr lang="en-GB" dirty="0"/>
              <a:t>Ökologische Landwirtschaft </a:t>
            </a:r>
            <a:r>
              <a:rPr lang="en-GB" dirty="0" err="1"/>
              <a:t>weltweit</a:t>
            </a:r>
            <a:r>
              <a:rPr lang="en-GB" dirty="0"/>
              <a:t> 2022</a:t>
            </a:r>
            <a:r>
              <a:rPr lang="cs-CZ" dirty="0"/>
              <a:t>: </a:t>
            </a:r>
            <a:br>
              <a:rPr lang="en-GB" dirty="0"/>
            </a:br>
            <a:r>
              <a:rPr lang="en-GB" dirty="0" err="1"/>
              <a:t>Infografiken</a:t>
            </a:r>
            <a:endParaRPr lang="en-GB" sz="2800" dirty="0"/>
          </a:p>
        </p:txBody>
      </p:sp>
      <p:sp>
        <p:nvSpPr>
          <p:cNvPr id="70" name="Text Placeholder 69">
            <a:extLst>
              <a:ext uri="{FF2B5EF4-FFF2-40B4-BE49-F238E27FC236}">
                <a16:creationId xmlns:a16="http://schemas.microsoft.com/office/drawing/2014/main" id="{98FE71A9-53C0-454A-AEB3-ED65B591A137}"/>
              </a:ext>
            </a:extLst>
          </p:cNvPr>
          <p:cNvSpPr>
            <a:spLocks noGrp="1"/>
          </p:cNvSpPr>
          <p:nvPr>
            <p:ph type="body" sz="quarter" idx="18"/>
          </p:nvPr>
        </p:nvSpPr>
        <p:spPr/>
        <p:txBody>
          <a:bodyPr>
            <a:noAutofit/>
          </a:bodyPr>
          <a:lstStyle/>
          <a:p>
            <a:r>
              <a:rPr lang="en-GB" dirty="0"/>
              <a:t>Jan Trávníček</a:t>
            </a:r>
            <a:r>
              <a:rPr lang="cs-CZ" dirty="0"/>
              <a:t>, </a:t>
            </a:r>
            <a:r>
              <a:rPr lang="de-CH" dirty="0"/>
              <a:t>Bernhard Schlatter und Helga Willer</a:t>
            </a:r>
            <a:endParaRPr lang="en-GB" dirty="0"/>
          </a:p>
        </p:txBody>
      </p:sp>
      <p:pic>
        <p:nvPicPr>
          <p:cNvPr id="49" name="Grafik 14">
            <a:extLst>
              <a:ext uri="{FF2B5EF4-FFF2-40B4-BE49-F238E27FC236}">
                <a16:creationId xmlns:a16="http://schemas.microsoft.com/office/drawing/2014/main" id="{D2843BBB-02E7-1E48-B2D4-5A25CCF91622}"/>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48445" y="1672111"/>
            <a:ext cx="3676214" cy="2195291"/>
          </a:xfrm>
          <a:prstGeom prst="rect">
            <a:avLst/>
          </a:prstGeom>
        </p:spPr>
      </p:pic>
      <p:pic>
        <p:nvPicPr>
          <p:cNvPr id="56" name="Grafik 16">
            <a:extLst>
              <a:ext uri="{FF2B5EF4-FFF2-40B4-BE49-F238E27FC236}">
                <a16:creationId xmlns:a16="http://schemas.microsoft.com/office/drawing/2014/main" id="{08599FA9-2452-484B-B0FA-40683C67FC22}"/>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a:stretch/>
        </p:blipFill>
        <p:spPr>
          <a:xfrm>
            <a:off x="3646024" y="1672111"/>
            <a:ext cx="2488558" cy="2195291"/>
          </a:xfrm>
          <a:prstGeom prst="rect">
            <a:avLst/>
          </a:prstGeom>
        </p:spPr>
      </p:pic>
      <p:pic>
        <p:nvPicPr>
          <p:cNvPr id="60" name="Picture Placeholder 59">
            <a:extLst>
              <a:ext uri="{FF2B5EF4-FFF2-40B4-BE49-F238E27FC236}">
                <a16:creationId xmlns:a16="http://schemas.microsoft.com/office/drawing/2014/main" id="{6B236FDC-C19C-3341-A104-A37DA4597C30}"/>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a:ext>
            </a:extLst>
          </a:blip>
          <a:srcRect/>
          <a:stretch/>
        </p:blipFill>
        <p:spPr>
          <a:xfrm>
            <a:off x="6130537" y="1672111"/>
            <a:ext cx="3619769" cy="2195291"/>
          </a:xfrm>
        </p:spPr>
      </p:pic>
      <p:pic>
        <p:nvPicPr>
          <p:cNvPr id="58" name="Grafik 15">
            <a:extLst>
              <a:ext uri="{FF2B5EF4-FFF2-40B4-BE49-F238E27FC236}">
                <a16:creationId xmlns:a16="http://schemas.microsoft.com/office/drawing/2014/main" id="{0DF6BE28-D9BF-0444-9713-F7AC3EE48CF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a:prstGeom prst="rect">
            <a:avLst/>
          </a:prstGeom>
        </p:spPr>
      </p:pic>
      <p:sp>
        <p:nvSpPr>
          <p:cNvPr id="9" name="Textplatzhalter 2"/>
          <p:cNvSpPr txBox="1">
            <a:spLocks/>
          </p:cNvSpPr>
          <p:nvPr/>
        </p:nvSpPr>
        <p:spPr>
          <a:xfrm>
            <a:off x="1238491" y="6483786"/>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FiBL, </a:t>
            </a:r>
            <a:r>
              <a:rPr lang="en-GB" altLang="de-DE" dirty="0" err="1"/>
              <a:t>Februar</a:t>
            </a:r>
            <a:r>
              <a:rPr lang="en-GB" altLang="de-DE" dirty="0"/>
              <a:t> 2024 </a:t>
            </a:r>
            <a:endParaRPr lang="en-GB" dirty="0"/>
          </a:p>
        </p:txBody>
      </p:sp>
    </p:spTree>
    <p:extLst>
      <p:ext uri="{BB962C8B-B14F-4D97-AF65-F5344CB8AC3E}">
        <p14:creationId xmlns:p14="http://schemas.microsoft.com/office/powerpoint/2010/main" val="22407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6852" y="0"/>
            <a:ext cx="8968153" cy="6858000"/>
          </a:xfrm>
          <a:prstGeom prst="rect">
            <a:avLst/>
          </a:prstGeom>
        </p:spPr>
      </p:pic>
    </p:spTree>
    <p:extLst>
      <p:ext uri="{BB962C8B-B14F-4D97-AF65-F5344CB8AC3E}">
        <p14:creationId xmlns:p14="http://schemas.microsoft.com/office/powerpoint/2010/main" val="1046089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723" y="0"/>
            <a:ext cx="8968153" cy="6858000"/>
          </a:xfrm>
          <a:prstGeom prst="rect">
            <a:avLst/>
          </a:prstGeom>
        </p:spPr>
      </p:pic>
    </p:spTree>
    <p:extLst>
      <p:ext uri="{BB962C8B-B14F-4D97-AF65-F5344CB8AC3E}">
        <p14:creationId xmlns:p14="http://schemas.microsoft.com/office/powerpoint/2010/main" val="167922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a:xfrm>
            <a:off x="423584" y="404813"/>
            <a:ext cx="10544732" cy="629700"/>
          </a:xfrm>
        </p:spPr>
        <p:txBody>
          <a:bodyPr>
            <a:normAutofit fontScale="90000"/>
          </a:bodyPr>
          <a:lstStyle/>
          <a:p>
            <a:r>
              <a:rPr lang="en-US" sz="2300" dirty="0"/>
              <a:t>Biolandbau weltweit: Die wichtigsten Ergebnisse der </a:t>
            </a:r>
            <a:r>
              <a:rPr lang="en-US" sz="2300" dirty="0" err="1"/>
              <a:t>FiBL-Erhebung</a:t>
            </a:r>
            <a:r>
              <a:rPr lang="en-US" sz="2300" dirty="0"/>
              <a:t> zum Biolandbau </a:t>
            </a:r>
            <a:r>
              <a:rPr lang="en-US" sz="2300" dirty="0" err="1"/>
              <a:t>weltweit</a:t>
            </a:r>
            <a:r>
              <a:rPr lang="en-US" sz="2300" dirty="0"/>
              <a:t> </a:t>
            </a:r>
            <a:r>
              <a:rPr lang="en-GB" sz="2300" dirty="0"/>
              <a:t>2024</a:t>
            </a:r>
            <a:endParaRPr lang="de-DE" sz="2300" dirty="0"/>
          </a:p>
        </p:txBody>
      </p:sp>
      <p:sp>
        <p:nvSpPr>
          <p:cNvPr id="8" name="Content Placeholder 7"/>
          <p:cNvSpPr>
            <a:spLocks noGrp="1"/>
          </p:cNvSpPr>
          <p:nvPr>
            <p:ph idx="1"/>
          </p:nvPr>
        </p:nvSpPr>
        <p:spPr/>
        <p:txBody>
          <a:bodyPr>
            <a:normAutofit fontScale="92500"/>
          </a:bodyPr>
          <a:lstStyle/>
          <a:p>
            <a:pPr marL="342900" indent="-342900">
              <a:defRPr/>
            </a:pPr>
            <a:r>
              <a:rPr lang="en-GB" sz="1800" kern="0" dirty="0"/>
              <a:t>Die </a:t>
            </a:r>
            <a:r>
              <a:rPr lang="en-GB" sz="1800" kern="0" dirty="0" err="1"/>
              <a:t>Daten</a:t>
            </a:r>
            <a:r>
              <a:rPr lang="en-GB" sz="1800" kern="0" dirty="0"/>
              <a:t> </a:t>
            </a:r>
            <a:r>
              <a:rPr lang="en-GB" sz="1800" kern="0" dirty="0" err="1"/>
              <a:t>wurden</a:t>
            </a:r>
            <a:r>
              <a:rPr lang="en-GB" sz="1800" kern="0" dirty="0"/>
              <a:t> </a:t>
            </a:r>
            <a:r>
              <a:rPr lang="en-GB" sz="1800" kern="0" dirty="0" err="1"/>
              <a:t>zusammengestellt</a:t>
            </a:r>
            <a:r>
              <a:rPr lang="en-GB" sz="1800" kern="0" dirty="0"/>
              <a:t> vom Forschungsinstitut für biologischen Landbau (FiBL), Frick, Schweiz, basierend auf nationalen Datenquellen und Daten von Zertifizierern. </a:t>
            </a:r>
          </a:p>
          <a:p>
            <a:pPr marL="342900" indent="-342900">
              <a:defRPr/>
            </a:pPr>
            <a:r>
              <a:rPr lang="en-GB" sz="1800" kern="0" dirty="0"/>
              <a:t>Die Daten wurden im </a:t>
            </a:r>
            <a:r>
              <a:rPr lang="en-GB" sz="1800" kern="0" dirty="0" err="1"/>
              <a:t>Februar</a:t>
            </a:r>
            <a:r>
              <a:rPr lang="en-GB" sz="1800" kern="0" dirty="0"/>
              <a:t> 2024</a:t>
            </a:r>
            <a:r>
              <a:rPr lang="cs-CZ" sz="1800" kern="0" dirty="0"/>
              <a:t> </a:t>
            </a:r>
            <a:r>
              <a:rPr lang="en-GB" sz="1800" kern="0" dirty="0" err="1"/>
              <a:t>im</a:t>
            </a:r>
            <a:r>
              <a:rPr lang="en-GB" sz="1800" kern="0" dirty="0"/>
              <a:t> </a:t>
            </a:r>
            <a:r>
              <a:rPr lang="en-GB" sz="1800" kern="0" dirty="0" err="1"/>
              <a:t>Jahrbuch</a:t>
            </a:r>
            <a:r>
              <a:rPr lang="en-GB" sz="1800" kern="0" dirty="0"/>
              <a:t>  “The World of Organic Agriculture. Statistics and Emerging Trends 2024.” </a:t>
            </a:r>
            <a:r>
              <a:rPr lang="en-GB" sz="1800" kern="0" dirty="0" err="1"/>
              <a:t>veröffentlicht</a:t>
            </a:r>
            <a:r>
              <a:rPr lang="en-GB" sz="1800" kern="0" dirty="0"/>
              <a:t>.  </a:t>
            </a:r>
          </a:p>
          <a:p>
            <a:pPr marL="342900" indent="-342900">
              <a:defRPr/>
            </a:pPr>
            <a:r>
              <a:rPr lang="en-GB" sz="1800" kern="0" dirty="0" err="1"/>
              <a:t>Informationen</a:t>
            </a:r>
            <a:r>
              <a:rPr lang="en-GB" sz="1800" kern="0" dirty="0"/>
              <a:t> finden Sie unter </a:t>
            </a:r>
            <a:r>
              <a:rPr lang="en-GB" sz="1800" kern="0" dirty="0">
                <a:hlinkClick r:id="rId3"/>
              </a:rPr>
              <a:t>www.organic-world.net.</a:t>
            </a:r>
            <a:endParaRPr lang="de-CH" sz="1800" kern="0" dirty="0"/>
          </a:p>
          <a:p>
            <a:pPr marL="342900" indent="-342900">
              <a:defRPr/>
            </a:pPr>
            <a:r>
              <a:rPr lang="de-CH" sz="1800" kern="0" dirty="0"/>
              <a:t>Diese Präsentation ist online verfügbar unter: </a:t>
            </a:r>
            <a:r>
              <a:rPr lang="de-CH" sz="1800" kern="0" dirty="0">
                <a:hlinkClick r:id="rId4"/>
              </a:rPr>
              <a:t>https://www.organic-world.net/yearbook/yearbook-2024/presentations.html</a:t>
            </a:r>
            <a:r>
              <a:rPr lang="de-CH" sz="1800" kern="0" dirty="0"/>
              <a:t>  </a:t>
            </a:r>
            <a:endParaRPr lang="cs-CZ" sz="1800" kern="0" dirty="0"/>
          </a:p>
          <a:p>
            <a:pPr marL="342900" indent="-342900">
              <a:defRPr/>
            </a:pPr>
            <a:r>
              <a:rPr lang="de-CH" sz="1800" kern="0" dirty="0"/>
              <a:t>Texte und Graphiken: </a:t>
            </a:r>
            <a:r>
              <a:rPr lang="de-CH" sz="1800" dirty="0"/>
              <a:t>Helga Willer, Bernhard Schlatter, </a:t>
            </a:r>
            <a:r>
              <a:rPr lang="en-GB" sz="1800" dirty="0"/>
              <a:t>Jan Trávníček, </a:t>
            </a:r>
            <a:r>
              <a:rPr lang="de-CH" sz="1800" kern="0" dirty="0"/>
              <a:t>Forschungsinstitut für biologischen Landbau (FiBL), Frick, Schweiz </a:t>
            </a:r>
          </a:p>
          <a:p>
            <a:pPr marL="342900" indent="-342900">
              <a:defRPr/>
            </a:pPr>
            <a:r>
              <a:rPr lang="en-GB" sz="1800" kern="0" dirty="0"/>
              <a:t>Kontakt: Helga Willer, helga.willer@fibl.org, Forschungsinstitut für biologischen Landbau (</a:t>
            </a:r>
            <a:r>
              <a:rPr lang="en-GB" sz="1800" kern="0" dirty="0" err="1"/>
              <a:t>FiBL</a:t>
            </a:r>
            <a:r>
              <a:rPr lang="en-GB" sz="1800" kern="0" dirty="0"/>
              <a:t>), Frick, Schweiz</a:t>
            </a:r>
          </a:p>
          <a:p>
            <a:pPr>
              <a:defRPr/>
            </a:pPr>
            <a:r>
              <a:rPr lang="en-GB" sz="1800" kern="0" dirty="0"/>
              <a:t>© Forschungsinstitut für biologischen Landbau (FiBL), </a:t>
            </a:r>
            <a:r>
              <a:rPr lang="de-CH" sz="1800" kern="0" dirty="0"/>
              <a:t>Frick, Schweiz, Februar </a:t>
            </a:r>
            <a:r>
              <a:rPr lang="en-GB" sz="1800" kern="0" dirty="0"/>
              <a:t>2024</a:t>
            </a:r>
            <a:endParaRPr lang="de-CH" sz="1800" kern="0" dirty="0"/>
          </a:p>
          <a:p>
            <a:pPr marL="0" indent="0">
              <a:lnSpc>
                <a:spcPct val="110000"/>
              </a:lnSpc>
              <a:buNone/>
              <a:defRPr/>
            </a:pPr>
            <a:endParaRPr lang="de-CH" sz="1300" kern="0" dirty="0"/>
          </a:p>
          <a:p>
            <a:pPr marL="0" indent="0">
              <a:lnSpc>
                <a:spcPct val="110000"/>
              </a:lnSpc>
              <a:buNone/>
              <a:defRPr/>
            </a:pPr>
            <a:r>
              <a:rPr lang="de-CH" sz="1300" kern="0" dirty="0" err="1"/>
              <a:t>*Zitat</a:t>
            </a:r>
            <a:r>
              <a:rPr lang="de-CH" sz="1300" kern="0" dirty="0"/>
              <a:t>: </a:t>
            </a:r>
            <a:r>
              <a:rPr lang="en-GB" sz="1300" dirty="0"/>
              <a:t>Willer, Helga, Bernhard Schlatter und Jan Trávníček (Eds.) (2024): The World of Organic Agriculture. Statistics and Emerging Trends 2024. Forschungsinstitut für biologischen Landbau FiBL, Frick, und IFOAM - Organics International, Bonn. www.organic-world.net</a:t>
            </a:r>
            <a:endParaRPr lang="de-CH" sz="1300" kern="0" dirty="0"/>
          </a:p>
          <a:p>
            <a:pPr marL="0" indent="0">
              <a:buNone/>
              <a:defRPr/>
            </a:pPr>
            <a:endParaRPr lang="en-GB" sz="1800" kern="0" dirty="0"/>
          </a:p>
        </p:txBody>
      </p:sp>
    </p:spTree>
    <p:extLst>
      <p:ext uri="{BB962C8B-B14F-4D97-AF65-F5344CB8AC3E}">
        <p14:creationId xmlns:p14="http://schemas.microsoft.com/office/powerpoint/2010/main" val="147343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Danksagung</a:t>
            </a:r>
            <a:endParaRPr lang="de-CH" altLang="de-DE" dirty="0"/>
          </a:p>
        </p:txBody>
      </p:sp>
      <p:sp>
        <p:nvSpPr>
          <p:cNvPr id="7171" name="Rectangle 3"/>
          <p:cNvSpPr>
            <a:spLocks noGrp="1" noChangeArrowheads="1"/>
          </p:cNvSpPr>
          <p:nvPr>
            <p:ph idx="1"/>
          </p:nvPr>
        </p:nvSpPr>
        <p:spPr/>
        <p:txBody>
          <a:bodyPr>
            <a:normAutofit fontScale="92500" lnSpcReduction="10000"/>
          </a:bodyPr>
          <a:lstStyle/>
          <a:p>
            <a:r>
              <a:rPr lang="de-DE" altLang="de-DE" dirty="0"/>
              <a:t>Das Schweizer Staatssekretariat für </a:t>
            </a:r>
            <a:br>
              <a:rPr lang="de-DE" altLang="de-DE" dirty="0"/>
            </a:br>
            <a:r>
              <a:rPr lang="de-DE" altLang="de-DE" dirty="0" err="1"/>
              <a:t>Wirtschaft </a:t>
            </a:r>
            <a:r>
              <a:rPr lang="de-DE" altLang="de-DE" dirty="0"/>
              <a:t>(SECO)</a:t>
            </a:r>
            <a:br>
              <a:rPr lang="de-DE" altLang="de-DE" dirty="0"/>
            </a:br>
            <a:endParaRPr lang="de-DE" altLang="de-DE" dirty="0"/>
          </a:p>
          <a:p>
            <a:r>
              <a:rPr lang="en-GB" altLang="de-DE" dirty="0"/>
              <a:t>Coop Fonds für Nachhaltigkeit</a:t>
            </a:r>
            <a:br>
              <a:rPr lang="en-GB" altLang="de-DE" dirty="0"/>
            </a:br>
            <a:endParaRPr lang="de-DE" altLang="de-DE" dirty="0"/>
          </a:p>
          <a:p>
            <a:r>
              <a:rPr lang="de-DE" altLang="de-DE" dirty="0"/>
              <a:t>NürnbergMesse, die </a:t>
            </a:r>
            <a:r>
              <a:rPr lang="de-DE" altLang="de-DE" dirty="0" err="1"/>
              <a:t>Organisatoren </a:t>
            </a:r>
            <a:r>
              <a:rPr lang="de-DE" altLang="de-DE" dirty="0"/>
              <a:t>der BIOFACH</a:t>
            </a:r>
            <a:br>
              <a:rPr lang="de-DE" altLang="de-DE" dirty="0"/>
            </a:br>
            <a:endParaRPr lang="de-DE" altLang="de-DE" dirty="0"/>
          </a:p>
          <a:p>
            <a:r>
              <a:rPr lang="de-DE" altLang="de-DE" dirty="0"/>
              <a:t>IFOAM - Internationale Vereinigung für biologische Landwirtschaft</a:t>
            </a:r>
            <a:br>
              <a:rPr lang="de-DE" altLang="de-DE" dirty="0"/>
            </a:br>
            <a:br>
              <a:rPr lang="de-DE" altLang="de-DE" dirty="0"/>
            </a:br>
            <a:br>
              <a:rPr lang="de-DE" altLang="de-DE" dirty="0"/>
            </a:br>
            <a:br>
              <a:rPr lang="de-DE" altLang="de-DE" dirty="0"/>
            </a:br>
            <a:endParaRPr lang="de-DE" altLang="de-DE" dirty="0"/>
          </a:p>
          <a:p>
            <a:r>
              <a:rPr lang="de-DE" altLang="de-DE" dirty="0"/>
              <a:t>Mehr als 200 Expertinnen und Experten aus allen Teilen der Welt haben an der </a:t>
            </a:r>
            <a:r>
              <a:rPr lang="de-DE" altLang="de-DE" dirty="0" err="1"/>
              <a:t>FiBL</a:t>
            </a:r>
            <a:r>
              <a:rPr lang="de-DE" altLang="de-DE" dirty="0"/>
              <a:t>-Erhebung </a:t>
            </a:r>
            <a:r>
              <a:rPr lang="en-GB" altLang="de-DE" dirty="0"/>
              <a:t>2024</a:t>
            </a:r>
            <a:r>
              <a:rPr lang="cs-CZ" altLang="de-DE" dirty="0"/>
              <a:t> </a:t>
            </a:r>
            <a:r>
              <a:rPr lang="de-DE" altLang="de-DE" dirty="0" err="1"/>
              <a:t>mitgewirkt</a:t>
            </a:r>
            <a:r>
              <a:rPr lang="de-DE" altLang="de-DE" dirty="0"/>
              <a:t>.</a:t>
            </a:r>
          </a:p>
        </p:txBody>
      </p:sp>
      <p:pic>
        <p:nvPicPr>
          <p:cNvPr id="7173" name="Grafik 6"/>
          <p:cNvPicPr>
            <a:picLocks noChangeAspect="1"/>
          </p:cNvPicPr>
          <p:nvPr/>
        </p:nvPicPr>
        <p:blipFill>
          <a:blip r:embed="rId3">
            <a:extLst>
              <a:ext uri="{28A0092B-C50C-407E-A947-70E740481C1C}">
                <a14:useLocalDpi xmlns:a14="http://schemas.microsoft.com/office/drawing/2010/main"/>
              </a:ext>
            </a:extLst>
          </a:blip>
          <a:srcRect l="27657" t="39049" r="42056" b="30476"/>
          <a:stretch>
            <a:fillRect/>
          </a:stretch>
        </p:blipFill>
        <p:spPr bwMode="auto">
          <a:xfrm>
            <a:off x="7551374" y="2872334"/>
            <a:ext cx="1440000" cy="71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1374" y="1339264"/>
            <a:ext cx="1440000" cy="76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coop switzerland"/>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266" t="19023" r="9772" b="21266"/>
          <a:stretch/>
        </p:blipFill>
        <p:spPr bwMode="auto">
          <a:xfrm>
            <a:off x="7551374" y="2340087"/>
            <a:ext cx="1440000" cy="489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1374" y="3668937"/>
            <a:ext cx="1440000" cy="800000"/>
          </a:xfrm>
          <a:prstGeom prst="rect">
            <a:avLst/>
          </a:prstGeom>
        </p:spPr>
      </p:pic>
      <p:pic>
        <p:nvPicPr>
          <p:cNvPr id="8" name="Graphic 7">
            <a:extLst>
              <a:ext uri="{FF2B5EF4-FFF2-40B4-BE49-F238E27FC236}">
                <a16:creationId xmlns:a16="http://schemas.microsoft.com/office/drawing/2014/main" id="{79B0458A-601F-40EF-AFA9-11573ADCE2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79697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de-CH" altLang="en-US" dirty="0"/>
              <a:t>Die Welt der ökologischen Landwirtschaft </a:t>
            </a:r>
            <a:r>
              <a:rPr lang="en-GB" altLang="en-US" dirty="0"/>
              <a:t>2024</a:t>
            </a:r>
            <a:endParaRPr lang="de-CH" altLang="en-US" dirty="0"/>
          </a:p>
        </p:txBody>
      </p:sp>
      <p:sp>
        <p:nvSpPr>
          <p:cNvPr id="9" name="Rectangle 3"/>
          <p:cNvSpPr>
            <a:spLocks noGrp="1" noChangeArrowheads="1"/>
          </p:cNvSpPr>
          <p:nvPr>
            <p:ph sz="half" idx="1"/>
          </p:nvPr>
        </p:nvSpPr>
        <p:spPr>
          <a:xfrm>
            <a:off x="711201" y="1484314"/>
            <a:ext cx="7994649" cy="4681537"/>
          </a:xfrm>
        </p:spPr>
        <p:txBody>
          <a:bodyPr>
            <a:normAutofit/>
          </a:bodyPr>
          <a:lstStyle/>
          <a:p>
            <a:r>
              <a:rPr lang="de-CH" sz="2400" dirty="0"/>
              <a:t>Die 25. Ausgabe von "The World of Organic Agriculture" wurde im Februar </a:t>
            </a:r>
            <a:r>
              <a:rPr lang="en-GB" sz="2400" dirty="0"/>
              <a:t>2024</a:t>
            </a:r>
            <a:r>
              <a:rPr lang="cs-CZ" sz="2400" dirty="0"/>
              <a:t> </a:t>
            </a:r>
            <a:r>
              <a:rPr lang="de-CH" sz="2400" dirty="0"/>
              <a:t>vom FiBL und IFOAM - Organics International </a:t>
            </a:r>
            <a:r>
              <a:rPr lang="de-CH" sz="2400" dirty="0" err="1"/>
              <a:t>veröffentlicht</a:t>
            </a:r>
            <a:r>
              <a:rPr lang="de-CH" sz="2400" dirty="0"/>
              <a:t>.</a:t>
            </a:r>
          </a:p>
          <a:p>
            <a:r>
              <a:rPr lang="de-CH" sz="2400" dirty="0" err="1"/>
              <a:t>Tabellen mit </a:t>
            </a:r>
            <a:r>
              <a:rPr lang="de-CH" sz="2400" dirty="0"/>
              <a:t>Daten</a:t>
            </a:r>
          </a:p>
          <a:p>
            <a:r>
              <a:rPr lang="de-CH" sz="2400" dirty="0" err="1"/>
              <a:t>Berichte über </a:t>
            </a:r>
            <a:r>
              <a:rPr lang="de-CH" sz="2400" dirty="0"/>
              <a:t>Länder und </a:t>
            </a:r>
            <a:r>
              <a:rPr lang="de-CH" sz="2400" dirty="0" err="1"/>
              <a:t>Kontinente</a:t>
            </a:r>
            <a:endParaRPr lang="de-CH" sz="2400" dirty="0"/>
          </a:p>
          <a:p>
            <a:r>
              <a:rPr lang="de-CH" sz="2400" dirty="0"/>
              <a:t>Märkte, Gesetzgebungen, politische Unterstützung</a:t>
            </a:r>
          </a:p>
          <a:p>
            <a:r>
              <a:rPr lang="de-CH" sz="2400" dirty="0"/>
              <a:t>Das Buch kann bestellt oder heruntergeladen werden unter</a:t>
            </a:r>
            <a:r>
              <a:rPr lang="cs-CZ" sz="2400" dirty="0"/>
              <a:t> (artikel 1747):</a:t>
            </a:r>
            <a:r>
              <a:rPr lang="de-CH" sz="2400" dirty="0"/>
              <a:t> </a:t>
            </a:r>
            <a:r>
              <a:rPr lang="cs-CZ" sz="2400" u="sng" dirty="0">
                <a:hlinkClick r:id="rId3"/>
              </a:rPr>
              <a:t>https</a:t>
            </a:r>
            <a:r>
              <a:rPr lang="cs-CZ" sz="2400" dirty="0">
                <a:hlinkClick r:id="rId3"/>
              </a:rPr>
              <a:t>://www.fibl.org/en/shop-en</a:t>
            </a:r>
            <a:r>
              <a:rPr lang="cs-CZ" sz="2400" dirty="0"/>
              <a:t>  </a:t>
            </a:r>
            <a:br>
              <a:rPr lang="de-CH" sz="2400" dirty="0"/>
            </a:br>
            <a:endParaRPr lang="de-CH" sz="2400" dirty="0"/>
          </a:p>
          <a:p>
            <a:r>
              <a:rPr lang="de-CH" altLang="en-US" sz="2400" dirty="0">
                <a:hlinkClick r:id="rId4"/>
              </a:rPr>
              <a:t>www.organic-world.net</a:t>
            </a:r>
            <a:endParaRPr lang="de-CH" altLang="en-US" sz="2400" dirty="0"/>
          </a:p>
          <a:p>
            <a:r>
              <a:rPr lang="de-CH" altLang="en-US" sz="2400" dirty="0">
                <a:hlinkClick r:id="rId5"/>
              </a:rPr>
              <a:t>https://statistics.fibl.org </a:t>
            </a:r>
          </a:p>
          <a:p>
            <a:endParaRPr lang="de-CH" sz="2400" dirty="0"/>
          </a:p>
        </p:txBody>
      </p:sp>
      <p:pic>
        <p:nvPicPr>
          <p:cNvPr id="6" name="Graphic 5">
            <a:extLst>
              <a:ext uri="{FF2B5EF4-FFF2-40B4-BE49-F238E27FC236}">
                <a16:creationId xmlns:a16="http://schemas.microsoft.com/office/drawing/2014/main" id="{807B5228-DF21-44F1-A837-982B093960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19301" y="6258616"/>
            <a:ext cx="628649" cy="370092"/>
          </a:xfrm>
          <a:prstGeom prst="rect">
            <a:avLst/>
          </a:prstGeom>
        </p:spPr>
      </p:pic>
    </p:spTree>
    <p:extLst>
      <p:ext uri="{BB962C8B-B14F-4D97-AF65-F5344CB8AC3E}">
        <p14:creationId xmlns:p14="http://schemas.microsoft.com/office/powerpoint/2010/main" val="264069945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dirty="0"/>
              <a:t>Die </a:t>
            </a:r>
            <a:r>
              <a:rPr lang="cs-CZ" dirty="0"/>
              <a:t>2</a:t>
            </a:r>
            <a:r>
              <a:rPr lang="en-GB" dirty="0"/>
              <a:t>5</a:t>
            </a:r>
            <a:r>
              <a:rPr lang="cs-CZ" baseline="30000" dirty="0"/>
              <a:t>th</a:t>
            </a:r>
            <a:r>
              <a:rPr lang="de-CH" altLang="de-DE" dirty="0"/>
              <a:t> Erhebung zum ökologischen Landbau weltweit</a:t>
            </a:r>
          </a:p>
        </p:txBody>
      </p:sp>
      <p:sp>
        <p:nvSpPr>
          <p:cNvPr id="2" name="Content Placeholder 1"/>
          <p:cNvSpPr>
            <a:spLocks noGrp="1"/>
          </p:cNvSpPr>
          <p:nvPr>
            <p:ph idx="1"/>
          </p:nvPr>
        </p:nvSpPr>
        <p:spPr/>
        <p:txBody>
          <a:bodyPr>
            <a:normAutofit lnSpcReduction="10000"/>
          </a:bodyPr>
          <a:lstStyle/>
          <a:p>
            <a:r>
              <a:rPr lang="en-GB" dirty="0"/>
              <a:t>Die </a:t>
            </a:r>
            <a:r>
              <a:rPr lang="en-GB" sz="2000" dirty="0"/>
              <a:t>25</a:t>
            </a:r>
            <a:r>
              <a:rPr lang="de-CH" sz="2000" baseline="30000" dirty="0"/>
              <a:t>.</a:t>
            </a:r>
            <a:r>
              <a:rPr lang="de-CH" sz="2000" dirty="0"/>
              <a:t> Erhebung </a:t>
            </a:r>
            <a:r>
              <a:rPr lang="en-GB" dirty="0" err="1"/>
              <a:t>zum</a:t>
            </a:r>
            <a:r>
              <a:rPr lang="en-GB" dirty="0"/>
              <a:t> Biolandbau weltweit wurde vom Forschungsinstitut für biologischen Landbau FiBL in Zusammenarbeit mit Partnern aus der ganzen Welt durchgeführt. Die Ergebnisse wurden gemeinsam vom FiBL und IFOAM - Organics International veröffentlicht.</a:t>
            </a:r>
          </a:p>
          <a:p>
            <a:r>
              <a:rPr lang="en-GB" dirty="0"/>
              <a:t>Die </a:t>
            </a:r>
            <a:r>
              <a:rPr lang="en-GB" dirty="0" err="1"/>
              <a:t>Erhebung</a:t>
            </a:r>
            <a:r>
              <a:rPr lang="en-GB" dirty="0"/>
              <a:t> </a:t>
            </a:r>
            <a:r>
              <a:rPr lang="en-GB" dirty="0" err="1"/>
              <a:t>fand</a:t>
            </a:r>
            <a:r>
              <a:rPr lang="en-GB" dirty="0"/>
              <a:t> zwischen </a:t>
            </a:r>
            <a:r>
              <a:rPr lang="en-GB" dirty="0" err="1"/>
              <a:t>Juli</a:t>
            </a:r>
            <a:r>
              <a:rPr lang="en-GB" dirty="0"/>
              <a:t> 2023</a:t>
            </a:r>
            <a:r>
              <a:rPr lang="cs-CZ" dirty="0"/>
              <a:t> </a:t>
            </a:r>
            <a:r>
              <a:rPr lang="en-GB" dirty="0"/>
              <a:t>und </a:t>
            </a:r>
            <a:r>
              <a:rPr lang="en-GB" dirty="0" err="1"/>
              <a:t>Februar</a:t>
            </a:r>
            <a:r>
              <a:rPr lang="en-GB" dirty="0"/>
              <a:t> 2024</a:t>
            </a:r>
            <a:r>
              <a:rPr lang="cs-CZ" dirty="0"/>
              <a:t> </a:t>
            </a:r>
            <a:r>
              <a:rPr lang="de-CH" dirty="0"/>
              <a:t>statt</a:t>
            </a:r>
            <a:r>
              <a:rPr lang="en-GB" dirty="0"/>
              <a:t>.</a:t>
            </a:r>
          </a:p>
          <a:p>
            <a:r>
              <a:rPr lang="en-GB" dirty="0"/>
              <a:t>Es gingen Daten </a:t>
            </a:r>
            <a:r>
              <a:rPr lang="en-GB" dirty="0" err="1"/>
              <a:t>aus</a:t>
            </a:r>
            <a:r>
              <a:rPr lang="en-GB" dirty="0"/>
              <a:t> 188</a:t>
            </a:r>
            <a:r>
              <a:rPr lang="cs-CZ" dirty="0"/>
              <a:t> </a:t>
            </a:r>
            <a:r>
              <a:rPr lang="en-GB" dirty="0"/>
              <a:t>Ländern ein.</a:t>
            </a:r>
          </a:p>
          <a:p>
            <a:r>
              <a:rPr lang="en-GB" dirty="0"/>
              <a:t>Die Daten wurden von über 200 Länderexperten (Vertretern von NRO, Zertifizierungsstellen, Regierungen und </a:t>
            </a:r>
            <a:r>
              <a:rPr lang="en-GB" dirty="0" err="1"/>
              <a:t>Forschungseinrichtungen</a:t>
            </a:r>
            <a:r>
              <a:rPr lang="en-GB" dirty="0"/>
              <a:t>) bereitgestellt.</a:t>
            </a:r>
          </a:p>
          <a:p>
            <a:r>
              <a:rPr lang="en-GB" dirty="0"/>
              <a:t>Folgende Daten wurden erhoben: Flächendaten (einschließlich Angaben zur Flächennutzung und </a:t>
            </a:r>
            <a:r>
              <a:rPr lang="en-GB" dirty="0" err="1"/>
              <a:t>Kulturen</a:t>
            </a:r>
            <a:r>
              <a:rPr lang="en-GB" dirty="0"/>
              <a:t>); </a:t>
            </a:r>
            <a:r>
              <a:rPr lang="en-GB" dirty="0" err="1"/>
              <a:t>Betriebe</a:t>
            </a:r>
            <a:r>
              <a:rPr lang="en-GB" dirty="0"/>
              <a:t>, andere Marktteilnehmer; inländische Marktwerte; Export- und </a:t>
            </a:r>
            <a:r>
              <a:rPr lang="en-GB" dirty="0" err="1"/>
              <a:t>Importdaten</a:t>
            </a:r>
            <a:r>
              <a:rPr lang="en-GB" dirty="0"/>
              <a:t>. </a:t>
            </a:r>
          </a:p>
          <a:p>
            <a:r>
              <a:rPr lang="en-GB" dirty="0"/>
              <a:t>Die Ergebnisse werden in dem Jahrbuch "The World of Organic Agriculture 2024" und auf </a:t>
            </a:r>
            <a:r>
              <a:rPr lang="en-GB" dirty="0">
                <a:hlinkClick r:id="rId2"/>
              </a:rPr>
              <a:t>www.organic-world.net</a:t>
            </a:r>
            <a:r>
              <a:rPr lang="cs-CZ" dirty="0"/>
              <a:t> </a:t>
            </a:r>
            <a:r>
              <a:rPr lang="en-GB" dirty="0" err="1"/>
              <a:t>veröffentlicht</a:t>
            </a:r>
            <a:r>
              <a:rPr lang="en-GB" dirty="0"/>
              <a:t>.</a:t>
            </a:r>
          </a:p>
          <a:p>
            <a:endParaRPr lang="de-CH" dirty="0"/>
          </a:p>
          <a:p>
            <a:endParaRPr lang="en-GB" dirty="0"/>
          </a:p>
        </p:txBody>
      </p:sp>
    </p:spTree>
    <p:extLst>
      <p:ext uri="{BB962C8B-B14F-4D97-AF65-F5344CB8AC3E}">
        <p14:creationId xmlns:p14="http://schemas.microsoft.com/office/powerpoint/2010/main" val="268123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a:t>Weitere Informationen </a:t>
            </a:r>
            <a:endParaRPr lang="de-CH" altLang="de-DE" dirty="0"/>
          </a:p>
        </p:txBody>
      </p:sp>
      <p:sp>
        <p:nvSpPr>
          <p:cNvPr id="3" name="Inhaltsplatzhalter 2"/>
          <p:cNvSpPr>
            <a:spLocks noGrp="1"/>
          </p:cNvSpPr>
          <p:nvPr>
            <p:ph idx="1"/>
          </p:nvPr>
        </p:nvSpPr>
        <p:spPr/>
        <p:txBody>
          <a:bodyPr/>
          <a:lstStyle/>
          <a:p>
            <a:r>
              <a:rPr lang="de-CH" dirty="0"/>
              <a:t>Weitere </a:t>
            </a:r>
            <a:r>
              <a:rPr lang="de-CH" dirty="0" err="1"/>
              <a:t>Informationen </a:t>
            </a:r>
            <a:r>
              <a:rPr lang="de-CH" dirty="0"/>
              <a:t>(PDF, </a:t>
            </a:r>
            <a:r>
              <a:rPr lang="de-CH" dirty="0" err="1"/>
              <a:t>Datenquellen</a:t>
            </a:r>
            <a:r>
              <a:rPr lang="de-CH" dirty="0"/>
              <a:t>, </a:t>
            </a:r>
            <a:r>
              <a:rPr lang="de-CH" dirty="0" err="1"/>
              <a:t>Diagramme</a:t>
            </a:r>
            <a:r>
              <a:rPr lang="de-CH" dirty="0"/>
              <a:t>) </a:t>
            </a:r>
            <a:r>
              <a:rPr lang="cs-CZ" dirty="0"/>
              <a:t>unter: </a:t>
            </a:r>
            <a:br>
              <a:rPr lang="cs-CZ" dirty="0"/>
            </a:br>
            <a:r>
              <a:rPr lang="de-CH" dirty="0">
                <a:hlinkClick r:id="rId2"/>
              </a:rPr>
              <a:t>http://www.organic-world.net/yearbook/yearbook-2024.html </a:t>
            </a:r>
            <a:endParaRPr lang="cs-CZ" dirty="0"/>
          </a:p>
          <a:p>
            <a:endParaRPr lang="de-CH" dirty="0"/>
          </a:p>
          <a:p>
            <a:r>
              <a:rPr lang="de-CH" dirty="0"/>
              <a:t>Kontakt</a:t>
            </a:r>
            <a:br>
              <a:rPr lang="de-CH" dirty="0"/>
            </a:br>
            <a:r>
              <a:rPr lang="de-CH" dirty="0"/>
              <a:t>Helga </a:t>
            </a:r>
            <a:r>
              <a:rPr lang="cs-CZ" dirty="0"/>
              <a:t>Willer</a:t>
            </a:r>
            <a:br>
              <a:rPr lang="de-CH" dirty="0"/>
            </a:br>
            <a:r>
              <a:rPr lang="de-CH" dirty="0"/>
              <a:t>Forschungsinstitut für biologischen Landbau (FiBL)</a:t>
            </a:r>
            <a:br>
              <a:rPr lang="de-CH" dirty="0"/>
            </a:br>
            <a:r>
              <a:rPr lang="de-CH" dirty="0"/>
              <a:t>5070 Frick</a:t>
            </a:r>
            <a:br>
              <a:rPr lang="de-CH" dirty="0"/>
            </a:br>
            <a:r>
              <a:rPr lang="de-CH" dirty="0"/>
              <a:t>Schweiz</a:t>
            </a:r>
            <a:br>
              <a:rPr lang="de-CH" dirty="0"/>
            </a:br>
            <a:r>
              <a:rPr lang="de-CH" dirty="0">
                <a:hlinkClick r:id="rId3"/>
              </a:rPr>
              <a:t>helga.willer@fibl.org</a:t>
            </a:r>
            <a:endParaRPr lang="en-US" dirty="0"/>
          </a:p>
        </p:txBody>
      </p:sp>
      <p:sp>
        <p:nvSpPr>
          <p:cNvPr id="8" name="Foliennummernplatzhalter 3"/>
          <p:cNvSpPr>
            <a:spLocks noGrp="1"/>
          </p:cNvSpPr>
          <p:nvPr>
            <p:ph type="sldNum" sz="quarter" idx="4"/>
          </p:nvPr>
        </p:nvSpPr>
        <p:spPr/>
        <p:txBody>
          <a:bodyPr/>
          <a:lstStyle/>
          <a:p>
            <a:fld id="{DBC8FA60-E7A4-4A3C-A274-EE460834FBED}" type="slidenum">
              <a:rPr lang="de-DE" smtClean="0"/>
              <a:t>16</a:t>
            </a:fld>
            <a:endParaRPr lang="de-DE" dirty="0"/>
          </a:p>
        </p:txBody>
      </p:sp>
    </p:spTree>
    <p:extLst>
      <p:ext uri="{BB962C8B-B14F-4D97-AF65-F5344CB8AC3E}">
        <p14:creationId xmlns:p14="http://schemas.microsoft.com/office/powerpoint/2010/main" val="352958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Haftungsausschluss</a:t>
            </a:r>
            <a:endParaRPr lang="de-CH" dirty="0"/>
          </a:p>
        </p:txBody>
      </p:sp>
      <p:sp>
        <p:nvSpPr>
          <p:cNvPr id="3" name="Inhaltsplatzhalter 2"/>
          <p:cNvSpPr>
            <a:spLocks noGrp="1"/>
          </p:cNvSpPr>
          <p:nvPr>
            <p:ph idx="1"/>
          </p:nvPr>
        </p:nvSpPr>
        <p:spPr/>
        <p:txBody>
          <a:bodyPr/>
          <a:lstStyle/>
          <a:p>
            <a:r>
              <a:rPr lang="en-GB" dirty="0"/>
              <a:t>Alle in dieser Diashow enthaltenen Ergebnisse wurden vom Forschungsinstitut für biologischen Landbau (FiBL) zusammengestellt. Dennoch können Fehler nicht vollständig ausgeschlossen werden.  Das FiBL übernimmt deshalb keine Verpflichtung und keine Garantie für die in diesem Werk gemachten Aussagen und Ergebnisse. Das FiBL übernimmt auch keine Verantwortung oder Haftung für allfällige Fehler oder für die Folgen von Handlungen, die Leserinnen und Leser aufgrund von Aussagen oder Ratschlägen in diesem Werk vornehmen.</a:t>
            </a:r>
            <a:endParaRPr lang="de-CH" dirty="0"/>
          </a:p>
          <a:p>
            <a:r>
              <a:rPr lang="en-GB" dirty="0"/>
              <a:t>Dieses Dokument wurde mit Unterstützung des Schweizer Staatssekretariats für Wirtschaft (SECO), des Nachhaltigkeitsfonds von Coop Schweiz, der NürnbergMesse und IFOAM - Organics International erstellt. Die hierin geäußerten Ansichten können in keiner Weise als offizielle Meinung des SECO, von Coop, der NürnbergMesse oder von IFOAM - Organics International angesehen werden. </a:t>
            </a:r>
            <a:endParaRPr lang="de-CH" dirty="0"/>
          </a:p>
        </p:txBody>
      </p:sp>
      <p:sp>
        <p:nvSpPr>
          <p:cNvPr id="4" name="Foliennummernplatzhalter 3"/>
          <p:cNvSpPr>
            <a:spLocks noGrp="1"/>
          </p:cNvSpPr>
          <p:nvPr>
            <p:ph type="sldNum" sz="quarter" idx="4"/>
          </p:nvPr>
        </p:nvSpPr>
        <p:spPr/>
        <p:txBody>
          <a:bodyPr/>
          <a:lstStyle/>
          <a:p>
            <a:fld id="{DBC8FA60-E7A4-4A3C-A274-EE460834FBED}" type="slidenum">
              <a:rPr lang="de-DE" smtClean="0"/>
              <a:t>17</a:t>
            </a:fld>
            <a:endParaRPr lang="de-DE" dirty="0"/>
          </a:p>
        </p:txBody>
      </p:sp>
    </p:spTree>
    <p:extLst>
      <p:ext uri="{BB962C8B-B14F-4D97-AF65-F5344CB8AC3E}">
        <p14:creationId xmlns:p14="http://schemas.microsoft.com/office/powerpoint/2010/main" val="404793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9315-D2BE-4181-ABDB-577B9193C16E}"/>
              </a:ext>
            </a:extLst>
          </p:cNvPr>
          <p:cNvSpPr>
            <a:spLocks noGrp="1"/>
          </p:cNvSpPr>
          <p:nvPr>
            <p:ph type="title"/>
          </p:nvPr>
        </p:nvSpPr>
        <p:spPr/>
        <p:txBody>
          <a:bodyPr/>
          <a:lstStyle/>
          <a:p>
            <a:r>
              <a:rPr lang="de-CH" altLang="en-US"/>
              <a:t>Presentations on </a:t>
            </a:r>
            <a:r>
              <a:rPr lang="de-CH" altLang="en-US">
                <a:hlinkClick r:id="rId2"/>
              </a:rPr>
              <a:t>www.organic-world.net</a:t>
            </a:r>
            <a:endParaRPr lang="de-CH" dirty="0"/>
          </a:p>
        </p:txBody>
      </p:sp>
      <p:pic>
        <p:nvPicPr>
          <p:cNvPr id="4" name="Picture 3">
            <a:extLst>
              <a:ext uri="{FF2B5EF4-FFF2-40B4-BE49-F238E27FC236}">
                <a16:creationId xmlns:a16="http://schemas.microsoft.com/office/drawing/2014/main" id="{C23B853C-CE76-4013-BB7F-8A846FFF7E1F}"/>
              </a:ext>
            </a:extLst>
          </p:cNvPr>
          <p:cNvPicPr>
            <a:picLocks noChangeAspect="1"/>
          </p:cNvPicPr>
          <p:nvPr/>
        </p:nvPicPr>
        <p:blipFill>
          <a:blip r:embed="rId3"/>
          <a:stretch>
            <a:fillRect/>
          </a:stretch>
        </p:blipFill>
        <p:spPr>
          <a:xfrm>
            <a:off x="923925" y="1034513"/>
            <a:ext cx="5389417" cy="4720741"/>
          </a:xfrm>
          <a:prstGeom prst="rect">
            <a:avLst/>
          </a:prstGeom>
        </p:spPr>
      </p:pic>
    </p:spTree>
    <p:extLst>
      <p:ext uri="{BB962C8B-B14F-4D97-AF65-F5344CB8AC3E}">
        <p14:creationId xmlns:p14="http://schemas.microsoft.com/office/powerpoint/2010/main" val="417813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04B-3A00-48C1-813C-FEE6E099EBCE}"/>
              </a:ext>
            </a:extLst>
          </p:cNvPr>
          <p:cNvSpPr>
            <a:spLocks noGrp="1"/>
          </p:cNvSpPr>
          <p:nvPr>
            <p:ph type="title"/>
          </p:nvPr>
        </p:nvSpPr>
        <p:spPr/>
        <p:txBody>
          <a:bodyPr/>
          <a:lstStyle/>
          <a:p>
            <a:r>
              <a:rPr lang="de-CH" dirty="0"/>
              <a:t>Statistik.FiBL.org</a:t>
            </a:r>
          </a:p>
        </p:txBody>
      </p:sp>
      <p:sp>
        <p:nvSpPr>
          <p:cNvPr id="4" name="Content Placeholder 3">
            <a:extLst>
              <a:ext uri="{FF2B5EF4-FFF2-40B4-BE49-F238E27FC236}">
                <a16:creationId xmlns:a16="http://schemas.microsoft.com/office/drawing/2014/main" id="{5DE4B4A5-124B-4363-8AB8-269EDD354E8F}"/>
              </a:ext>
            </a:extLst>
          </p:cNvPr>
          <p:cNvSpPr>
            <a:spLocks noGrp="1"/>
          </p:cNvSpPr>
          <p:nvPr>
            <p:ph idx="1"/>
          </p:nvPr>
        </p:nvSpPr>
        <p:spPr/>
        <p:txBody>
          <a:bodyPr/>
          <a:lstStyle/>
          <a:p>
            <a:endParaRPr lang="de-CH"/>
          </a:p>
        </p:txBody>
      </p:sp>
      <p:pic>
        <p:nvPicPr>
          <p:cNvPr id="6" name="Picture 5">
            <a:extLst>
              <a:ext uri="{FF2B5EF4-FFF2-40B4-BE49-F238E27FC236}">
                <a16:creationId xmlns:a16="http://schemas.microsoft.com/office/drawing/2014/main" id="{C5B0163E-F6B8-4962-8AA9-3A65BEC38FE4}"/>
              </a:ext>
            </a:extLst>
          </p:cNvPr>
          <p:cNvPicPr>
            <a:picLocks noChangeAspect="1"/>
          </p:cNvPicPr>
          <p:nvPr/>
        </p:nvPicPr>
        <p:blipFill>
          <a:blip r:embed="rId2"/>
          <a:stretch>
            <a:fillRect/>
          </a:stretch>
        </p:blipFill>
        <p:spPr>
          <a:xfrm>
            <a:off x="814915" y="1394460"/>
            <a:ext cx="9053797" cy="6858000"/>
          </a:xfrm>
          <a:prstGeom prst="rect">
            <a:avLst/>
          </a:prstGeom>
        </p:spPr>
      </p:pic>
    </p:spTree>
    <p:extLst>
      <p:ext uri="{BB962C8B-B14F-4D97-AF65-F5344CB8AC3E}">
        <p14:creationId xmlns:p14="http://schemas.microsoft.com/office/powerpoint/2010/main" val="41202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lstStyle/>
          <a:p>
            <a:r>
              <a:rPr lang="de-CH" dirty="0"/>
              <a:t>BIOLANDBAU WELTWEIT</a:t>
            </a:r>
          </a:p>
        </p:txBody>
      </p:sp>
    </p:spTree>
    <p:extLst>
      <p:ext uri="{BB962C8B-B14F-4D97-AF65-F5344CB8AC3E}">
        <p14:creationId xmlns:p14="http://schemas.microsoft.com/office/powerpoint/2010/main" val="291168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45B-8FFD-4CD1-815F-F1C0C701E0C2}"/>
              </a:ext>
            </a:extLst>
          </p:cNvPr>
          <p:cNvSpPr>
            <a:spLocks noGrp="1"/>
          </p:cNvSpPr>
          <p:nvPr>
            <p:ph type="title"/>
          </p:nvPr>
        </p:nvSpPr>
        <p:spPr/>
        <p:txBody>
          <a:bodyPr/>
          <a:lstStyle/>
          <a:p>
            <a:r>
              <a:rPr lang="de-CH" altLang="en-US" dirty="0"/>
              <a:t>www.twitter.com/fiblstatistics</a:t>
            </a:r>
            <a:endParaRPr lang="de-CH" dirty="0"/>
          </a:p>
        </p:txBody>
      </p:sp>
      <p:pic>
        <p:nvPicPr>
          <p:cNvPr id="9" name="Content Placeholder 8">
            <a:extLst>
              <a:ext uri="{FF2B5EF4-FFF2-40B4-BE49-F238E27FC236}">
                <a16:creationId xmlns:a16="http://schemas.microsoft.com/office/drawing/2014/main" id="{DA42BFEE-1B59-4594-AF02-4501D5BA782C}"/>
              </a:ext>
            </a:extLst>
          </p:cNvPr>
          <p:cNvPicPr>
            <a:picLocks noGrp="1" noChangeAspect="1"/>
          </p:cNvPicPr>
          <p:nvPr>
            <p:ph idx="1"/>
          </p:nvPr>
        </p:nvPicPr>
        <p:blipFill>
          <a:blip r:embed="rId2"/>
          <a:stretch>
            <a:fillRect/>
          </a:stretch>
        </p:blipFill>
        <p:spPr>
          <a:xfrm>
            <a:off x="5391390" y="1273968"/>
            <a:ext cx="5638321" cy="4310063"/>
          </a:xfrm>
          <a:prstGeom prst="rect">
            <a:avLst/>
          </a:prstGeom>
        </p:spPr>
      </p:pic>
      <p:pic>
        <p:nvPicPr>
          <p:cNvPr id="4" name="Picture 3">
            <a:extLst>
              <a:ext uri="{FF2B5EF4-FFF2-40B4-BE49-F238E27FC236}">
                <a16:creationId xmlns:a16="http://schemas.microsoft.com/office/drawing/2014/main" id="{F4215391-3951-4AE9-851D-B8B1624BC8B8}"/>
              </a:ext>
            </a:extLst>
          </p:cNvPr>
          <p:cNvPicPr>
            <a:picLocks noChangeAspect="1"/>
          </p:cNvPicPr>
          <p:nvPr/>
        </p:nvPicPr>
        <p:blipFill>
          <a:blip r:embed="rId3"/>
          <a:stretch>
            <a:fillRect/>
          </a:stretch>
        </p:blipFill>
        <p:spPr>
          <a:xfrm>
            <a:off x="823634" y="1095374"/>
            <a:ext cx="4153297" cy="4667250"/>
          </a:xfrm>
          <a:prstGeom prst="rect">
            <a:avLst/>
          </a:prstGeom>
        </p:spPr>
      </p:pic>
    </p:spTree>
    <p:extLst>
      <p:ext uri="{BB962C8B-B14F-4D97-AF65-F5344CB8AC3E}">
        <p14:creationId xmlns:p14="http://schemas.microsoft.com/office/powerpoint/2010/main" val="306556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05B3-848B-D84F-B838-AA9DCE90FD70}"/>
              </a:ext>
            </a:extLst>
          </p:cNvPr>
          <p:cNvSpPr>
            <a:spLocks noGrp="1"/>
          </p:cNvSpPr>
          <p:nvPr>
            <p:ph type="title"/>
          </p:nvPr>
        </p:nvSpPr>
        <p:spPr/>
        <p:txBody>
          <a:bodyPr>
            <a:normAutofit/>
          </a:bodyPr>
          <a:lstStyle/>
          <a:p>
            <a:r>
              <a:rPr lang="en-US" sz="2800" dirty="0"/>
              <a:t>Kontakt</a:t>
            </a:r>
          </a:p>
        </p:txBody>
      </p:sp>
      <p:sp>
        <p:nvSpPr>
          <p:cNvPr id="3" name="Content Placeholder 2">
            <a:extLst>
              <a:ext uri="{FF2B5EF4-FFF2-40B4-BE49-F238E27FC236}">
                <a16:creationId xmlns:a16="http://schemas.microsoft.com/office/drawing/2014/main" id="{9BE6DD01-D6BD-724A-92D2-0B6B5F0FD3FF}"/>
              </a:ext>
            </a:extLst>
          </p:cNvPr>
          <p:cNvSpPr>
            <a:spLocks noGrp="1"/>
          </p:cNvSpPr>
          <p:nvPr>
            <p:ph idx="1"/>
          </p:nvPr>
        </p:nvSpPr>
        <p:spPr>
          <a:xfrm>
            <a:off x="838200" y="1448253"/>
            <a:ext cx="10515600" cy="4351338"/>
          </a:xfrm>
        </p:spPr>
        <p:txBody>
          <a:bodyPr/>
          <a:lstStyle/>
          <a:p>
            <a:pPr marL="0" indent="0">
              <a:buNone/>
            </a:pPr>
            <a:r>
              <a:rPr lang="en-GB" dirty="0"/>
              <a:t>Helga Willer</a:t>
            </a:r>
            <a:br>
              <a:rPr lang="en-GB" dirty="0"/>
            </a:br>
            <a:r>
              <a:rPr lang="en-GB" dirty="0"/>
              <a:t>Forschungsinstitut für biologischen Landbau FiBL</a:t>
            </a:r>
            <a:br>
              <a:rPr lang="en-GB" dirty="0"/>
            </a:br>
            <a:r>
              <a:rPr lang="en-GB" dirty="0"/>
              <a:t>Ackerstrasse 113, Postfach 219</a:t>
            </a:r>
            <a:br>
              <a:rPr lang="en-GB" dirty="0"/>
            </a:br>
            <a:r>
              <a:rPr lang="en-GB" dirty="0"/>
              <a:t>5070 Frick</a:t>
            </a:r>
            <a:br>
              <a:rPr lang="en-GB" dirty="0"/>
            </a:br>
            <a:r>
              <a:rPr lang="en-GB" dirty="0"/>
              <a:t>Schweiz</a:t>
            </a:r>
          </a:p>
          <a:p>
            <a:pPr marL="0" indent="0">
              <a:lnSpc>
                <a:spcPct val="20000"/>
              </a:lnSpc>
              <a:buNone/>
            </a:pPr>
            <a:endParaRPr lang="en-GB" dirty="0"/>
          </a:p>
          <a:p>
            <a:pPr marL="0" indent="0">
              <a:buNone/>
            </a:pPr>
            <a:r>
              <a:rPr lang="en-GB" dirty="0"/>
              <a:t>Telefon +41 62 865 72 72</a:t>
            </a:r>
            <a:br>
              <a:rPr lang="en-GB" dirty="0"/>
            </a:br>
            <a:r>
              <a:rPr lang="en-GB" dirty="0"/>
              <a:t>Telefon +41 62 865 72 07 (direkt)</a:t>
            </a:r>
          </a:p>
          <a:p>
            <a:pPr marL="0" indent="0">
              <a:buNone/>
            </a:pPr>
            <a:r>
              <a:rPr lang="en-GB" dirty="0">
                <a:hlinkClick r:id="rId2"/>
              </a:rPr>
              <a:t>info.suisse@fibl.org, helga.willer@fibl.org </a:t>
            </a:r>
            <a:br>
              <a:rPr lang="en-GB" dirty="0"/>
            </a:br>
            <a:r>
              <a:rPr lang="en-GB" dirty="0"/>
              <a:t>www.fibl.org, </a:t>
            </a:r>
            <a:r>
              <a:rPr lang="en-GB" dirty="0">
                <a:hlinkClick r:id="rId3"/>
              </a:rPr>
              <a:t>www.organic-world.net, https://statistics.fibl.org </a:t>
            </a:r>
          </a:p>
        </p:txBody>
      </p:sp>
    </p:spTree>
    <p:extLst>
      <p:ext uri="{BB962C8B-B14F-4D97-AF65-F5344CB8AC3E}">
        <p14:creationId xmlns:p14="http://schemas.microsoft.com/office/powerpoint/2010/main" val="387534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498B-A81A-A549-A0AF-AFC67138070F}"/>
              </a:ext>
            </a:extLst>
          </p:cNvPr>
          <p:cNvSpPr>
            <a:spLocks noGrp="1"/>
          </p:cNvSpPr>
          <p:nvPr>
            <p:ph type="title"/>
          </p:nvPr>
        </p:nvSpPr>
        <p:spPr/>
        <p:txBody>
          <a:bodyPr>
            <a:normAutofit/>
          </a:bodyPr>
          <a:lstStyle/>
          <a:p>
            <a:r>
              <a:rPr lang="en-US" sz="2800" dirty="0" err="1"/>
              <a:t>FiBL </a:t>
            </a:r>
            <a:r>
              <a:rPr lang="en-US" sz="2800" dirty="0"/>
              <a:t>online</a:t>
            </a:r>
          </a:p>
        </p:txBody>
      </p:sp>
      <p:grpSp>
        <p:nvGrpSpPr>
          <p:cNvPr id="35" name="Group 34">
            <a:extLst>
              <a:ext uri="{FF2B5EF4-FFF2-40B4-BE49-F238E27FC236}">
                <a16:creationId xmlns:a16="http://schemas.microsoft.com/office/drawing/2014/main" id="{8BB65460-3444-D64C-A9D0-D05F7A7A498E}"/>
              </a:ext>
            </a:extLst>
          </p:cNvPr>
          <p:cNvGrpSpPr/>
          <p:nvPr/>
        </p:nvGrpSpPr>
        <p:grpSpPr>
          <a:xfrm>
            <a:off x="838200" y="1810702"/>
            <a:ext cx="8532809" cy="3554578"/>
            <a:chOff x="599603" y="1495209"/>
            <a:chExt cx="8532809" cy="3554578"/>
          </a:xfrm>
        </p:grpSpPr>
        <p:grpSp>
          <p:nvGrpSpPr>
            <p:cNvPr id="19" name="Group 18">
              <a:extLst>
                <a:ext uri="{FF2B5EF4-FFF2-40B4-BE49-F238E27FC236}">
                  <a16:creationId xmlns:a16="http://schemas.microsoft.com/office/drawing/2014/main" id="{5F46367B-105D-2A4C-A47D-DE6F0FC37727}"/>
                </a:ext>
              </a:extLst>
            </p:cNvPr>
            <p:cNvGrpSpPr/>
            <p:nvPr/>
          </p:nvGrpSpPr>
          <p:grpSpPr>
            <a:xfrm>
              <a:off x="599603" y="1495209"/>
              <a:ext cx="8532809" cy="3554578"/>
              <a:chOff x="599603" y="1495209"/>
              <a:chExt cx="8532809" cy="3554578"/>
            </a:xfrm>
          </p:grpSpPr>
          <p:pic>
            <p:nvPicPr>
              <p:cNvPr id="20" name="Grafik 5">
                <a:hlinkClick r:id="rId2"/>
                <a:extLst>
                  <a:ext uri="{FF2B5EF4-FFF2-40B4-BE49-F238E27FC236}">
                    <a16:creationId xmlns:a16="http://schemas.microsoft.com/office/drawing/2014/main" id="{77A406CC-FA12-E942-BC35-EF10AE3BC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993" y="3010178"/>
                <a:ext cx="630776" cy="630776"/>
              </a:xfrm>
              <a:prstGeom prst="rect">
                <a:avLst/>
              </a:prstGeom>
            </p:spPr>
          </p:pic>
          <p:pic>
            <p:nvPicPr>
              <p:cNvPr id="21" name="Picture 4" descr="https://lh3.googleusercontent.com/ZZPdzvlpK9r_Df9C3M7j1rNRi7hhHRvPhlklJ3lfi5jk86Jd1s0Y5wcQ1QgbVaAP5Q=w300">
                <a:hlinkClick r:id="rId4"/>
                <a:extLst>
                  <a:ext uri="{FF2B5EF4-FFF2-40B4-BE49-F238E27FC236}">
                    <a16:creationId xmlns:a16="http://schemas.microsoft.com/office/drawing/2014/main" id="{BEFA0C65-ECD6-624F-B7C4-AAD50C2364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679" y="4419011"/>
                <a:ext cx="630776" cy="63077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8">
                <a:hlinkClick r:id="rId6"/>
                <a:extLst>
                  <a:ext uri="{FF2B5EF4-FFF2-40B4-BE49-F238E27FC236}">
                    <a16:creationId xmlns:a16="http://schemas.microsoft.com/office/drawing/2014/main" id="{7B144CD8-3729-4748-8029-E45ED76137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809" y="4419011"/>
                <a:ext cx="630776" cy="630776"/>
              </a:xfrm>
              <a:prstGeom prst="rect">
                <a:avLst/>
              </a:prstGeom>
            </p:spPr>
          </p:pic>
          <p:grpSp>
            <p:nvGrpSpPr>
              <p:cNvPr id="23" name="Gruppieren 13">
                <a:extLst>
                  <a:ext uri="{FF2B5EF4-FFF2-40B4-BE49-F238E27FC236}">
                    <a16:creationId xmlns:a16="http://schemas.microsoft.com/office/drawing/2014/main" id="{EEB974EA-99FD-3846-8779-8E211DFB9FCB}"/>
                  </a:ext>
                </a:extLst>
              </p:cNvPr>
              <p:cNvGrpSpPr/>
              <p:nvPr/>
            </p:nvGrpSpPr>
            <p:grpSpPr>
              <a:xfrm>
                <a:off x="599603" y="1536612"/>
                <a:ext cx="997206" cy="997206"/>
                <a:chOff x="4114800" y="2971800"/>
                <a:chExt cx="997206" cy="997206"/>
              </a:xfrm>
            </p:grpSpPr>
            <p:pic>
              <p:nvPicPr>
                <p:cNvPr id="32" name="Grafik 9" descr="Welt">
                  <a:hlinkClick r:id="rId8"/>
                  <a:extLst>
                    <a:ext uri="{FF2B5EF4-FFF2-40B4-BE49-F238E27FC236}">
                      <a16:creationId xmlns:a16="http://schemas.microsoft.com/office/drawing/2014/main" id="{F189B53A-52D6-404C-B51B-2FB9B18F2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3" name="Grafik 12" descr="Cursor">
                  <a:extLst>
                    <a:ext uri="{FF2B5EF4-FFF2-40B4-BE49-F238E27FC236}">
                      <a16:creationId xmlns:a16="http://schemas.microsoft.com/office/drawing/2014/main" id="{FE664DBD-DF5C-0249-B137-787BBBE613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grpSp>
            <p:nvGrpSpPr>
              <p:cNvPr id="24" name="Gruppieren 14">
                <a:extLst>
                  <a:ext uri="{FF2B5EF4-FFF2-40B4-BE49-F238E27FC236}">
                    <a16:creationId xmlns:a16="http://schemas.microsoft.com/office/drawing/2014/main" id="{6928F7D9-55EB-6A4E-90C3-A497A6AE3DD9}"/>
                  </a:ext>
                </a:extLst>
              </p:cNvPr>
              <p:cNvGrpSpPr/>
              <p:nvPr/>
            </p:nvGrpSpPr>
            <p:grpSpPr>
              <a:xfrm>
                <a:off x="4301997" y="1495209"/>
                <a:ext cx="997206" cy="997206"/>
                <a:chOff x="4114800" y="2971800"/>
                <a:chExt cx="997206" cy="997206"/>
              </a:xfrm>
            </p:grpSpPr>
            <p:pic>
              <p:nvPicPr>
                <p:cNvPr id="30" name="Grafik 15" descr="Welt">
                  <a:hlinkClick r:id="rId11"/>
                  <a:extLst>
                    <a:ext uri="{FF2B5EF4-FFF2-40B4-BE49-F238E27FC236}">
                      <a16:creationId xmlns:a16="http://schemas.microsoft.com/office/drawing/2014/main" id="{DE3B2A9C-DDE8-334A-806A-B47F3883E0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14800" y="2971800"/>
                  <a:ext cx="914400" cy="914400"/>
                </a:xfrm>
                <a:prstGeom prst="rect">
                  <a:avLst/>
                </a:prstGeom>
              </p:spPr>
            </p:pic>
            <p:pic>
              <p:nvPicPr>
                <p:cNvPr id="31" name="Grafik 16" descr="Cursor">
                  <a:extLst>
                    <a:ext uri="{FF2B5EF4-FFF2-40B4-BE49-F238E27FC236}">
                      <a16:creationId xmlns:a16="http://schemas.microsoft.com/office/drawing/2014/main" id="{04AA1540-F745-2B47-89B3-D032032932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61578" y="3418578"/>
                  <a:ext cx="550428" cy="550428"/>
                </a:xfrm>
                <a:prstGeom prst="rect">
                  <a:avLst/>
                </a:prstGeom>
              </p:spPr>
            </p:pic>
          </p:grpSp>
          <p:sp>
            <p:nvSpPr>
              <p:cNvPr id="25" name="Textfeld 17">
                <a:extLst>
                  <a:ext uri="{FF2B5EF4-FFF2-40B4-BE49-F238E27FC236}">
                    <a16:creationId xmlns:a16="http://schemas.microsoft.com/office/drawing/2014/main" id="{CF4F0875-77CE-A447-8BA0-67707271D3C5}"/>
                  </a:ext>
                </a:extLst>
              </p:cNvPr>
              <p:cNvSpPr txBox="1"/>
              <p:nvPr/>
            </p:nvSpPr>
            <p:spPr>
              <a:xfrm>
                <a:off x="1679615" y="1796939"/>
                <a:ext cx="1889492" cy="492443"/>
              </a:xfrm>
              <a:prstGeom prst="rect">
                <a:avLst/>
              </a:prstGeom>
              <a:noFill/>
            </p:spPr>
            <p:txBody>
              <a:bodyPr wrap="none" rtlCol="0">
                <a:spAutoFit/>
              </a:bodyPr>
              <a:lstStyle/>
              <a:p>
                <a:r>
                  <a:rPr lang="de-CH" sz="2600" dirty="0">
                    <a:hlinkClick r:id="rId12"/>
                  </a:rPr>
                  <a:t>www.fibl.org</a:t>
                </a:r>
                <a:endParaRPr lang="de-CH" sz="2600" dirty="0"/>
              </a:p>
            </p:txBody>
          </p:sp>
          <p:sp>
            <p:nvSpPr>
              <p:cNvPr id="26" name="Textfeld 19">
                <a:extLst>
                  <a:ext uri="{FF2B5EF4-FFF2-40B4-BE49-F238E27FC236}">
                    <a16:creationId xmlns:a16="http://schemas.microsoft.com/office/drawing/2014/main" id="{CE9D93A8-9476-9848-BD00-E61F4F9FAD25}"/>
                  </a:ext>
                </a:extLst>
              </p:cNvPr>
              <p:cNvSpPr txBox="1"/>
              <p:nvPr/>
            </p:nvSpPr>
            <p:spPr>
              <a:xfrm>
                <a:off x="1679615" y="3094732"/>
                <a:ext cx="1069524" cy="492443"/>
              </a:xfrm>
              <a:prstGeom prst="rect">
                <a:avLst/>
              </a:prstGeom>
              <a:noFill/>
            </p:spPr>
            <p:txBody>
              <a:bodyPr wrap="none" rtlCol="0">
                <a:spAutoFit/>
              </a:bodyPr>
              <a:lstStyle/>
              <a:p>
                <a:r>
                  <a:rPr lang="de-CH" sz="2600" dirty="0" err="1">
                    <a:hlinkClick r:id="rId2"/>
                  </a:rPr>
                  <a:t>fiblfilm</a:t>
                </a:r>
                <a:endParaRPr lang="de-CH" sz="2600" dirty="0"/>
              </a:p>
            </p:txBody>
          </p:sp>
          <p:sp>
            <p:nvSpPr>
              <p:cNvPr id="27" name="Textfeld 20">
                <a:extLst>
                  <a:ext uri="{FF2B5EF4-FFF2-40B4-BE49-F238E27FC236}">
                    <a16:creationId xmlns:a16="http://schemas.microsoft.com/office/drawing/2014/main" id="{B9468D72-BAD8-634A-813E-C9EB201A3F19}"/>
                  </a:ext>
                </a:extLst>
              </p:cNvPr>
              <p:cNvSpPr txBox="1"/>
              <p:nvPr/>
            </p:nvSpPr>
            <p:spPr>
              <a:xfrm>
                <a:off x="5466600" y="3108381"/>
                <a:ext cx="1377300" cy="492443"/>
              </a:xfrm>
              <a:prstGeom prst="rect">
                <a:avLst/>
              </a:prstGeom>
              <a:noFill/>
            </p:spPr>
            <p:txBody>
              <a:bodyPr wrap="none" rtlCol="0">
                <a:spAutoFit/>
              </a:bodyPr>
              <a:lstStyle/>
              <a:p>
                <a:r>
                  <a:rPr lang="de-CH" sz="2600" dirty="0" err="1">
                    <a:hlinkClick r:id="rId13"/>
                  </a:rPr>
                  <a:t>@fiblorg</a:t>
                </a:r>
                <a:endParaRPr lang="de-CH" sz="2600" dirty="0"/>
              </a:p>
            </p:txBody>
          </p:sp>
          <p:sp>
            <p:nvSpPr>
              <p:cNvPr id="28" name="Textfeld 21">
                <a:extLst>
                  <a:ext uri="{FF2B5EF4-FFF2-40B4-BE49-F238E27FC236}">
                    <a16:creationId xmlns:a16="http://schemas.microsoft.com/office/drawing/2014/main" id="{758652D1-0FD8-F24F-80D0-A4F5C2F63A69}"/>
                  </a:ext>
                </a:extLst>
              </p:cNvPr>
              <p:cNvSpPr txBox="1"/>
              <p:nvPr/>
            </p:nvSpPr>
            <p:spPr>
              <a:xfrm>
                <a:off x="1679614" y="4503566"/>
                <a:ext cx="1991251" cy="492443"/>
              </a:xfrm>
              <a:prstGeom prst="rect">
                <a:avLst/>
              </a:prstGeom>
              <a:noFill/>
            </p:spPr>
            <p:txBody>
              <a:bodyPr wrap="none" rtlCol="0">
                <a:spAutoFit/>
              </a:bodyPr>
              <a:lstStyle/>
              <a:p>
                <a:r>
                  <a:rPr lang="de-CH" sz="2600" dirty="0">
                    <a:hlinkClick r:id="rId14"/>
                  </a:rPr>
                  <a:t>@FiBLaktuell</a:t>
                </a:r>
                <a:endParaRPr lang="de-CH" sz="2600" dirty="0"/>
              </a:p>
            </p:txBody>
          </p:sp>
          <p:sp>
            <p:nvSpPr>
              <p:cNvPr id="29" name="Textfeld 22">
                <a:extLst>
                  <a:ext uri="{FF2B5EF4-FFF2-40B4-BE49-F238E27FC236}">
                    <a16:creationId xmlns:a16="http://schemas.microsoft.com/office/drawing/2014/main" id="{0397A37A-B18E-4D4F-9F36-55BAA3D4D527}"/>
                  </a:ext>
                </a:extLst>
              </p:cNvPr>
              <p:cNvSpPr txBox="1"/>
              <p:nvPr/>
            </p:nvSpPr>
            <p:spPr>
              <a:xfrm>
                <a:off x="5466600" y="4517213"/>
                <a:ext cx="3665812" cy="492443"/>
              </a:xfrm>
              <a:prstGeom prst="rect">
                <a:avLst/>
              </a:prstGeom>
              <a:noFill/>
            </p:spPr>
            <p:txBody>
              <a:bodyPr wrap="none" rtlCol="0">
                <a:spAutoFit/>
              </a:bodyPr>
              <a:lstStyle/>
              <a:p>
                <a:r>
                  <a:rPr lang="de-CH" sz="2600" dirty="0">
                    <a:hlinkClick r:id="rId6"/>
                  </a:rPr>
                  <a:t>linkedin.</a:t>
                </a:r>
                <a:r>
                  <a:rPr lang="de-CH" sz="2600" dirty="0" err="1">
                    <a:hlinkClick r:id="rId6"/>
                  </a:rPr>
                  <a:t>com/unternehmen/fibl</a:t>
                </a:r>
                <a:endParaRPr lang="de-CH" sz="2600" dirty="0"/>
              </a:p>
            </p:txBody>
          </p:sp>
          <p:sp>
            <p:nvSpPr>
              <p:cNvPr id="37" name="Textfeld 17">
                <a:extLst>
                  <a:ext uri="{FF2B5EF4-FFF2-40B4-BE49-F238E27FC236}">
                    <a16:creationId xmlns:a16="http://schemas.microsoft.com/office/drawing/2014/main" id="{D0777A13-1FD0-2044-A887-2CE48194E5FE}"/>
                  </a:ext>
                </a:extLst>
              </p:cNvPr>
              <p:cNvSpPr txBox="1"/>
              <p:nvPr/>
            </p:nvSpPr>
            <p:spPr>
              <a:xfrm>
                <a:off x="5466600" y="1800792"/>
                <a:ext cx="2658933" cy="492443"/>
              </a:xfrm>
              <a:prstGeom prst="rect">
                <a:avLst/>
              </a:prstGeom>
              <a:noFill/>
            </p:spPr>
            <p:txBody>
              <a:bodyPr wrap="none" rtlCol="0">
                <a:spAutoFit/>
              </a:bodyPr>
              <a:lstStyle/>
              <a:p>
                <a:r>
                  <a:rPr lang="de-CH" sz="2600" dirty="0">
                    <a:hlinkClick r:id="rId11"/>
                  </a:rPr>
                  <a:t>www.bioaktuell.ch</a:t>
                </a:r>
                <a:endParaRPr lang="de-CH" sz="2600" dirty="0"/>
              </a:p>
            </p:txBody>
          </p:sp>
        </p:grpSp>
        <p:pic>
          <p:nvPicPr>
            <p:cNvPr id="34" name="Grafik 11">
              <a:hlinkClick r:id="rId13"/>
              <a:extLst>
                <a:ext uri="{FF2B5EF4-FFF2-40B4-BE49-F238E27FC236}">
                  <a16:creationId xmlns:a16="http://schemas.microsoft.com/office/drawing/2014/main" id="{8E1EE578-43AA-3446-BA47-5AF61078455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433851" y="3013096"/>
              <a:ext cx="629848" cy="630776"/>
            </a:xfrm>
            <a:prstGeom prst="roundRect">
              <a:avLst>
                <a:gd name="adj" fmla="val 8594"/>
              </a:avLst>
            </a:prstGeom>
            <a:solidFill>
              <a:srgbClr val="FFFFFF">
                <a:shade val="85000"/>
              </a:srgbClr>
            </a:solidFill>
            <a:ln>
              <a:noFill/>
            </a:ln>
            <a:effectLst/>
          </p:spPr>
        </p:pic>
      </p:grpSp>
    </p:spTree>
    <p:extLst>
      <p:ext uri="{BB962C8B-B14F-4D97-AF65-F5344CB8AC3E}">
        <p14:creationId xmlns:p14="http://schemas.microsoft.com/office/powerpoint/2010/main" val="114900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211" y="0"/>
            <a:ext cx="8843596" cy="6762750"/>
          </a:xfrm>
        </p:spPr>
      </p:pic>
    </p:spTree>
    <p:extLst>
      <p:ext uri="{BB962C8B-B14F-4D97-AF65-F5344CB8AC3E}">
        <p14:creationId xmlns:p14="http://schemas.microsoft.com/office/powerpoint/2010/main" val="163561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2032" y="0"/>
            <a:ext cx="8893629" cy="6801011"/>
          </a:xfrm>
        </p:spPr>
      </p:pic>
    </p:spTree>
    <p:extLst>
      <p:ext uri="{BB962C8B-B14F-4D97-AF65-F5344CB8AC3E}">
        <p14:creationId xmlns:p14="http://schemas.microsoft.com/office/powerpoint/2010/main" val="27542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723" y="0"/>
            <a:ext cx="8968153" cy="6858000"/>
          </a:xfrm>
          <a:prstGeom prst="rect">
            <a:avLst/>
          </a:prstGeom>
        </p:spPr>
      </p:pic>
    </p:spTree>
    <p:extLst>
      <p:ext uri="{BB962C8B-B14F-4D97-AF65-F5344CB8AC3E}">
        <p14:creationId xmlns:p14="http://schemas.microsoft.com/office/powerpoint/2010/main" val="356845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723" y="0"/>
            <a:ext cx="8968153" cy="6858000"/>
          </a:xfrm>
          <a:prstGeom prst="rect">
            <a:avLst/>
          </a:prstGeom>
        </p:spPr>
      </p:pic>
    </p:spTree>
    <p:extLst>
      <p:ext uri="{BB962C8B-B14F-4D97-AF65-F5344CB8AC3E}">
        <p14:creationId xmlns:p14="http://schemas.microsoft.com/office/powerpoint/2010/main" val="54450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p:sp>
      <p:sp>
        <p:nvSpPr>
          <p:cNvPr id="4" name="Textplatzhalter 3"/>
          <p:cNvSpPr>
            <a:spLocks noGrp="1"/>
          </p:cNvSpPr>
          <p:nvPr>
            <p:ph type="body" sz="quarter" idx="10"/>
          </p:nvPr>
        </p:nvSpPr>
        <p:spPr/>
        <p:txBody>
          <a:bodyPr/>
          <a:lstStyle/>
          <a:p>
            <a:r>
              <a:rPr lang="de-CH" dirty="0"/>
              <a:t>BIOLANDBAU IN EUROPA</a:t>
            </a:r>
          </a:p>
        </p:txBody>
      </p:sp>
    </p:spTree>
    <p:extLst>
      <p:ext uri="{BB962C8B-B14F-4D97-AF65-F5344CB8AC3E}">
        <p14:creationId xmlns:p14="http://schemas.microsoft.com/office/powerpoint/2010/main" val="403851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4294967295"/>
          </p:nvPr>
        </p:nvPicPr>
        <p:blipFill>
          <a:blip r:embed="rId2"/>
          <a:stretch>
            <a:fillRect/>
          </a:stretch>
        </p:blipFill>
        <p:spPr>
          <a:xfrm>
            <a:off x="0" y="-3723"/>
            <a:ext cx="8972550" cy="6861361"/>
          </a:xfrm>
        </p:spPr>
      </p:pic>
    </p:spTree>
    <p:extLst>
      <p:ext uri="{BB962C8B-B14F-4D97-AF65-F5344CB8AC3E}">
        <p14:creationId xmlns:p14="http://schemas.microsoft.com/office/powerpoint/2010/main" val="100639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215" y="0"/>
            <a:ext cx="8968153" cy="6858000"/>
          </a:xfrm>
          <a:prstGeom prst="rect">
            <a:avLst/>
          </a:prstGeom>
        </p:spPr>
      </p:pic>
    </p:spTree>
    <p:extLst>
      <p:ext uri="{BB962C8B-B14F-4D97-AF65-F5344CB8AC3E}">
        <p14:creationId xmlns:p14="http://schemas.microsoft.com/office/powerpoint/2010/main" val="2117261352"/>
      </p:ext>
    </p:extLst>
  </p:cSld>
  <p:clrMapOvr>
    <a:masterClrMapping/>
  </p:clrMapOvr>
</p:sld>
</file>

<file path=ppt/theme/theme1.xml><?xml version="1.0" encoding="utf-8"?>
<a:theme xmlns:a="http://schemas.openxmlformats.org/drawingml/2006/main" name="FiBL Slide Master">
  <a:themeElements>
    <a:clrScheme name="FiBL Colors">
      <a:dk1>
        <a:srgbClr val="000000"/>
      </a:dk1>
      <a:lt1>
        <a:srgbClr val="FFFFFF"/>
      </a:lt1>
      <a:dk2>
        <a:srgbClr val="9ABFD4"/>
      </a:dk2>
      <a:lt2>
        <a:srgbClr val="FEFFFF"/>
      </a:lt2>
      <a:accent1>
        <a:srgbClr val="2F6C86"/>
      </a:accent1>
      <a:accent2>
        <a:srgbClr val="CE8628"/>
      </a:accent2>
      <a:accent3>
        <a:srgbClr val="8D66A3"/>
      </a:accent3>
      <a:accent4>
        <a:srgbClr val="75AF41"/>
      </a:accent4>
      <a:accent5>
        <a:srgbClr val="D7B600"/>
      </a:accent5>
      <a:accent6>
        <a:srgbClr val="E84E28"/>
      </a:accent6>
      <a:hlink>
        <a:srgbClr val="000000"/>
      </a:hlink>
      <a:folHlink>
        <a:srgbClr val="0000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38CE18F8DE21746B13E196ECDFF44C0" ma:contentTypeVersion="5" ma:contentTypeDescription="Create a new document." ma:contentTypeScope="" ma:versionID="3866447ef4b274d91ae53c0e04d000d7">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98267f331064875f993f9785cd354c41"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enumeration value="Vertrag"/>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A4870-0F19-497A-A7B4-C3109C528915}">
  <ds:schemaRefs>
    <ds:schemaRef ds:uri="http://schemas.microsoft.com/sharepoint/v3/contenttype/forms"/>
  </ds:schemaRefs>
</ds:datastoreItem>
</file>

<file path=customXml/itemProps2.xml><?xml version="1.0" encoding="utf-8"?>
<ds:datastoreItem xmlns:ds="http://schemas.openxmlformats.org/officeDocument/2006/customXml" ds:itemID="{1E1B3832-62FB-4AA6-AE0F-C1005DBE3406}">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926ccd4c-651f-4ccc-af87-3950eef9fdad"/>
    <ds:schemaRef ds:uri="dd18740c-b141-4d05-9751-e9f3dcf7e76f"/>
    <ds:schemaRef ds:uri="http://schemas.microsoft.com/sharepoint/v3"/>
  </ds:schemaRefs>
</ds:datastoreItem>
</file>

<file path=customXml/itemProps3.xml><?xml version="1.0" encoding="utf-8"?>
<ds:datastoreItem xmlns:ds="http://schemas.openxmlformats.org/officeDocument/2006/customXml" ds:itemID="{BA681434-57E7-4CCF-9198-64284A5FD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Widescreen</PresentationFormat>
  <Paragraphs>65</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Arial Black</vt:lpstr>
      <vt:lpstr>Calibri</vt:lpstr>
      <vt:lpstr>Gill Sans MT</vt:lpstr>
      <vt:lpstr>Times New Roman</vt:lpstr>
      <vt:lpstr>FiBL Slide Master</vt:lpstr>
      <vt:lpstr>Ökologische Landwirtschaft weltweit 2022:  Infografiken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Biolandbau weltweit: Die wichtigsten Ergebnisse der FiBL-Erhebung zum Biolandbau weltweit 2024</vt:lpstr>
      <vt:lpstr>Danksagung</vt:lpstr>
      <vt:lpstr>Die Welt der ökologischen Landwirtschaft 2024</vt:lpstr>
      <vt:lpstr>Die 25th Erhebung zum ökologischen Landbau weltweit</vt:lpstr>
      <vt:lpstr>Weitere Informationen </vt:lpstr>
      <vt:lpstr>Haftungsausschluss</vt:lpstr>
      <vt:lpstr>Presentations on www.organic-world.net</vt:lpstr>
      <vt:lpstr>Statistik.FiBL.org</vt:lpstr>
      <vt:lpstr>www.twitter.com/fiblstatistics</vt:lpstr>
      <vt:lpstr>Kontakt</vt:lpstr>
      <vt:lpstr>FiBL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master FiBL English</dc:title>
  <dc:creator>Riedi Kurt</dc:creator>
  <cp:keywords>, docId:C73A3FD60921B418508DE30475CA32B3</cp:keywords>
  <cp:lastModifiedBy>Trávníček Jan</cp:lastModifiedBy>
  <cp:revision>295</cp:revision>
  <dcterms:created xsi:type="dcterms:W3CDTF">2021-02-10T13:15:41Z</dcterms:created>
  <dcterms:modified xsi:type="dcterms:W3CDTF">2024-02-05T08:54:52Z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