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83" r:id="rId5"/>
    <p:sldId id="599" r:id="rId6"/>
    <p:sldId id="602" r:id="rId7"/>
    <p:sldId id="604" r:id="rId8"/>
    <p:sldId id="610" r:id="rId9"/>
    <p:sldId id="616" r:id="rId10"/>
    <p:sldId id="486" r:id="rId11"/>
    <p:sldId id="594" r:id="rId12"/>
    <p:sldId id="5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483"/>
          </p14:sldIdLst>
        </p14:section>
        <p14:section name="Content" id="{27C77642-E8FC-D04B-A600-8D79524F4638}">
          <p14:sldIdLst>
            <p14:sldId id="599"/>
            <p14:sldId id="602"/>
            <p14:sldId id="604"/>
            <p14:sldId id="610"/>
            <p14:sldId id="616"/>
            <p14:sldId id="486"/>
          </p14:sldIdLst>
        </p14:section>
        <p14:section name="Contacts" id="{A36A632A-72D9-C44B-BFEE-AABA4BC46D46}">
          <p14:sldIdLst>
            <p14:sldId id="594"/>
            <p14:sldId id="5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Modifier les styles de texte du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0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05 February 2024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60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Modifier les styles de texte du maître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  <a:p>
            <a:pPr lvl="3"/>
            <a:r>
              <a:rPr lang="en-US" dirty="0"/>
              <a:t>Quatrième niveau</a:t>
            </a:r>
          </a:p>
          <a:p>
            <a:pPr lvl="4"/>
            <a:r>
              <a:rPr lang="en-US" dirty="0"/>
              <a:t>Cinquième niveau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‹#›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statistics.fibl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s.fibl.org/" TargetMode="External"/><Relationship Id="rId2" Type="http://schemas.openxmlformats.org/officeDocument/2006/relationships/hyperlink" Target="mailto:helga.willer@fibl.or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s://twitter.com/fiblor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hyperlink" Target="https://www.fibl.org/en/index.html" TargetMode="External"/><Relationship Id="rId2" Type="http://schemas.openxmlformats.org/officeDocument/2006/relationships/hyperlink" Target="https://www.youtube.com/user/fiblfil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hyperlink" Target="http://www.bioaktuell.ch/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ww.facebook.com/FiBL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en-GB" dirty="0"/>
              <a:t>L'agriculture biologique dans le monde </a:t>
            </a:r>
            <a:r>
              <a:rPr lang="cs-CZ" dirty="0"/>
              <a:t>en </a:t>
            </a:r>
            <a:r>
              <a:rPr lang="en-GB" dirty="0"/>
              <a:t>2022</a:t>
            </a:r>
            <a:r>
              <a:rPr lang="cs-CZ" dirty="0"/>
              <a:t>: </a:t>
            </a:r>
            <a:br>
              <a:rPr lang="en-GB" dirty="0"/>
            </a:br>
            <a:r>
              <a:rPr lang="en-GB" dirty="0" err="1"/>
              <a:t>Infographies</a:t>
            </a:r>
            <a:br>
              <a:rPr lang="en-GB" dirty="0"/>
            </a:br>
            <a:endParaRPr lang="en-GB" sz="2800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GB" dirty="0"/>
              <a:t>Jan Trávníček</a:t>
            </a:r>
            <a:r>
              <a:rPr lang="cs-CZ" dirty="0"/>
              <a:t>, </a:t>
            </a:r>
            <a:r>
              <a:rPr lang="de-CH" dirty="0"/>
              <a:t>Bernhard Schlatter et Helga Willer</a:t>
            </a:r>
            <a:endParaRPr lang="en-GB" dirty="0"/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1238491" y="6579036"/>
            <a:ext cx="7911014" cy="21056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/>
              <a:t>© FiBL, </a:t>
            </a:r>
            <a:r>
              <a:rPr lang="en-GB" altLang="de-DE" dirty="0" err="1"/>
              <a:t>février</a:t>
            </a:r>
            <a:r>
              <a:rPr lang="en-GB" altLang="de-DE" dirty="0"/>
              <a:t>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73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" y="0"/>
            <a:ext cx="8944615" cy="6839999"/>
          </a:xfrm>
        </p:spPr>
      </p:pic>
    </p:spTree>
    <p:extLst>
      <p:ext uri="{BB962C8B-B14F-4D97-AF65-F5344CB8AC3E}">
        <p14:creationId xmlns:p14="http://schemas.microsoft.com/office/powerpoint/2010/main" val="376028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" y="8475"/>
            <a:ext cx="8944615" cy="6839999"/>
          </a:xfrm>
        </p:spPr>
      </p:pic>
    </p:spTree>
    <p:extLst>
      <p:ext uri="{BB962C8B-B14F-4D97-AF65-F5344CB8AC3E}">
        <p14:creationId xmlns:p14="http://schemas.microsoft.com/office/powerpoint/2010/main" val="28040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6" y="0"/>
            <a:ext cx="8944615" cy="6839999"/>
          </a:xfrm>
        </p:spPr>
      </p:pic>
    </p:spTree>
    <p:extLst>
      <p:ext uri="{BB962C8B-B14F-4D97-AF65-F5344CB8AC3E}">
        <p14:creationId xmlns:p14="http://schemas.microsoft.com/office/powerpoint/2010/main" val="21172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0"/>
            <a:ext cx="89681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0"/>
            <a:ext cx="89681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en-US" dirty="0"/>
              <a:t>Le monde de l'</a:t>
            </a:r>
            <a:r>
              <a:rPr lang="de-CH" altLang="en-US" dirty="0" err="1"/>
              <a:t>agriculture </a:t>
            </a:r>
            <a:r>
              <a:rPr lang="de-CH" altLang="en-US" dirty="0"/>
              <a:t>biologique </a:t>
            </a:r>
            <a:r>
              <a:rPr lang="cs-CZ" altLang="en-US" dirty="0"/>
              <a:t>en </a:t>
            </a:r>
            <a:r>
              <a:rPr lang="en-GB" altLang="en-US" dirty="0"/>
              <a:t>2024</a:t>
            </a:r>
            <a:endParaRPr lang="de-CH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 lnSpcReduction="10000"/>
          </a:bodyPr>
          <a:lstStyle/>
          <a:p>
            <a:r>
              <a:rPr lang="de-CH" sz="2400" dirty="0" err="1"/>
              <a:t>L'édition</a:t>
            </a:r>
            <a:r>
              <a:rPr lang="de-CH" sz="2400" dirty="0"/>
              <a:t> </a:t>
            </a:r>
            <a:r>
              <a:rPr lang="cs-CZ" sz="2400" dirty="0"/>
              <a:t>2</a:t>
            </a:r>
            <a:r>
              <a:rPr lang="en-GB" sz="2400" dirty="0"/>
              <a:t>5</a:t>
            </a:r>
            <a:r>
              <a:rPr lang="cs-CZ" sz="2400" baseline="30000" dirty="0"/>
              <a:t>th</a:t>
            </a:r>
            <a:r>
              <a:rPr lang="de-CH" sz="2400" dirty="0"/>
              <a:t> de "The World of Organic Agriculture", a été </a:t>
            </a:r>
            <a:r>
              <a:rPr lang="de-CH" sz="2400" dirty="0" err="1"/>
              <a:t>publiée</a:t>
            </a:r>
            <a:r>
              <a:rPr lang="de-CH" sz="2400" dirty="0"/>
              <a:t> par le FiBL et IFOAM - Organics International en </a:t>
            </a:r>
            <a:r>
              <a:rPr lang="de-CH" sz="2400" dirty="0" err="1"/>
              <a:t>février</a:t>
            </a:r>
            <a:r>
              <a:rPr lang="de-CH" sz="2400" dirty="0"/>
              <a:t> </a:t>
            </a:r>
            <a:r>
              <a:rPr lang="en-GB" sz="2400" dirty="0"/>
              <a:t>2024</a:t>
            </a:r>
            <a:r>
              <a:rPr lang="de-CH" sz="2400" dirty="0"/>
              <a:t>.</a:t>
            </a:r>
          </a:p>
          <a:p>
            <a:r>
              <a:rPr lang="de-CH" sz="2400" dirty="0" err="1"/>
              <a:t>Tableaux de </a:t>
            </a:r>
            <a:r>
              <a:rPr lang="de-CH" sz="2400" dirty="0"/>
              <a:t>données</a:t>
            </a:r>
          </a:p>
          <a:p>
            <a:r>
              <a:rPr lang="de-CH" sz="2400" dirty="0" err="1"/>
              <a:t>Rapports par </a:t>
            </a:r>
            <a:r>
              <a:rPr lang="de-CH" sz="2400" dirty="0"/>
              <a:t>pays et par </a:t>
            </a:r>
            <a:r>
              <a:rPr lang="de-CH" sz="2400" dirty="0" err="1"/>
              <a:t>continent</a:t>
            </a:r>
            <a:endParaRPr lang="de-CH" sz="2400" dirty="0"/>
          </a:p>
          <a:p>
            <a:r>
              <a:rPr lang="de-CH" sz="2400" dirty="0" err="1"/>
              <a:t>Marchés</a:t>
            </a:r>
            <a:r>
              <a:rPr lang="de-CH" sz="2400" dirty="0"/>
              <a:t>, </a:t>
            </a:r>
            <a:r>
              <a:rPr lang="de-CH" sz="2400" dirty="0" err="1"/>
              <a:t>normes</a:t>
            </a:r>
            <a:r>
              <a:rPr lang="de-CH" sz="2400" dirty="0"/>
              <a:t>, soutien </a:t>
            </a:r>
            <a:r>
              <a:rPr lang="de-CH" sz="2400" dirty="0" err="1"/>
              <a:t>politique</a:t>
            </a:r>
          </a:p>
          <a:p>
            <a:r>
              <a:rPr lang="de-CH" sz="2400" dirty="0"/>
              <a:t>Le livre </a:t>
            </a:r>
            <a:r>
              <a:rPr lang="de-CH" sz="2400" dirty="0" err="1"/>
              <a:t>peut</a:t>
            </a:r>
            <a:r>
              <a:rPr lang="de-CH" sz="2400" dirty="0"/>
              <a:t> être </a:t>
            </a:r>
            <a:r>
              <a:rPr lang="de-CH" sz="2400" dirty="0" err="1"/>
              <a:t>commandé</a:t>
            </a:r>
            <a:r>
              <a:rPr lang="de-CH" sz="2400" dirty="0"/>
              <a:t> </a:t>
            </a:r>
            <a:r>
              <a:rPr lang="de-CH" sz="2400" dirty="0" err="1"/>
              <a:t>ou</a:t>
            </a:r>
            <a:r>
              <a:rPr lang="de-CH" sz="2400" dirty="0"/>
              <a:t> </a:t>
            </a:r>
            <a:r>
              <a:rPr lang="de-CH" sz="2400" dirty="0" err="1"/>
              <a:t>téléchargé</a:t>
            </a:r>
            <a:r>
              <a:rPr lang="de-CH" sz="2400" dirty="0"/>
              <a:t> à </a:t>
            </a:r>
            <a:r>
              <a:rPr lang="de-CH" sz="2400" dirty="0" err="1"/>
              <a:t>l'adresse</a:t>
            </a:r>
            <a:r>
              <a:rPr lang="de-CH" sz="2400" dirty="0"/>
              <a:t> </a:t>
            </a:r>
            <a:r>
              <a:rPr lang="de-CH" sz="2400" dirty="0" err="1"/>
              <a:t>suivante</a:t>
            </a:r>
            <a:r>
              <a:rPr lang="cs-CZ" sz="2400" dirty="0"/>
              <a:t> (article 1747): https://www.fibl.org/en/shop-en. </a:t>
            </a:r>
            <a:br>
              <a:rPr lang="de-CH" sz="2400" dirty="0"/>
            </a:br>
            <a:endParaRPr lang="de-CH" sz="2400" dirty="0"/>
          </a:p>
          <a:p>
            <a:r>
              <a:rPr lang="de-CH" altLang="en-US" sz="2400" dirty="0">
                <a:hlinkClick r:id="rId3"/>
              </a:rPr>
              <a:t>www.organic-world.net</a:t>
            </a:r>
            <a:endParaRPr lang="de-CH" altLang="en-US" sz="2400" dirty="0"/>
          </a:p>
          <a:p>
            <a:r>
              <a:rPr lang="de-CH" altLang="en-US" sz="2400" dirty="0">
                <a:hlinkClick r:id="rId4"/>
              </a:rPr>
              <a:t>https://statistics.fibl.org </a:t>
            </a:r>
          </a:p>
          <a:p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623" y="927100"/>
            <a:ext cx="2968726" cy="48832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07B5228-DF21-44F1-A837-982B093960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1" y="6258616"/>
            <a:ext cx="628649" cy="3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94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2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Helga Willer</a:t>
            </a:r>
            <a:br>
              <a:rPr lang="en-GB" dirty="0"/>
            </a:br>
            <a:r>
              <a:rPr lang="en-GB" dirty="0"/>
              <a:t>Institut de recherche en agriculture biologique FiBL</a:t>
            </a:r>
            <a:br>
              <a:rPr lang="en-GB" dirty="0"/>
            </a:br>
            <a:r>
              <a:rPr lang="en-GB" dirty="0"/>
              <a:t>Ackerstrasse 113, Boîte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/>
              <a:t>Suisse</a:t>
            </a:r>
          </a:p>
          <a:p>
            <a:pPr marL="0" indent="0">
              <a:lnSpc>
                <a:spcPct val="20000"/>
              </a:lnSpc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Téléphone +41 62 865 72 72</a:t>
            </a:r>
            <a:br>
              <a:rPr lang="en-GB" dirty="0"/>
            </a:br>
            <a:r>
              <a:rPr lang="en-GB" dirty="0"/>
              <a:t>Téléphone +41 62 865 72 07 (direct)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info.suisse@fibl.org, helga.willer@fibl.org </a:t>
            </a:r>
            <a:br>
              <a:rPr lang="en-GB" dirty="0"/>
            </a:br>
            <a:r>
              <a:rPr lang="en-GB" dirty="0"/>
              <a:t>www.fibl.org, </a:t>
            </a:r>
            <a:r>
              <a:rPr lang="en-GB" dirty="0">
                <a:hlinkClick r:id="rId3"/>
              </a:rPr>
              <a:t>www.organic-world.net, https://statistics.fibl.org </a:t>
            </a:r>
          </a:p>
        </p:txBody>
      </p:sp>
    </p:spTree>
    <p:extLst>
      <p:ext uri="{BB962C8B-B14F-4D97-AF65-F5344CB8AC3E}">
        <p14:creationId xmlns:p14="http://schemas.microsoft.com/office/powerpoint/2010/main" val="387534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 </a:t>
            </a:r>
            <a:r>
              <a:rPr lang="en-US" sz="2800" dirty="0"/>
              <a:t>en ligne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1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2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13"/>
                  </a:rPr>
                  <a:t>@fiblorg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</a:t>
                </a:r>
                <a:r>
                  <a:rPr lang="de-CH" sz="2600" dirty="0" err="1">
                    <a:hlinkClick r:id="rId6"/>
                  </a:rPr>
                  <a:t>com/company/fibl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1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3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49001481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Props1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B3832-62FB-4AA6-AE0F-C1005DBE3406}">
  <ds:schemaRefs>
    <ds:schemaRef ds:uri="http://schemas.microsoft.com/sharepoint/v3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dd18740c-b141-4d05-9751-e9f3dcf7e76f"/>
    <ds:schemaRef ds:uri="http://schemas.openxmlformats.org/package/2006/metadata/core-properties"/>
    <ds:schemaRef ds:uri="926ccd4c-651f-4ccc-af87-3950eef9fda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Times New Roman</vt:lpstr>
      <vt:lpstr>FiBL Slide Master</vt:lpstr>
      <vt:lpstr>L'agriculture biologique dans le monde en 2022:  Infographies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monde de l'agriculture biologique en 2024</vt:lpstr>
      <vt:lpstr>Contact</vt:lpstr>
      <vt:lpstr>FiBL en ligne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keywords>, docId:F3043FC2DAE5B834F4BAF7251A8D1D86</cp:keywords>
  <cp:lastModifiedBy>Trávníček Jan</cp:lastModifiedBy>
  <cp:revision>294</cp:revision>
  <dcterms:created xsi:type="dcterms:W3CDTF">2021-02-10T13:15:41Z</dcterms:created>
  <dcterms:modified xsi:type="dcterms:W3CDTF">2024-02-05T08:47:04Z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